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1" r:id="rId4"/>
    <p:sldId id="274" r:id="rId5"/>
    <p:sldId id="282" r:id="rId6"/>
    <p:sldId id="275" r:id="rId7"/>
    <p:sldId id="283" r:id="rId8"/>
    <p:sldId id="258" r:id="rId9"/>
    <p:sldId id="284" r:id="rId10"/>
    <p:sldId id="262" r:id="rId11"/>
    <p:sldId id="285" r:id="rId12"/>
    <p:sldId id="276" r:id="rId13"/>
    <p:sldId id="286" r:id="rId14"/>
    <p:sldId id="259" r:id="rId15"/>
    <p:sldId id="287" r:id="rId16"/>
    <p:sldId id="288" r:id="rId17"/>
    <p:sldId id="260" r:id="rId18"/>
    <p:sldId id="261" r:id="rId19"/>
    <p:sldId id="289" r:id="rId20"/>
    <p:sldId id="263" r:id="rId21"/>
    <p:sldId id="290" r:id="rId22"/>
    <p:sldId id="277" r:id="rId23"/>
    <p:sldId id="264" r:id="rId24"/>
    <p:sldId id="265" r:id="rId25"/>
    <p:sldId id="266" r:id="rId26"/>
    <p:sldId id="267" r:id="rId27"/>
    <p:sldId id="268" r:id="rId28"/>
    <p:sldId id="269" r:id="rId29"/>
    <p:sldId id="298" r:id="rId30"/>
    <p:sldId id="296" r:id="rId31"/>
    <p:sldId id="297" r:id="rId32"/>
    <p:sldId id="278" r:id="rId33"/>
    <p:sldId id="299" r:id="rId34"/>
    <p:sldId id="291" r:id="rId35"/>
    <p:sldId id="270" r:id="rId36"/>
    <p:sldId id="292" r:id="rId37"/>
    <p:sldId id="271" r:id="rId38"/>
    <p:sldId id="272" r:id="rId39"/>
    <p:sldId id="293" r:id="rId40"/>
    <p:sldId id="294" r:id="rId41"/>
    <p:sldId id="295" r:id="rId42"/>
    <p:sldId id="279" r:id="rId43"/>
    <p:sldId id="300" r:id="rId44"/>
    <p:sldId id="280" r:id="rId45"/>
    <p:sldId id="273" r:id="rId4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3728" autoAdjust="0"/>
  </p:normalViewPr>
  <p:slideViewPr>
    <p:cSldViewPr>
      <p:cViewPr>
        <p:scale>
          <a:sx n="70" d="100"/>
          <a:sy n="70" d="100"/>
        </p:scale>
        <p:origin x="-1302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65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8E31-E25D-4367-AC47-427170FFD799}" type="datetimeFigureOut">
              <a:rPr lang="th-TH" smtClean="0"/>
              <a:pPr/>
              <a:t>31/03/58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C0FA-3F9A-455F-805C-6152951A56C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8E31-E25D-4367-AC47-427170FFD799}" type="datetimeFigureOut">
              <a:rPr lang="th-TH" smtClean="0"/>
              <a:pPr/>
              <a:t>31/03/58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C0FA-3F9A-455F-805C-6152951A56C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8E31-E25D-4367-AC47-427170FFD799}" type="datetimeFigureOut">
              <a:rPr lang="th-TH" smtClean="0"/>
              <a:pPr/>
              <a:t>31/03/58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C0FA-3F9A-455F-805C-6152951A56C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8E31-E25D-4367-AC47-427170FFD799}" type="datetimeFigureOut">
              <a:rPr lang="th-TH" smtClean="0"/>
              <a:pPr/>
              <a:t>31/03/58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C0FA-3F9A-455F-805C-6152951A56C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8E31-E25D-4367-AC47-427170FFD799}" type="datetimeFigureOut">
              <a:rPr lang="th-TH" smtClean="0"/>
              <a:pPr/>
              <a:t>31/03/58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C0FA-3F9A-455F-805C-6152951A56C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8E31-E25D-4367-AC47-427170FFD799}" type="datetimeFigureOut">
              <a:rPr lang="th-TH" smtClean="0"/>
              <a:pPr/>
              <a:t>31/03/58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C0FA-3F9A-455F-805C-6152951A56C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8E31-E25D-4367-AC47-427170FFD799}" type="datetimeFigureOut">
              <a:rPr lang="th-TH" smtClean="0"/>
              <a:pPr/>
              <a:t>31/03/58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C0FA-3F9A-455F-805C-6152951A56C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8E31-E25D-4367-AC47-427170FFD799}" type="datetimeFigureOut">
              <a:rPr lang="th-TH" smtClean="0"/>
              <a:pPr/>
              <a:t>31/03/58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C0FA-3F9A-455F-805C-6152951A56C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8E31-E25D-4367-AC47-427170FFD799}" type="datetimeFigureOut">
              <a:rPr lang="th-TH" smtClean="0"/>
              <a:pPr/>
              <a:t>31/03/58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C0FA-3F9A-455F-805C-6152951A56C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8E31-E25D-4367-AC47-427170FFD799}" type="datetimeFigureOut">
              <a:rPr lang="th-TH" smtClean="0"/>
              <a:pPr/>
              <a:t>31/03/58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C0FA-3F9A-455F-805C-6152951A56C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8E31-E25D-4367-AC47-427170FFD799}" type="datetimeFigureOut">
              <a:rPr lang="th-TH" smtClean="0"/>
              <a:pPr/>
              <a:t>31/03/58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C0FA-3F9A-455F-805C-6152951A56C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28E31-E25D-4367-AC47-427170FFD799}" type="datetimeFigureOut">
              <a:rPr lang="th-TH" smtClean="0"/>
              <a:pPr/>
              <a:t>31/03/58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6C0FA-3F9A-455F-805C-6152951A56C8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8243918" cy="4357718"/>
          </a:xfrm>
        </p:spPr>
        <p:txBody>
          <a:bodyPr>
            <a:normAutofit/>
          </a:bodyPr>
          <a:lstStyle/>
          <a:p>
            <a:r>
              <a:rPr lang="th-TH" sz="5400" b="1" dirty="0">
                <a:solidFill>
                  <a:srgbClr val="002060"/>
                </a:solidFill>
              </a:rPr>
              <a:t>บทที่ </a:t>
            </a:r>
            <a:r>
              <a:rPr lang="en-US" sz="5400" b="1" dirty="0" smtClean="0">
                <a:solidFill>
                  <a:srgbClr val="002060"/>
                </a:solidFill>
              </a:rPr>
              <a:t>8</a:t>
            </a:r>
            <a:r>
              <a:rPr lang="en-US" sz="5400" dirty="0">
                <a:solidFill>
                  <a:srgbClr val="002060"/>
                </a:solidFill>
              </a:rPr>
              <a:t/>
            </a:r>
            <a:br>
              <a:rPr lang="en-US" sz="5400" dirty="0">
                <a:solidFill>
                  <a:srgbClr val="002060"/>
                </a:solidFill>
              </a:rPr>
            </a:br>
            <a:r>
              <a:rPr lang="th-TH" sz="5400" b="1" dirty="0">
                <a:solidFill>
                  <a:srgbClr val="002060"/>
                </a:solidFill>
              </a:rPr>
              <a:t>การบริหารการติดต่อสื่อสารในโครงการ</a:t>
            </a:r>
            <a:r>
              <a:rPr lang="en-US" sz="5400" dirty="0">
                <a:solidFill>
                  <a:srgbClr val="002060"/>
                </a:solidFill>
              </a:rPr>
              <a:t/>
            </a:r>
            <a:br>
              <a:rPr lang="en-US" sz="5400" dirty="0">
                <a:solidFill>
                  <a:srgbClr val="002060"/>
                </a:solidFill>
              </a:rPr>
            </a:br>
            <a:r>
              <a:rPr lang="en-US" sz="5400" b="1" dirty="0">
                <a:solidFill>
                  <a:srgbClr val="002060"/>
                </a:solidFill>
              </a:rPr>
              <a:t>(Project Communications Management)</a:t>
            </a:r>
            <a:endParaRPr lang="en-US" sz="5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2060"/>
                </a:solidFill>
              </a:rPr>
              <a:t>1. การ</a:t>
            </a:r>
            <a:r>
              <a:rPr lang="th-TH" b="1" dirty="0">
                <a:solidFill>
                  <a:srgbClr val="002060"/>
                </a:solidFill>
              </a:rPr>
              <a:t>วางแผนการติดต่อสื่อสาร 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(</a:t>
            </a:r>
            <a:r>
              <a:rPr lang="en-US" b="1" dirty="0">
                <a:solidFill>
                  <a:srgbClr val="002060"/>
                </a:solidFill>
              </a:rPr>
              <a:t>Communications Planning)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None/>
            </a:pPr>
            <a:r>
              <a:rPr lang="th-TH" sz="4000" b="1" dirty="0" smtClean="0">
                <a:solidFill>
                  <a:srgbClr val="002060"/>
                </a:solidFill>
              </a:rPr>
              <a:t>4. ตารางเวลา</a:t>
            </a:r>
            <a:r>
              <a:rPr lang="th-TH" sz="4000" b="1" dirty="0">
                <a:solidFill>
                  <a:srgbClr val="002060"/>
                </a:solidFill>
              </a:rPr>
              <a:t>การผลิตข้อมูลข่าวสาร</a:t>
            </a:r>
            <a:r>
              <a:rPr lang="th-TH" sz="4000" dirty="0">
                <a:solidFill>
                  <a:srgbClr val="002060"/>
                </a:solidFill>
              </a:rPr>
              <a:t> </a:t>
            </a:r>
            <a:endParaRPr lang="th-TH" sz="4000" dirty="0" smtClean="0">
              <a:solidFill>
                <a:srgbClr val="002060"/>
              </a:solidFill>
            </a:endParaRPr>
          </a:p>
          <a:p>
            <a:pPr lvl="2"/>
            <a:r>
              <a:rPr lang="th-TH" sz="3600" dirty="0" smtClean="0">
                <a:solidFill>
                  <a:srgbClr val="002060"/>
                </a:solidFill>
              </a:rPr>
              <a:t>ได้</a:t>
            </a:r>
            <a:r>
              <a:rPr lang="th-TH" sz="3600" dirty="0">
                <a:solidFill>
                  <a:srgbClr val="002060"/>
                </a:solidFill>
              </a:rPr>
              <a:t>มีการมอบหมายให้บุคคลใดบุคคลหนึ่งรับผิดชอบในการผลิต รวบรวม และเผยแพร่ข้อมูลข่าวสารที่สำคัญของโครงการหรือไม่ </a:t>
            </a:r>
            <a:endParaRPr lang="th-TH" sz="3600" dirty="0" smtClean="0">
              <a:solidFill>
                <a:srgbClr val="002060"/>
              </a:solidFill>
            </a:endParaRPr>
          </a:p>
          <a:p>
            <a:pPr lvl="2"/>
            <a:r>
              <a:rPr lang="th-TH" sz="3600" dirty="0" smtClean="0">
                <a:solidFill>
                  <a:srgbClr val="002060"/>
                </a:solidFill>
              </a:rPr>
              <a:t>บุคคล</a:t>
            </a:r>
            <a:r>
              <a:rPr lang="th-TH" sz="3600" dirty="0">
                <a:solidFill>
                  <a:srgbClr val="002060"/>
                </a:solidFill>
              </a:rPr>
              <a:t>ที่เกี่ยวข้อง</a:t>
            </a:r>
            <a:r>
              <a:rPr lang="th-TH" sz="3600" dirty="0" smtClean="0">
                <a:solidFill>
                  <a:srgbClr val="002060"/>
                </a:solidFill>
              </a:rPr>
              <a:t>กับทราบหรือไม่ว่าจะต้อง</a:t>
            </a:r>
            <a:r>
              <a:rPr lang="th-TH" sz="3600" dirty="0">
                <a:solidFill>
                  <a:srgbClr val="002060"/>
                </a:solidFill>
              </a:rPr>
              <a:t>เข้าร่วมประชุมนัด</a:t>
            </a:r>
            <a:r>
              <a:rPr lang="th-TH" sz="3600" dirty="0" smtClean="0">
                <a:solidFill>
                  <a:srgbClr val="002060"/>
                </a:solidFill>
              </a:rPr>
              <a:t>สำคัญ</a:t>
            </a:r>
            <a:endParaRPr lang="en-US" sz="3600" dirty="0">
              <a:solidFill>
                <a:srgbClr val="002060"/>
              </a:solidFill>
            </a:endParaRPr>
          </a:p>
          <a:p>
            <a:pPr lvl="1"/>
            <a:endParaRPr lang="th-TH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2060"/>
                </a:solidFill>
              </a:rPr>
              <a:t>1. การ</a:t>
            </a:r>
            <a:r>
              <a:rPr lang="th-TH" b="1" dirty="0">
                <a:solidFill>
                  <a:srgbClr val="002060"/>
                </a:solidFill>
              </a:rPr>
              <a:t>วางแผนการติดต่อสื่อสาร 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(</a:t>
            </a:r>
            <a:r>
              <a:rPr lang="en-US" b="1" dirty="0">
                <a:solidFill>
                  <a:srgbClr val="002060"/>
                </a:solidFill>
              </a:rPr>
              <a:t>Communications Planning)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4525963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th-TH" sz="3600" b="1" dirty="0" smtClean="0">
                <a:solidFill>
                  <a:srgbClr val="002060"/>
                </a:solidFill>
              </a:rPr>
              <a:t>5. วิธีการ</a:t>
            </a:r>
            <a:r>
              <a:rPr lang="th-TH" sz="3600" b="1" dirty="0">
                <a:solidFill>
                  <a:srgbClr val="002060"/>
                </a:solidFill>
              </a:rPr>
              <a:t>เข้าถึงข้อมูลข่าวสารที่ต้องการและ</a:t>
            </a:r>
            <a:r>
              <a:rPr lang="en-US" sz="3600" b="1" dirty="0">
                <a:solidFill>
                  <a:srgbClr val="002060"/>
                </a:solidFill>
              </a:rPr>
              <a:t>/</a:t>
            </a:r>
            <a:r>
              <a:rPr lang="th-TH" sz="3600" b="1" dirty="0">
                <a:solidFill>
                  <a:srgbClr val="002060"/>
                </a:solidFill>
              </a:rPr>
              <a:t>หรือจำเป็น</a:t>
            </a:r>
            <a:r>
              <a:rPr lang="th-TH" sz="3600" dirty="0">
                <a:solidFill>
                  <a:srgbClr val="002060"/>
                </a:solidFill>
              </a:rPr>
              <a:t> </a:t>
            </a:r>
            <a:endParaRPr lang="th-TH" sz="3600" dirty="0" smtClean="0">
              <a:solidFill>
                <a:srgbClr val="002060"/>
              </a:solidFill>
            </a:endParaRPr>
          </a:p>
          <a:p>
            <a:pPr lvl="2"/>
            <a:r>
              <a:rPr lang="th-TH" sz="2800" dirty="0" smtClean="0">
                <a:solidFill>
                  <a:srgbClr val="002060"/>
                </a:solidFill>
              </a:rPr>
              <a:t>ใคร</a:t>
            </a:r>
            <a:r>
              <a:rPr lang="th-TH" sz="2800" dirty="0">
                <a:solidFill>
                  <a:srgbClr val="002060"/>
                </a:solidFill>
              </a:rPr>
              <a:t>สามารถอ่านเอกสารฉบับร่างได้</a:t>
            </a:r>
            <a:r>
              <a:rPr lang="th-TH" sz="2800" dirty="0" smtClean="0">
                <a:solidFill>
                  <a:srgbClr val="002060"/>
                </a:solidFill>
              </a:rPr>
              <a:t>บ้าง</a:t>
            </a:r>
          </a:p>
          <a:p>
            <a:pPr lvl="2"/>
            <a:r>
              <a:rPr lang="th-TH" sz="2800" dirty="0" smtClean="0">
                <a:solidFill>
                  <a:srgbClr val="002060"/>
                </a:solidFill>
              </a:rPr>
              <a:t>ทุก</a:t>
            </a:r>
            <a:r>
              <a:rPr lang="th-TH" sz="2800" dirty="0">
                <a:solidFill>
                  <a:srgbClr val="002060"/>
                </a:solidFill>
              </a:rPr>
              <a:t>คนสามารถเข้าถึงข้อมูลหรืออ่านเอกสารทุกฉบับของโครงการหรือไม่ </a:t>
            </a:r>
            <a:endParaRPr lang="th-TH" sz="2800" dirty="0" smtClean="0">
              <a:solidFill>
                <a:srgbClr val="002060"/>
              </a:solidFill>
            </a:endParaRPr>
          </a:p>
          <a:p>
            <a:pPr lvl="2"/>
            <a:r>
              <a:rPr lang="th-TH" sz="2800" dirty="0" smtClean="0">
                <a:solidFill>
                  <a:srgbClr val="002060"/>
                </a:solidFill>
              </a:rPr>
              <a:t>ข้อมูล</a:t>
            </a:r>
            <a:r>
              <a:rPr lang="th-TH" sz="2800" dirty="0">
                <a:solidFill>
                  <a:srgbClr val="002060"/>
                </a:solidFill>
              </a:rPr>
              <a:t>ข่าวสารใดบ้างที่ควรเข้าถึงได้ผ่านระบบอินเทอร์เน็ต </a:t>
            </a:r>
            <a:endParaRPr lang="th-TH" sz="2800" dirty="0" smtClean="0">
              <a:solidFill>
                <a:srgbClr val="002060"/>
              </a:solidFill>
            </a:endParaRPr>
          </a:p>
          <a:p>
            <a:pPr lvl="2"/>
            <a:r>
              <a:rPr lang="th-TH" sz="2800" dirty="0" smtClean="0">
                <a:solidFill>
                  <a:srgbClr val="002060"/>
                </a:solidFill>
              </a:rPr>
              <a:t>ข้อมูล</a:t>
            </a:r>
            <a:r>
              <a:rPr lang="th-TH" sz="2800" dirty="0">
                <a:solidFill>
                  <a:srgbClr val="002060"/>
                </a:solidFill>
              </a:rPr>
              <a:t>ข่าวสารใดบ้างที่ควรจะถูกจัดเก็บไว้ในรูปแบบของหนังสือเอกสารทั่วๆ ไป หรือในรูปแบบอื่น </a:t>
            </a:r>
            <a:endParaRPr lang="th-TH" sz="2800" dirty="0" smtClean="0">
              <a:solidFill>
                <a:srgbClr val="002060"/>
              </a:solidFill>
            </a:endParaRPr>
          </a:p>
          <a:p>
            <a:pPr lvl="2"/>
            <a:r>
              <a:rPr lang="th-TH" sz="2800" dirty="0" smtClean="0">
                <a:solidFill>
                  <a:srgbClr val="002060"/>
                </a:solidFill>
              </a:rPr>
              <a:t>ใคร</a:t>
            </a:r>
            <a:r>
              <a:rPr lang="th-TH" sz="2800" dirty="0">
                <a:solidFill>
                  <a:srgbClr val="002060"/>
                </a:solidFill>
              </a:rPr>
              <a:t>บ้างที่สามารถขอดูหนังสือเอกสารที่ถูกจัดเก็บไว้ได้ นอกจากนั้น ใครบ้างที่จะสามารถเข้าร่วมการประชุมในแต่ละครั้ง</a:t>
            </a:r>
            <a:endParaRPr lang="en-US" sz="2800" dirty="0">
              <a:solidFill>
                <a:srgbClr val="002060"/>
              </a:solidFill>
            </a:endParaRPr>
          </a:p>
          <a:p>
            <a:endParaRPr lang="th-TH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2060"/>
                </a:solidFill>
              </a:rPr>
              <a:t>1. การ</a:t>
            </a:r>
            <a:r>
              <a:rPr lang="th-TH" b="1" dirty="0">
                <a:solidFill>
                  <a:srgbClr val="002060"/>
                </a:solidFill>
              </a:rPr>
              <a:t>วางแผนการติดต่อสื่อสาร 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(</a:t>
            </a:r>
            <a:r>
              <a:rPr lang="en-US" b="1" dirty="0">
                <a:solidFill>
                  <a:srgbClr val="002060"/>
                </a:solidFill>
              </a:rPr>
              <a:t>Communications Planning)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None/>
            </a:pPr>
            <a:r>
              <a:rPr lang="th-TH" sz="3600" b="1" dirty="0" smtClean="0">
                <a:solidFill>
                  <a:srgbClr val="002060"/>
                </a:solidFill>
              </a:rPr>
              <a:t>6. วิธีการ</a:t>
            </a:r>
            <a:r>
              <a:rPr lang="th-TH" sz="3600" b="1" dirty="0">
                <a:solidFill>
                  <a:srgbClr val="002060"/>
                </a:solidFill>
              </a:rPr>
              <a:t>ปรับปรุงแก้ไขแผนการบริหารการติดต่อสื่อสาร ในระหว่างการดำเนินโครงการ</a:t>
            </a:r>
            <a:r>
              <a:rPr lang="th-TH" sz="3600" dirty="0">
                <a:solidFill>
                  <a:srgbClr val="002060"/>
                </a:solidFill>
              </a:rPr>
              <a:t> </a:t>
            </a:r>
            <a:endParaRPr lang="th-TH" sz="3600" dirty="0" smtClean="0">
              <a:solidFill>
                <a:srgbClr val="002060"/>
              </a:solidFill>
            </a:endParaRPr>
          </a:p>
          <a:p>
            <a:pPr lvl="2"/>
            <a:r>
              <a:rPr lang="th-TH" sz="3200" dirty="0" smtClean="0">
                <a:solidFill>
                  <a:srgbClr val="002060"/>
                </a:solidFill>
              </a:rPr>
              <a:t>ใคร</a:t>
            </a:r>
            <a:r>
              <a:rPr lang="th-TH" sz="3200" dirty="0">
                <a:solidFill>
                  <a:srgbClr val="002060"/>
                </a:solidFill>
              </a:rPr>
              <a:t>จะมีหน้าที่ปรับปรุงแก้ไขแผนการบริหารการติดต่อสื่อสารเมื่อมีการเปลี่ยนแปลงบางอย่างเกิดขึ้น และแผนใหม่จะถูกเผยแพร่ไปด้วยวิธีการใด</a:t>
            </a:r>
            <a:endParaRPr lang="en-US" sz="3200" dirty="0">
              <a:solidFill>
                <a:srgbClr val="002060"/>
              </a:solidFill>
            </a:endParaRPr>
          </a:p>
          <a:p>
            <a:endParaRPr lang="th-TH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2060"/>
                </a:solidFill>
              </a:rPr>
              <a:t>1. การ</a:t>
            </a:r>
            <a:r>
              <a:rPr lang="th-TH" b="1" dirty="0">
                <a:solidFill>
                  <a:srgbClr val="002060"/>
                </a:solidFill>
              </a:rPr>
              <a:t>วางแผนการติดต่อสื่อสาร 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(</a:t>
            </a:r>
            <a:r>
              <a:rPr lang="en-US" b="1" dirty="0">
                <a:solidFill>
                  <a:srgbClr val="002060"/>
                </a:solidFill>
              </a:rPr>
              <a:t>Communications Planning)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525963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th-TH" b="1" dirty="0" smtClean="0">
                <a:solidFill>
                  <a:srgbClr val="002060"/>
                </a:solidFill>
              </a:rPr>
              <a:t>7. การ</a:t>
            </a:r>
            <a:r>
              <a:rPr lang="th-TH" b="1" dirty="0">
                <a:solidFill>
                  <a:srgbClr val="002060"/>
                </a:solidFill>
              </a:rPr>
              <a:t>วิเคราะห์</a:t>
            </a:r>
            <a:r>
              <a:rPr lang="th-TH" b="1" dirty="0" smtClean="0">
                <a:solidFill>
                  <a:srgbClr val="002060"/>
                </a:solidFill>
              </a:rPr>
              <a:t>รูปแบบหรือ</a:t>
            </a:r>
            <a:r>
              <a:rPr lang="th-TH" b="1" dirty="0">
                <a:solidFill>
                  <a:srgbClr val="002060"/>
                </a:solidFill>
              </a:rPr>
              <a:t>วิธีการติดต่อสื่อสารกับบุคคลที่เกี่ยวข้องกับโครงการแต่ละ</a:t>
            </a:r>
            <a:r>
              <a:rPr lang="th-TH" b="1" dirty="0" smtClean="0">
                <a:solidFill>
                  <a:srgbClr val="002060"/>
                </a:solidFill>
              </a:rPr>
              <a:t>คน</a:t>
            </a:r>
            <a:endParaRPr lang="th-TH" dirty="0" smtClean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v"/>
            </a:pPr>
            <a:r>
              <a:rPr lang="th-TH" dirty="0" smtClean="0">
                <a:solidFill>
                  <a:srgbClr val="002060"/>
                </a:solidFill>
              </a:rPr>
              <a:t>ประเภท</a:t>
            </a:r>
            <a:r>
              <a:rPr lang="th-TH" dirty="0">
                <a:solidFill>
                  <a:srgbClr val="002060"/>
                </a:solidFill>
              </a:rPr>
              <a:t>ของข้อมูลข่าวสารที่เหมาะสม ที่จะถูกส่งให้กับบุคคลที่เกี่ยวข้องแต่ละคน </a:t>
            </a:r>
            <a:endParaRPr lang="th-TH" dirty="0" smtClean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v"/>
            </a:pPr>
            <a:r>
              <a:rPr lang="th-TH" dirty="0" smtClean="0">
                <a:solidFill>
                  <a:srgbClr val="002060"/>
                </a:solidFill>
              </a:rPr>
              <a:t>ช่วย</a:t>
            </a:r>
            <a:r>
              <a:rPr lang="th-TH" dirty="0">
                <a:solidFill>
                  <a:srgbClr val="002060"/>
                </a:solidFill>
              </a:rPr>
              <a:t>ให้ผู้จัดการโครงการสามารถลดเวลา หรือค่าใช้จ่ายที่อาจจะเกิดขึ้นได้โดยไม่จำเป็นเนื่องจากการผลิตหรือเผยแพร่ข้อมูลข่าวสารที่ไม่จำเป็น </a:t>
            </a:r>
            <a:endParaRPr lang="th-TH" dirty="0" smtClean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v"/>
            </a:pPr>
            <a:r>
              <a:rPr lang="th-TH" dirty="0" smtClean="0">
                <a:solidFill>
                  <a:srgbClr val="002060"/>
                </a:solidFill>
              </a:rPr>
              <a:t>แผนผังองค์กรสามารถกำหนด</a:t>
            </a:r>
            <a:r>
              <a:rPr lang="th-TH" dirty="0">
                <a:solidFill>
                  <a:srgbClr val="002060"/>
                </a:solidFill>
              </a:rPr>
              <a:t>ความสำคัญของบุคคลที่เกี่ยวข้องภายในองค์กร </a:t>
            </a:r>
            <a:endParaRPr lang="th-TH" dirty="0" smtClean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v"/>
            </a:pPr>
            <a:r>
              <a:rPr lang="th-TH" dirty="0" smtClean="0">
                <a:solidFill>
                  <a:srgbClr val="002060"/>
                </a:solidFill>
              </a:rPr>
              <a:t>ต้องจะ</a:t>
            </a:r>
            <a:r>
              <a:rPr lang="th-TH" dirty="0">
                <a:solidFill>
                  <a:srgbClr val="002060"/>
                </a:solidFill>
              </a:rPr>
              <a:t>คำนึงถึงบุคคลที่</a:t>
            </a:r>
            <a:r>
              <a:rPr lang="th-TH" dirty="0" smtClean="0">
                <a:solidFill>
                  <a:srgbClr val="002060"/>
                </a:solidFill>
              </a:rPr>
              <a:t>เกี่ยวข้องที่อยู่ภายนอก</a:t>
            </a:r>
            <a:r>
              <a:rPr lang="th-TH" dirty="0">
                <a:solidFill>
                  <a:srgbClr val="002060"/>
                </a:solidFill>
              </a:rPr>
              <a:t>องค์กรด้วย เช่น ลูกค้า ผู้บริหารระดับสูงของลูกค้า และผู้รับเหมาย่อย </a:t>
            </a:r>
            <a:r>
              <a:rPr lang="th-TH" dirty="0" smtClean="0">
                <a:solidFill>
                  <a:srgbClr val="002060"/>
                </a:solidFill>
              </a:rPr>
              <a:t>เป็น</a:t>
            </a:r>
            <a:r>
              <a:rPr lang="th-TH" dirty="0">
                <a:solidFill>
                  <a:srgbClr val="002060"/>
                </a:solidFill>
              </a:rPr>
              <a:t>ต้น</a:t>
            </a:r>
            <a:endParaRPr lang="en-US" dirty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>
              <a:solidFill>
                <a:srgbClr val="002060"/>
              </a:solidFill>
            </a:endParaRPr>
          </a:p>
          <a:p>
            <a:endParaRPr lang="th-TH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2060"/>
                </a:solidFill>
              </a:rPr>
              <a:t>1. การวางแผนการติดต่อสื่อสาร 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(Communications Planning)</a:t>
            </a: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None/>
            </a:pPr>
            <a:r>
              <a:rPr lang="th-TH" b="1" dirty="0" smtClean="0">
                <a:solidFill>
                  <a:srgbClr val="002060"/>
                </a:solidFill>
              </a:rPr>
              <a:t>7. การวิเคราะห์รูปแบบหรือวิธีการติดต่อสื่อสารกับบุคคลที่เกี่ยวข้องกับโครงการแต่ละคน</a:t>
            </a:r>
            <a:endParaRPr lang="th-TH" dirty="0" smtClean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v"/>
            </a:pPr>
            <a:r>
              <a:rPr lang="th-TH" dirty="0" smtClean="0">
                <a:solidFill>
                  <a:srgbClr val="002060"/>
                </a:solidFill>
              </a:rPr>
              <a:t>ปัญหา</a:t>
            </a:r>
            <a:r>
              <a:rPr lang="th-TH" dirty="0">
                <a:solidFill>
                  <a:srgbClr val="002060"/>
                </a:solidFill>
              </a:rPr>
              <a:t>ของการใช้ช่องทางการติดต่อสื่อสารที่มีอยู่ คือ กลุ่มคนแต่ละ</a:t>
            </a:r>
            <a:r>
              <a:rPr lang="th-TH" dirty="0" smtClean="0">
                <a:solidFill>
                  <a:srgbClr val="002060"/>
                </a:solidFill>
              </a:rPr>
              <a:t>กลุ่มและบุคคล</a:t>
            </a:r>
            <a:r>
              <a:rPr lang="th-TH" dirty="0">
                <a:solidFill>
                  <a:srgbClr val="002060"/>
                </a:solidFill>
              </a:rPr>
              <a:t>ที่เกี่ยวข้องคนอื่นๆ มีความต้องการและความ</a:t>
            </a:r>
            <a:r>
              <a:rPr lang="th-TH" dirty="0" smtClean="0">
                <a:solidFill>
                  <a:srgbClr val="002060"/>
                </a:solidFill>
              </a:rPr>
              <a:t>จำเป็นในการ</a:t>
            </a:r>
            <a:r>
              <a:rPr lang="th-TH" dirty="0">
                <a:solidFill>
                  <a:srgbClr val="002060"/>
                </a:solidFill>
              </a:rPr>
              <a:t>ติดต่อสื่อสารที่แตกต่างกัน </a:t>
            </a:r>
            <a:endParaRPr lang="th-TH" dirty="0" smtClean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v"/>
            </a:pPr>
            <a:r>
              <a:rPr lang="th-TH" dirty="0" smtClean="0">
                <a:solidFill>
                  <a:srgbClr val="002060"/>
                </a:solidFill>
              </a:rPr>
              <a:t>การวางแผนการ</a:t>
            </a:r>
            <a:r>
              <a:rPr lang="th-TH" dirty="0">
                <a:solidFill>
                  <a:srgbClr val="002060"/>
                </a:solidFill>
              </a:rPr>
              <a:t>จัดการการติดต่อสื่อสารและ</a:t>
            </a:r>
            <a:r>
              <a:rPr lang="th-TH" dirty="0" smtClean="0">
                <a:solidFill>
                  <a:srgbClr val="002060"/>
                </a:solidFill>
              </a:rPr>
              <a:t>การทบทวนแผน ช่วงแรกๆ </a:t>
            </a:r>
            <a:r>
              <a:rPr lang="th-TH" dirty="0">
                <a:solidFill>
                  <a:srgbClr val="002060"/>
                </a:solidFill>
              </a:rPr>
              <a:t>ของโครงการจะช่วยป้องกันหรือลดปัญหาด้านการ</a:t>
            </a:r>
            <a:r>
              <a:rPr lang="th-TH" dirty="0" smtClean="0">
                <a:solidFill>
                  <a:srgbClr val="002060"/>
                </a:solidFill>
              </a:rPr>
              <a:t>ติดต่อสื่อสาร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2060"/>
                </a:solidFill>
              </a:rPr>
              <a:t>1. การวางแผนการติดต่อสื่อสาร 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(Communications Planning)</a:t>
            </a: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None/>
            </a:pPr>
            <a:r>
              <a:rPr lang="th-TH" b="1" dirty="0" smtClean="0">
                <a:solidFill>
                  <a:srgbClr val="002060"/>
                </a:solidFill>
              </a:rPr>
              <a:t>7. การวิเคราะห์รูปแบบหรือวิธีการติดต่อสื่อสารกับบุคคลที่เกี่ยวข้องกับโครงการแต่ละคน</a:t>
            </a:r>
            <a:endParaRPr lang="th-TH" dirty="0" smtClean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v"/>
            </a:pPr>
            <a:r>
              <a:rPr lang="th-TH" dirty="0" smtClean="0">
                <a:solidFill>
                  <a:srgbClr val="002060"/>
                </a:solidFill>
              </a:rPr>
              <a:t>ถ้ามีการดำเนินโครงการ</a:t>
            </a:r>
            <a:r>
              <a:rPr lang="th-TH" dirty="0">
                <a:solidFill>
                  <a:srgbClr val="002060"/>
                </a:solidFill>
              </a:rPr>
              <a:t>หลายโครงการในเวลาเดียวกัน </a:t>
            </a:r>
            <a:r>
              <a:rPr lang="th-TH" dirty="0" smtClean="0">
                <a:solidFill>
                  <a:srgbClr val="002060"/>
                </a:solidFill>
              </a:rPr>
              <a:t>ควรจะกำหนดแผนการจัดการการติดต่อสื่อสารที่ เพื่อให้การดำเนินงานเป็นไปอย่างราบรื่นเนื่องจาก</a:t>
            </a:r>
            <a:r>
              <a:rPr lang="th-TH" dirty="0">
                <a:solidFill>
                  <a:srgbClr val="002060"/>
                </a:solidFill>
              </a:rPr>
              <a:t>บางครั้งโครงการหลายโครงการอาจจะมีบุคคลที่เกี่ยวข้อง</a:t>
            </a:r>
            <a:r>
              <a:rPr lang="th-TH" dirty="0" smtClean="0">
                <a:solidFill>
                  <a:srgbClr val="002060"/>
                </a:solidFill>
              </a:rPr>
              <a:t>ซ้ำซ้อนกัน</a:t>
            </a:r>
            <a:endParaRPr lang="en-US" dirty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v"/>
            </a:pPr>
            <a:r>
              <a:rPr lang="th-TH" dirty="0" smtClean="0">
                <a:solidFill>
                  <a:srgbClr val="002060"/>
                </a:solidFill>
              </a:rPr>
              <a:t>ข้อมูล</a:t>
            </a:r>
            <a:r>
              <a:rPr lang="th-TH" dirty="0">
                <a:solidFill>
                  <a:srgbClr val="002060"/>
                </a:solidFill>
              </a:rPr>
              <a:t>เกี่ยวกับการติดต่อสื่อสารภายในโครงการที่สำคัญมักจะมาจากโครงสร้างกิจกรรมย่อย </a:t>
            </a:r>
            <a:r>
              <a:rPr lang="en-US" dirty="0">
                <a:solidFill>
                  <a:srgbClr val="002060"/>
                </a:solidFill>
              </a:rPr>
              <a:t>(WBS) </a:t>
            </a:r>
            <a:r>
              <a:rPr lang="th-TH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WBS </a:t>
            </a:r>
            <a:r>
              <a:rPr lang="th-TH" dirty="0">
                <a:solidFill>
                  <a:srgbClr val="002060"/>
                </a:solidFill>
              </a:rPr>
              <a:t>จำนวนมากมีส่วนของการติดต่อสื่อสารภายในโครงการแสดงไว้อย่าง</a:t>
            </a:r>
            <a:r>
              <a:rPr lang="th-TH" dirty="0" smtClean="0">
                <a:solidFill>
                  <a:srgbClr val="002060"/>
                </a:solidFill>
              </a:rPr>
              <a:t>ชัดเจน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2060"/>
                </a:solidFill>
              </a:rPr>
              <a:t>1. การวางแผนการติดต่อสื่อสาร 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(Communications Planning)</a:t>
            </a: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None/>
            </a:pPr>
            <a:r>
              <a:rPr lang="th-TH" b="1" dirty="0" smtClean="0">
                <a:solidFill>
                  <a:srgbClr val="002060"/>
                </a:solidFill>
              </a:rPr>
              <a:t>7. การวิเคราะห์รูปแบบหรือวิธีการติดต่อสื่อสารกับบุคคลที่เกี่ยวข้องกับโครงการแต่ละคน</a:t>
            </a:r>
            <a:endParaRPr lang="th-TH" dirty="0" smtClean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v"/>
            </a:pPr>
            <a:r>
              <a:rPr lang="th-TH" dirty="0" smtClean="0">
                <a:solidFill>
                  <a:srgbClr val="002060"/>
                </a:solidFill>
              </a:rPr>
              <a:t>การ</a:t>
            </a:r>
            <a:r>
              <a:rPr lang="th-TH" dirty="0">
                <a:solidFill>
                  <a:srgbClr val="002060"/>
                </a:solidFill>
              </a:rPr>
              <a:t>รายงานข้อมูลสาระสำคัญเป็นสิ่งหนึ่งที่จะต้องทำในโครงการ </a:t>
            </a:r>
            <a:r>
              <a:rPr lang="th-TH" dirty="0" smtClean="0">
                <a:solidFill>
                  <a:srgbClr val="002060"/>
                </a:solidFill>
              </a:rPr>
              <a:t>ควรถูก</a:t>
            </a:r>
            <a:r>
              <a:rPr lang="th-TH" dirty="0">
                <a:solidFill>
                  <a:srgbClr val="002060"/>
                </a:solidFill>
              </a:rPr>
              <a:t>กำหนดไว้ใน </a:t>
            </a:r>
            <a:r>
              <a:rPr lang="en-US" dirty="0">
                <a:solidFill>
                  <a:srgbClr val="002060"/>
                </a:solidFill>
              </a:rPr>
              <a:t>WBS </a:t>
            </a:r>
            <a:endParaRPr lang="th-TH" dirty="0" smtClean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v"/>
            </a:pPr>
            <a:r>
              <a:rPr lang="th-TH" dirty="0" smtClean="0">
                <a:solidFill>
                  <a:srgbClr val="002060"/>
                </a:solidFill>
              </a:rPr>
              <a:t>ผู้จัดการโครงการต้องเข้าใจว่า </a:t>
            </a:r>
            <a:r>
              <a:rPr lang="th-TH" dirty="0">
                <a:solidFill>
                  <a:srgbClr val="002060"/>
                </a:solidFill>
              </a:rPr>
              <a:t>ข้อมูลเกี่ยวกับโครงการด้านใดที่จะต้องรายงาน แล้วรายงานเมื่อใด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2060"/>
                </a:solidFill>
              </a:rPr>
              <a:t>2. การ</a:t>
            </a:r>
            <a:r>
              <a:rPr lang="th-TH" b="1" dirty="0">
                <a:solidFill>
                  <a:srgbClr val="002060"/>
                </a:solidFill>
              </a:rPr>
              <a:t>เผยแพร่ข้อมูลข่าวสาร 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(</a:t>
            </a:r>
            <a:r>
              <a:rPr lang="en-US" b="1" dirty="0">
                <a:solidFill>
                  <a:srgbClr val="002060"/>
                </a:solidFill>
              </a:rPr>
              <a:t>Information Distribution)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>
                <a:solidFill>
                  <a:srgbClr val="002060"/>
                </a:solidFill>
              </a:rPr>
              <a:t>เป็น</a:t>
            </a:r>
            <a:r>
              <a:rPr lang="th-TH" dirty="0">
                <a:solidFill>
                  <a:srgbClr val="002060"/>
                </a:solidFill>
              </a:rPr>
              <a:t>การจัดเตรียมข้อมูลข่าวสารที่ต้องการให้กับบุคคลที่เกี่ยวข้องแต่ละคนในเวลาอันเหมาะสมและในรูปแบบที่เหมาะสม </a:t>
            </a:r>
            <a:endParaRPr lang="th-TH" dirty="0" smtClean="0">
              <a:solidFill>
                <a:srgbClr val="002060"/>
              </a:solidFill>
            </a:endParaRPr>
          </a:p>
          <a:p>
            <a:r>
              <a:rPr lang="th-TH" dirty="0" smtClean="0">
                <a:solidFill>
                  <a:srgbClr val="002060"/>
                </a:solidFill>
              </a:rPr>
              <a:t>ปัจจัย</a:t>
            </a:r>
            <a:r>
              <a:rPr lang="th-TH" dirty="0">
                <a:solidFill>
                  <a:srgbClr val="002060"/>
                </a:solidFill>
              </a:rPr>
              <a:t>ที่ควร</a:t>
            </a:r>
            <a:r>
              <a:rPr lang="th-TH" dirty="0" smtClean="0">
                <a:solidFill>
                  <a:srgbClr val="002060"/>
                </a:solidFill>
              </a:rPr>
              <a:t>คำนึงถึง</a:t>
            </a:r>
            <a:endParaRPr lang="en-US" dirty="0">
              <a:solidFill>
                <a:srgbClr val="002060"/>
              </a:solidFill>
            </a:endParaRPr>
          </a:p>
          <a:p>
            <a:pPr lvl="2"/>
            <a:r>
              <a:rPr lang="th-TH" sz="3200" dirty="0">
                <a:solidFill>
                  <a:srgbClr val="002060"/>
                </a:solidFill>
              </a:rPr>
              <a:t>การใช้เทคโนโลยีเพื่อสนับสนุนการเผยแพร่ข้อมูลข่าวสาร</a:t>
            </a:r>
            <a:endParaRPr lang="en-US" sz="3200" dirty="0">
              <a:solidFill>
                <a:srgbClr val="002060"/>
              </a:solidFill>
            </a:endParaRPr>
          </a:p>
          <a:p>
            <a:pPr lvl="2"/>
            <a:r>
              <a:rPr lang="th-TH" sz="3200" dirty="0">
                <a:solidFill>
                  <a:srgbClr val="002060"/>
                </a:solidFill>
              </a:rPr>
              <a:t>วิธีการเผยแพร่ข้อมูลข่าวสารอย่างเป็นทางการและอย่างไม่เป็นทางการ</a:t>
            </a:r>
            <a:endParaRPr lang="en-US" sz="3200" dirty="0">
              <a:solidFill>
                <a:srgbClr val="002060"/>
              </a:solidFill>
            </a:endParaRPr>
          </a:p>
          <a:p>
            <a:pPr lvl="2"/>
            <a:r>
              <a:rPr lang="th-TH" sz="3200" dirty="0">
                <a:solidFill>
                  <a:srgbClr val="002060"/>
                </a:solidFill>
              </a:rPr>
              <a:t>ความเหมาะสมในการติดต่อสื่อสารระหว่างบุคคล</a:t>
            </a:r>
            <a:endParaRPr lang="en-US" sz="3200" dirty="0">
              <a:solidFill>
                <a:srgbClr val="002060"/>
              </a:solidFill>
            </a:endParaRPr>
          </a:p>
          <a:p>
            <a:pPr lvl="2"/>
            <a:r>
              <a:rPr lang="th-TH" sz="3200" dirty="0">
                <a:solidFill>
                  <a:srgbClr val="002060"/>
                </a:solidFill>
              </a:rPr>
              <a:t>จำนวนช่องทางในการติดต่อสื่อสาร</a:t>
            </a:r>
            <a:endParaRPr lang="en-US" sz="3200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endParaRPr lang="th-TH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2060"/>
                </a:solidFill>
              </a:rPr>
              <a:t>2. การเผยแพร่ข้อมูลข่าวสาร 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(Information Distribution) </a:t>
            </a:r>
            <a:r>
              <a:rPr lang="th-TH" b="1" dirty="0" smtClean="0">
                <a:solidFill>
                  <a:srgbClr val="002060"/>
                </a:solidFill>
              </a:rPr>
              <a:t/>
            </a:r>
            <a:br>
              <a:rPr lang="th-TH" b="1" dirty="0" smtClean="0">
                <a:solidFill>
                  <a:srgbClr val="002060"/>
                </a:solidFill>
              </a:rPr>
            </a:b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4100" b="1" dirty="0" smtClean="0">
                <a:solidFill>
                  <a:srgbClr val="002060"/>
                </a:solidFill>
              </a:rPr>
              <a:t>การใช้เทคโนโลยีเพื่อสนับสนุนการเผยแพร่ข้อมูลข่าวสาร</a:t>
            </a:r>
            <a:endParaRPr lang="th-TH" sz="4100" dirty="0" smtClean="0">
              <a:solidFill>
                <a:srgbClr val="002060"/>
              </a:solidFill>
            </a:endParaRPr>
          </a:p>
          <a:p>
            <a:pPr lvl="1"/>
            <a:r>
              <a:rPr lang="th-TH" dirty="0" smtClean="0">
                <a:solidFill>
                  <a:srgbClr val="002060"/>
                </a:solidFill>
              </a:rPr>
              <a:t>เทคโนโลยี</a:t>
            </a:r>
            <a:r>
              <a:rPr lang="th-TH" dirty="0">
                <a:solidFill>
                  <a:srgbClr val="002060"/>
                </a:solidFill>
              </a:rPr>
              <a:t>สามารถทำให้กระบวนการเผยแพร่ข้อมูลข่าวสาร มีความสะดวกคล่องตัวมากยิ่งขึ้น </a:t>
            </a:r>
            <a:endParaRPr lang="th-TH" dirty="0" smtClean="0">
              <a:solidFill>
                <a:srgbClr val="002060"/>
              </a:solidFill>
            </a:endParaRPr>
          </a:p>
          <a:p>
            <a:pPr lvl="1"/>
            <a:r>
              <a:rPr lang="th-TH" dirty="0" smtClean="0">
                <a:solidFill>
                  <a:srgbClr val="002060"/>
                </a:solidFill>
              </a:rPr>
              <a:t>การ</a:t>
            </a:r>
            <a:r>
              <a:rPr lang="th-TH" dirty="0">
                <a:solidFill>
                  <a:srgbClr val="002060"/>
                </a:solidFill>
              </a:rPr>
              <a:t>ใช้ระบบสารสนเทศภายในองค์กรเพื่อบริหารโครงการจะช่วยให้การจัดเก็บข้อมูลข่าวสาร </a:t>
            </a:r>
            <a:r>
              <a:rPr lang="th-TH" dirty="0" smtClean="0">
                <a:solidFill>
                  <a:srgbClr val="002060"/>
                </a:solidFill>
              </a:rPr>
              <a:t>สามารถอยู่ในรูปแบบอิเลคทรอนิกส์ และเข้าถึงได้ผ่านระบบ </a:t>
            </a:r>
            <a:r>
              <a:rPr lang="en-US" dirty="0" smtClean="0">
                <a:solidFill>
                  <a:srgbClr val="002060"/>
                </a:solidFill>
              </a:rPr>
              <a:t>Internet </a:t>
            </a:r>
            <a:r>
              <a:rPr lang="th-TH" dirty="0" smtClean="0">
                <a:solidFill>
                  <a:srgbClr val="002060"/>
                </a:solidFill>
              </a:rPr>
              <a:t>ระบบ</a:t>
            </a:r>
            <a:r>
              <a:rPr lang="en-US" dirty="0" smtClean="0">
                <a:solidFill>
                  <a:srgbClr val="002060"/>
                </a:solidFill>
              </a:rPr>
              <a:t>Intranet </a:t>
            </a:r>
            <a:r>
              <a:rPr lang="th-TH" dirty="0" smtClean="0">
                <a:solidFill>
                  <a:srgbClr val="002060"/>
                </a:solidFill>
              </a:rPr>
              <a:t>และ </a:t>
            </a:r>
            <a:r>
              <a:rPr lang="en-US" dirty="0" smtClean="0">
                <a:solidFill>
                  <a:srgbClr val="002060"/>
                </a:solidFill>
              </a:rPr>
              <a:t>Extranet</a:t>
            </a:r>
            <a:r>
              <a:rPr lang="th-TH" dirty="0" smtClean="0">
                <a:solidFill>
                  <a:srgbClr val="002060"/>
                </a:solidFill>
              </a:rPr>
              <a:t> ถ้าข้อมูลข่าวสารนั้นไม่เป็นความลับจนเกินไป เช่น </a:t>
            </a:r>
            <a:r>
              <a:rPr lang="th-TH" dirty="0">
                <a:solidFill>
                  <a:srgbClr val="002060"/>
                </a:solidFill>
              </a:rPr>
              <a:t>เอกสารเกี่ยวกับโครงการ รายงานการประชุม ความจำนงของลูกค้า คำขออนุมัติการเปลี่ยนแปลง เป็นต้น </a:t>
            </a:r>
            <a:endParaRPr lang="en-US" dirty="0" smtClean="0">
              <a:solidFill>
                <a:srgbClr val="002060"/>
              </a:solidFill>
            </a:endParaRPr>
          </a:p>
          <a:p>
            <a:endParaRPr lang="th-TH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2060"/>
                </a:solidFill>
              </a:rPr>
              <a:t>2. การเผยแพร่ข้อมูลข่าวสาร 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(Information Distribution) </a:t>
            </a:r>
            <a:r>
              <a:rPr lang="th-TH" b="1" dirty="0" smtClean="0">
                <a:solidFill>
                  <a:srgbClr val="002060"/>
                </a:solidFill>
              </a:rPr>
              <a:t/>
            </a:r>
            <a:br>
              <a:rPr lang="th-TH" b="1" dirty="0" smtClean="0">
                <a:solidFill>
                  <a:srgbClr val="002060"/>
                </a:solidFill>
              </a:rPr>
            </a:b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4100" b="1" dirty="0" smtClean="0">
                <a:solidFill>
                  <a:srgbClr val="002060"/>
                </a:solidFill>
              </a:rPr>
              <a:t>การใช้เทคโนโลยีเพื่อสนับสนุนการเผยแพร่ข้อมูลข่าวสาร</a:t>
            </a:r>
            <a:endParaRPr lang="th-TH" sz="4100" dirty="0" smtClean="0">
              <a:solidFill>
                <a:srgbClr val="002060"/>
              </a:solidFill>
            </a:endParaRPr>
          </a:p>
          <a:p>
            <a:pPr lvl="1"/>
            <a:r>
              <a:rPr lang="th-TH" dirty="0" smtClean="0">
                <a:solidFill>
                  <a:srgbClr val="002060"/>
                </a:solidFill>
              </a:rPr>
              <a:t>การ</a:t>
            </a:r>
            <a:r>
              <a:rPr lang="th-TH" dirty="0">
                <a:solidFill>
                  <a:srgbClr val="002060"/>
                </a:solidFill>
              </a:rPr>
              <a:t>จัดเก็บแบบฟอร์มและตัวอย่างของเอกสารเกี่ยวกับโครงการบางประเภทที่จำเป็นต้องใช้บ่อยๆ ในรูปแบบอิเลคทรอนิกส์ ยังช่วยให้การนำมาตรฐานเหล่านั้นมาใช้เป็นไปได้ง่ายยิ่งขึ้น ส่งผลให้ขั้นตอนการเผยแพร่ข้อมูลข่าวสารสะดวกรวดเร็วมาก</a:t>
            </a:r>
            <a:r>
              <a:rPr lang="th-TH" dirty="0" smtClean="0">
                <a:solidFill>
                  <a:srgbClr val="002060"/>
                </a:solidFill>
              </a:rPr>
              <a:t>ยิ่งขึ้น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endParaRPr lang="th-TH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000" b="1" dirty="0" smtClean="0">
                <a:solidFill>
                  <a:srgbClr val="002060"/>
                </a:solidFill>
              </a:rPr>
              <a:t>การบริหารการติดต่อสื่อสารในโครงการ</a:t>
            </a:r>
            <a:r>
              <a:rPr lang="en-US" sz="3600" dirty="0" smtClean="0">
                <a:solidFill>
                  <a:srgbClr val="002060"/>
                </a:solidFill>
              </a:rPr>
              <a:t/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en-US" sz="3600" b="1" dirty="0" smtClean="0">
                <a:solidFill>
                  <a:srgbClr val="002060"/>
                </a:solidFill>
              </a:rPr>
              <a:t>(Project Communications Management)</a:t>
            </a:r>
            <a:endParaRPr lang="th-TH" sz="3600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400" dirty="0" smtClean="0">
                <a:solidFill>
                  <a:srgbClr val="002060"/>
                </a:solidFill>
              </a:rPr>
              <a:t>สาเหตุ</a:t>
            </a:r>
            <a:r>
              <a:rPr lang="th-TH" sz="4400" dirty="0">
                <a:solidFill>
                  <a:srgbClr val="002060"/>
                </a:solidFill>
              </a:rPr>
              <a:t>หลักที่ทำให้โครงการทางด้านเทคโนโลยีสารสนเทศหลายๆ โครงการไม่ประสบความสำเร็จ คือ </a:t>
            </a:r>
            <a:r>
              <a:rPr lang="th-TH" sz="5400" dirty="0">
                <a:solidFill>
                  <a:srgbClr val="FF0000"/>
                </a:solidFill>
              </a:rPr>
              <a:t>ความบกพร่องในการติดต่อสื่อสารอย่างมี</a:t>
            </a:r>
            <a:r>
              <a:rPr lang="th-TH" sz="5400" dirty="0" smtClean="0">
                <a:solidFill>
                  <a:srgbClr val="FF0000"/>
                </a:solidFill>
              </a:rPr>
              <a:t>ประสิทธิภาพ</a:t>
            </a:r>
            <a:endParaRPr lang="th-TH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2060"/>
                </a:solidFill>
              </a:rPr>
              <a:t/>
            </a:r>
            <a:br>
              <a:rPr lang="th-TH" b="1" dirty="0" smtClean="0">
                <a:solidFill>
                  <a:srgbClr val="002060"/>
                </a:solidFill>
              </a:rPr>
            </a:br>
            <a:r>
              <a:rPr lang="th-TH" b="1" dirty="0" smtClean="0">
                <a:solidFill>
                  <a:srgbClr val="002060"/>
                </a:solidFill>
              </a:rPr>
              <a:t> 2. การเผยแพร่ข้อมูลข่าวสาร 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(Information Distribution) </a:t>
            </a:r>
            <a:r>
              <a:rPr lang="th-TH" b="1" dirty="0" smtClean="0">
                <a:solidFill>
                  <a:srgbClr val="002060"/>
                </a:solidFill>
              </a:rPr>
              <a:t/>
            </a:r>
            <a:br>
              <a:rPr lang="th-TH" b="1" dirty="0" smtClean="0">
                <a:solidFill>
                  <a:srgbClr val="002060"/>
                </a:solidFill>
              </a:rPr>
            </a:b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h-TH" sz="3600" b="1" dirty="0" smtClean="0">
                <a:solidFill>
                  <a:srgbClr val="002060"/>
                </a:solidFill>
              </a:rPr>
              <a:t>วิธีการเผยแพร่ข้อมูลข่าวสารอย่างเป็นทางการและอย่างไม่เป็นทางการ</a:t>
            </a:r>
            <a:endParaRPr lang="th-TH" sz="3600" dirty="0" smtClean="0">
              <a:solidFill>
                <a:srgbClr val="002060"/>
              </a:solidFill>
            </a:endParaRPr>
          </a:p>
          <a:p>
            <a:pPr lvl="1"/>
            <a:r>
              <a:rPr lang="th-TH" dirty="0" smtClean="0">
                <a:solidFill>
                  <a:srgbClr val="002060"/>
                </a:solidFill>
              </a:rPr>
              <a:t>ผู้จัดการ</a:t>
            </a:r>
            <a:r>
              <a:rPr lang="th-TH" dirty="0">
                <a:solidFill>
                  <a:srgbClr val="002060"/>
                </a:solidFill>
              </a:rPr>
              <a:t>โครงการและทีมงานมักจะคุ้นเคยกับการนำเสนอข้อมูลในรูปแบบของรายงานให้กับบุคคลที่เกี่ยวข้องได้ทราบ โดยคาดหวังว่าบุคคลเหล่านั้นจะอ่านรายงานเพื่อรับทราบความคืบหน้าของ</a:t>
            </a:r>
            <a:r>
              <a:rPr lang="th-TH" dirty="0" smtClean="0">
                <a:solidFill>
                  <a:srgbClr val="002060"/>
                </a:solidFill>
              </a:rPr>
              <a:t>โครงการ </a:t>
            </a:r>
          </a:p>
          <a:p>
            <a:pPr lvl="1"/>
            <a:r>
              <a:rPr lang="th-TH" dirty="0" smtClean="0">
                <a:solidFill>
                  <a:srgbClr val="002060"/>
                </a:solidFill>
              </a:rPr>
              <a:t>มี</a:t>
            </a:r>
            <a:r>
              <a:rPr lang="th-TH" dirty="0">
                <a:solidFill>
                  <a:srgbClr val="002060"/>
                </a:solidFill>
              </a:rPr>
              <a:t>บุคคลจำนวนมากที่ชอบจะรับทราบข้อมูลข่าวสาร</a:t>
            </a:r>
            <a:r>
              <a:rPr lang="th-TH" dirty="0" smtClean="0">
                <a:solidFill>
                  <a:srgbClr val="002060"/>
                </a:solidFill>
              </a:rPr>
              <a:t>เกี่ยวกับอย่าง</a:t>
            </a:r>
            <a:r>
              <a:rPr lang="th-TH" dirty="0">
                <a:solidFill>
                  <a:srgbClr val="002060"/>
                </a:solidFill>
              </a:rPr>
              <a:t>ไม่เป็นทางการ ด้วยการพูดคุยกันอย่างไม่เป็นทางการ มากกว่าที่จะอ่านเอกสาร หรือ </a:t>
            </a:r>
            <a:r>
              <a:rPr lang="en-US" dirty="0">
                <a:solidFill>
                  <a:srgbClr val="002060"/>
                </a:solidFill>
              </a:rPr>
              <a:t>E-mail </a:t>
            </a:r>
            <a:r>
              <a:rPr lang="th-TH" dirty="0">
                <a:solidFill>
                  <a:srgbClr val="002060"/>
                </a:solidFill>
              </a:rPr>
              <a:t>หรือ ข้อมูลจาก </a:t>
            </a:r>
            <a:r>
              <a:rPr lang="en-US" dirty="0">
                <a:solidFill>
                  <a:srgbClr val="002060"/>
                </a:solidFill>
              </a:rPr>
              <a:t>Web site </a:t>
            </a:r>
            <a:endParaRPr lang="th-TH" dirty="0" smtClean="0">
              <a:solidFill>
                <a:srgbClr val="002060"/>
              </a:solidFill>
            </a:endParaRPr>
          </a:p>
          <a:p>
            <a:pPr lvl="1"/>
            <a:r>
              <a:rPr lang="th-TH" dirty="0" smtClean="0">
                <a:solidFill>
                  <a:srgbClr val="002060"/>
                </a:solidFill>
              </a:rPr>
              <a:t>ดังนั้น </a:t>
            </a:r>
            <a:r>
              <a:rPr lang="th-TH" b="1" dirty="0" smtClean="0">
                <a:solidFill>
                  <a:srgbClr val="002060"/>
                </a:solidFill>
              </a:rPr>
              <a:t>ผู้จัดการ</a:t>
            </a:r>
            <a:r>
              <a:rPr lang="th-TH" b="1" dirty="0">
                <a:solidFill>
                  <a:srgbClr val="002060"/>
                </a:solidFill>
              </a:rPr>
              <a:t>โครงการและทีมงานโครงการควรจะคำนึงถึงวิธีการเผยแพร่ข้อมูลข่าวสารที่เหมาะสมกับบุคคลที่เกี่ยวข้องแต่ละคนด้วย</a:t>
            </a:r>
            <a:endParaRPr lang="en-US" b="1" dirty="0">
              <a:solidFill>
                <a:srgbClr val="002060"/>
              </a:solidFill>
            </a:endParaRPr>
          </a:p>
          <a:p>
            <a:endParaRPr lang="th-TH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2060"/>
                </a:solidFill>
              </a:rPr>
              <a:t/>
            </a:r>
            <a:br>
              <a:rPr lang="th-TH" b="1" dirty="0" smtClean="0">
                <a:solidFill>
                  <a:srgbClr val="002060"/>
                </a:solidFill>
              </a:rPr>
            </a:br>
            <a:r>
              <a:rPr lang="th-TH" b="1" dirty="0" smtClean="0">
                <a:solidFill>
                  <a:srgbClr val="002060"/>
                </a:solidFill>
              </a:rPr>
              <a:t> 2. การเผยแพร่ข้อมูลข่าวสาร 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(Information Distribution) </a:t>
            </a:r>
            <a:r>
              <a:rPr lang="th-TH" b="1" dirty="0" smtClean="0">
                <a:solidFill>
                  <a:srgbClr val="002060"/>
                </a:solidFill>
              </a:rPr>
              <a:t/>
            </a:r>
            <a:br>
              <a:rPr lang="th-TH" b="1" dirty="0" smtClean="0">
                <a:solidFill>
                  <a:srgbClr val="002060"/>
                </a:solidFill>
              </a:rPr>
            </a:b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4000" b="1" dirty="0" smtClean="0">
                <a:solidFill>
                  <a:srgbClr val="002060"/>
                </a:solidFill>
              </a:rPr>
              <a:t>วิธีการเผยแพร่ข้อมูลข่าวสารอย่างเป็นทางการและอย่างไม่เป็นทางการ</a:t>
            </a:r>
            <a:endParaRPr lang="th-TH" sz="4000" dirty="0" smtClean="0">
              <a:solidFill>
                <a:srgbClr val="002060"/>
              </a:solidFill>
            </a:endParaRPr>
          </a:p>
          <a:p>
            <a:pPr lvl="1"/>
            <a:r>
              <a:rPr lang="th-TH" dirty="0" smtClean="0">
                <a:solidFill>
                  <a:srgbClr val="002060"/>
                </a:solidFill>
              </a:rPr>
              <a:t>การติดต่อสื่อสารนั้นมักประกอบด้วยมิติหลายๆ ด้านเข้าด้วยกัน เช่น การเขียน การพูด และการฟัง ซึ่งทีมงานโครงการจำเป็นที่จะต้องนำมิติทุกๆ ด้านมาใช้ และต้องคำนึง คือ </a:t>
            </a:r>
            <a:r>
              <a:rPr lang="th-TH" b="1" dirty="0" smtClean="0">
                <a:solidFill>
                  <a:srgbClr val="002060"/>
                </a:solidFill>
              </a:rPr>
              <a:t>คนแต่ละคนชอบและตอบสนองต่อระดับหรือชนิดของการติดต่อสื่อสารที่แตกต่างกัน </a:t>
            </a:r>
          </a:p>
          <a:p>
            <a:pPr lvl="1"/>
            <a:r>
              <a:rPr lang="th-TH" dirty="0" smtClean="0">
                <a:solidFill>
                  <a:srgbClr val="002060"/>
                </a:solidFill>
              </a:rPr>
              <a:t>การ</a:t>
            </a:r>
            <a:r>
              <a:rPr lang="th-TH" dirty="0">
                <a:solidFill>
                  <a:srgbClr val="002060"/>
                </a:solidFill>
              </a:rPr>
              <a:t>พูดคุยหรือประชุมกันซึ่งๆ หน้า </a:t>
            </a:r>
            <a:r>
              <a:rPr lang="en-US" dirty="0">
                <a:solidFill>
                  <a:srgbClr val="002060"/>
                </a:solidFill>
              </a:rPr>
              <a:t>(Face-to-face) </a:t>
            </a:r>
            <a:r>
              <a:rPr lang="th-TH" dirty="0">
                <a:solidFill>
                  <a:srgbClr val="002060"/>
                </a:solidFill>
              </a:rPr>
              <a:t>มักจะมีประสิทธิภาพมากกว่าการติดต่อสื่อสารทางอิเลคทรอนิกส์ โดยเฉพาะการติดต่อสื่อสารที่เกี่ยวกับข้อมูลข่าวสารที่สำคัญและต้องการรายละเอียด </a:t>
            </a:r>
            <a:endParaRPr lang="en-US" dirty="0">
              <a:solidFill>
                <a:srgbClr val="002060"/>
              </a:solidFill>
            </a:endParaRPr>
          </a:p>
          <a:p>
            <a:endParaRPr lang="th-TH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2060"/>
                </a:solidFill>
              </a:rPr>
              <a:t> 2. การเผยแพร่ข้อมูลข่าวสาร 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(Information Distribution) </a:t>
            </a: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>
                <a:solidFill>
                  <a:srgbClr val="002060"/>
                </a:solidFill>
              </a:rPr>
              <a:t>วิธีการเผยแพร่ข้อมูลข่าวสารอย่างเป็นทางการและอย่างไม่เป็นทางการ</a:t>
            </a:r>
            <a:endParaRPr lang="th-TH" sz="3600" dirty="0" smtClean="0">
              <a:solidFill>
                <a:srgbClr val="002060"/>
              </a:solidFill>
            </a:endParaRPr>
          </a:p>
          <a:p>
            <a:pPr lvl="1"/>
            <a:r>
              <a:rPr lang="th-TH" dirty="0" smtClean="0">
                <a:solidFill>
                  <a:srgbClr val="002060"/>
                </a:solidFill>
              </a:rPr>
              <a:t>การ</a:t>
            </a:r>
            <a:r>
              <a:rPr lang="th-TH" dirty="0">
                <a:solidFill>
                  <a:srgbClr val="002060"/>
                </a:solidFill>
              </a:rPr>
              <a:t>ติดต่อสื่อสารกันด้วยวาจาในการประชุมหรือการพูดคุยอย่างไม่เป็นทางการ จึงสามารถช่วยเพิ่มรายละเอียดที่สำคัญไม่ว่าจะเป็นทางบวกหรือทางลบให้มากขึ้นได้ </a:t>
            </a:r>
            <a:endParaRPr lang="th-TH" dirty="0" smtClean="0">
              <a:solidFill>
                <a:srgbClr val="002060"/>
              </a:solidFill>
            </a:endParaRPr>
          </a:p>
          <a:p>
            <a:pPr lvl="1"/>
            <a:r>
              <a:rPr lang="th-TH" dirty="0" smtClean="0">
                <a:solidFill>
                  <a:srgbClr val="002060"/>
                </a:solidFill>
              </a:rPr>
              <a:t>การ</a:t>
            </a:r>
            <a:r>
              <a:rPr lang="th-TH" dirty="0">
                <a:solidFill>
                  <a:srgbClr val="002060"/>
                </a:solidFill>
              </a:rPr>
              <a:t>สื่อสารกันด้วยวาจายังช่วยสร้างความสัมพันธ์ระหว่างทีมงานโครงการกับบุคคลอื่นที่เกี่ยวข้อง ให้แน่น</a:t>
            </a:r>
            <a:r>
              <a:rPr lang="th-TH" dirty="0" err="1">
                <a:solidFill>
                  <a:srgbClr val="002060"/>
                </a:solidFill>
              </a:rPr>
              <a:t>แฟ้นมากยิ่ง</a:t>
            </a:r>
            <a:r>
              <a:rPr lang="th-TH" dirty="0">
                <a:solidFill>
                  <a:srgbClr val="002060"/>
                </a:solidFill>
              </a:rPr>
              <a:t>ขึ้น เนื่องจากโครงการด้านเทคโนโลยีสารสนเทศส่วนใหญ่จำเป็นต้องอาศัยการประสานงานกันอย่างมากตลอดเวลา  การประชุมกันบ่อยๆ ในช่วง</a:t>
            </a:r>
            <a:r>
              <a:rPr lang="th-TH" dirty="0" smtClean="0">
                <a:solidFill>
                  <a:srgbClr val="002060"/>
                </a:solidFill>
              </a:rPr>
              <a:t>สั้นๆ</a:t>
            </a:r>
            <a:endParaRPr lang="th-TH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2060"/>
                </a:solidFill>
              </a:rPr>
              <a:t> 2. การเผยแพร่ข้อมูลข่าวสาร 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(Information Distribution) </a:t>
            </a: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600" b="1" dirty="0" smtClean="0">
                <a:solidFill>
                  <a:srgbClr val="002060"/>
                </a:solidFill>
              </a:rPr>
              <a:t>ความเหมาะสมในการติดต่อสื่อสารระหว่างบุคคล</a:t>
            </a:r>
            <a:endParaRPr lang="th-TH" sz="3600" dirty="0" smtClean="0">
              <a:solidFill>
                <a:srgbClr val="002060"/>
              </a:solidFill>
            </a:endParaRPr>
          </a:p>
          <a:p>
            <a:pPr lvl="1"/>
            <a:r>
              <a:rPr lang="th-TH" dirty="0" smtClean="0">
                <a:solidFill>
                  <a:srgbClr val="002060"/>
                </a:solidFill>
              </a:rPr>
              <a:t>จัด</a:t>
            </a:r>
            <a:r>
              <a:rPr lang="th-TH" dirty="0">
                <a:solidFill>
                  <a:srgbClr val="002060"/>
                </a:solidFill>
              </a:rPr>
              <a:t>ให้มีวิธีการติดต่อสื่อสารหลายๆ วิธีให้เลือก </a:t>
            </a:r>
            <a:endParaRPr lang="th-TH" dirty="0" smtClean="0">
              <a:solidFill>
                <a:srgbClr val="002060"/>
              </a:solidFill>
            </a:endParaRPr>
          </a:p>
          <a:p>
            <a:pPr lvl="1"/>
            <a:r>
              <a:rPr lang="th-TH" dirty="0" smtClean="0">
                <a:solidFill>
                  <a:srgbClr val="002060"/>
                </a:solidFill>
              </a:rPr>
              <a:t>จัด</a:t>
            </a:r>
            <a:r>
              <a:rPr lang="th-TH" dirty="0">
                <a:solidFill>
                  <a:srgbClr val="002060"/>
                </a:solidFill>
              </a:rPr>
              <a:t>ให้มีบรรยากาศที่ส่งเสริมให้มีการแลกเปลี่ยนความคิดเห็นกันอย่างเปิดเผย โดยแต่ละคนที่มีส่วน</a:t>
            </a:r>
            <a:r>
              <a:rPr lang="th-TH" dirty="0" smtClean="0">
                <a:solidFill>
                  <a:srgbClr val="002060"/>
                </a:solidFill>
              </a:rPr>
              <a:t>ร่วม </a:t>
            </a:r>
          </a:p>
          <a:p>
            <a:pPr lvl="1"/>
            <a:r>
              <a:rPr lang="th-TH" dirty="0" smtClean="0">
                <a:solidFill>
                  <a:srgbClr val="002060"/>
                </a:solidFill>
              </a:rPr>
              <a:t>เข้าใจ</a:t>
            </a:r>
            <a:r>
              <a:rPr lang="th-TH" dirty="0">
                <a:solidFill>
                  <a:srgbClr val="002060"/>
                </a:solidFill>
              </a:rPr>
              <a:t>ถึงลักษณะและความชอบส่วนตัวในการติดต่อสื่อสารของแต่ละบุคคลในทีมงานหรือบุคคลที่เกี่ยวข้อง </a:t>
            </a:r>
            <a:endParaRPr lang="th-TH" dirty="0" smtClean="0">
              <a:solidFill>
                <a:srgbClr val="002060"/>
              </a:solidFill>
            </a:endParaRPr>
          </a:p>
          <a:p>
            <a:pPr lvl="1"/>
            <a:r>
              <a:rPr lang="th-TH" dirty="0" smtClean="0">
                <a:solidFill>
                  <a:srgbClr val="002060"/>
                </a:solidFill>
              </a:rPr>
              <a:t>ปัจจัย</a:t>
            </a:r>
            <a:r>
              <a:rPr lang="th-TH" dirty="0">
                <a:solidFill>
                  <a:srgbClr val="002060"/>
                </a:solidFill>
              </a:rPr>
              <a:t>ด้านภูมิศาสตร์และพื้นฐานด้านวัฒนธรรม (ถ้ามี) ยิ่งส่งผลให้การคำนึงถึงคุณภาพของการติดต่อสื่อสารมี</a:t>
            </a:r>
            <a:r>
              <a:rPr lang="th-TH" dirty="0" smtClean="0">
                <a:solidFill>
                  <a:srgbClr val="002060"/>
                </a:solidFill>
              </a:rPr>
              <a:t>ความสำคัญ</a:t>
            </a:r>
            <a:endParaRPr lang="th-TH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2060"/>
                </a:solidFill>
              </a:rPr>
              <a:t> 2. การเผยแพร่ข้อมูลข่าวสาร 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(Information Distribution) </a:t>
            </a:r>
            <a:r>
              <a:rPr lang="th-TH" dirty="0" smtClean="0">
                <a:solidFill>
                  <a:srgbClr val="002060"/>
                </a:solidFill>
              </a:rPr>
              <a:t/>
            </a:r>
            <a:br>
              <a:rPr lang="th-TH" dirty="0" smtClean="0">
                <a:solidFill>
                  <a:srgbClr val="002060"/>
                </a:solidFill>
              </a:rPr>
            </a:br>
            <a:endParaRPr lang="th-TH" dirty="0">
              <a:solidFill>
                <a:srgbClr val="002060"/>
              </a:solidFill>
            </a:endParaRPr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1142976" y="2047132"/>
          <a:ext cx="7358116" cy="4810868"/>
        </p:xfrm>
        <a:graphic>
          <a:graphicData uri="http://schemas.openxmlformats.org/drawingml/2006/table">
            <a:tbl>
              <a:tblPr/>
              <a:tblGrid>
                <a:gridCol w="2735152"/>
                <a:gridCol w="772524"/>
                <a:gridCol w="772524"/>
                <a:gridCol w="769042"/>
                <a:gridCol w="772524"/>
                <a:gridCol w="772524"/>
                <a:gridCol w="763826"/>
              </a:tblGrid>
              <a:tr h="14415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H SarabunPSK"/>
                        </a:rPr>
                        <a:t>กิจกรรม</a:t>
                      </a:r>
                      <a:endParaRPr lang="en-US" sz="11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H SarabunPSK"/>
                        </a:rPr>
                        <a:t>ระดับความเหมาะสมในการใช้สื่อ</a:t>
                      </a:r>
                      <a:endParaRPr lang="en-US" sz="11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88317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H SarabunPSK"/>
                        </a:rPr>
                        <a:t>เอกสาร</a:t>
                      </a:r>
                      <a:endParaRPr lang="en-US" sz="11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H SarabunPSK"/>
                        </a:rPr>
                        <a:t>โทรศัพท์</a:t>
                      </a:r>
                      <a:endParaRPr lang="en-US" sz="11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Voice Mail</a:t>
                      </a:r>
                      <a:endParaRPr lang="en-US" sz="11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E-mail</a:t>
                      </a:r>
                      <a:endParaRPr lang="en-US" sz="11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H SarabunPSK"/>
                        </a:rPr>
                        <a:t>การประชุม</a:t>
                      </a:r>
                      <a:endParaRPr lang="en-US" sz="11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Web Site</a:t>
                      </a:r>
                      <a:endParaRPr lang="en-US" sz="11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1441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H SarabunPSK"/>
                        </a:rPr>
                        <a:t>การประเมินความรับผิดชอบ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H SarabunPSK"/>
                        </a:rPr>
                        <a:t>การกำหนดข้อตกลง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H SarabunPSK"/>
                        </a:rPr>
                        <a:t>การไกล่เกลี่ยข้อพิพาท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H SarabunPSK"/>
                        </a:rPr>
                        <a:t>การแก้ปัญหาความเข้าใจผิด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H SarabunPSK"/>
                        </a:rPr>
                        <a:t>การพูดถึงพฤติกรรมที่ไม่ดี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H SarabunPSK"/>
                        </a:rPr>
                        <a:t>การให้การสนับสนุน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/</a:t>
                      </a:r>
                      <a:r>
                        <a:rPr lang="th-TH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การชมเชย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H SarabunPSK"/>
                        </a:rPr>
                        <a:t>การผลักดันให้เกิดความคิดสร้างสรรค์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H SarabunPSK"/>
                        </a:rPr>
                        <a:t>การกล่าวคำประชดประชัน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H SarabunPSK"/>
                        </a:rPr>
                        <a:t>การนำเสนอเอกสารอ้างอิง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H SarabunPSK"/>
                        </a:rPr>
                        <a:t>การสนับสนุนให้ใช้อำนาจ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H SarabunPSK"/>
                        </a:rPr>
                        <a:t>การจัดทำบันทึกถาวร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H SarabunPSK"/>
                        </a:rPr>
                        <a:t>การเก็บรักษาความลับ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H SarabunPSK"/>
                        </a:rPr>
                        <a:t>การนำเสนอข้อมูลข่าวสารง่ายๆ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H SarabunPSK"/>
                        </a:rPr>
                        <a:t>การสอบถามข้อมูล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H SarabunPSK"/>
                        </a:rPr>
                        <a:t>การขอความช่วยเหลือเบื้องต้น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H SarabunPSK"/>
                        </a:rPr>
                        <a:t>การให้คำแนะนำที่ซับซ้อน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H SarabunPSK"/>
                        </a:rPr>
                        <a:t>การแจ้งข้อมูลข่าวสารไปยังคนหมู่มาก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 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หรือ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2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3</a:t>
                      </a:r>
                      <a:endParaRPr lang="en-US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H SarabunPSK"/>
                          <a:ea typeface="Times New Roman"/>
                          <a:cs typeface="Angsana New"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30537" marR="30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สี่เหลี่ยมผืนผ้า 4"/>
          <p:cNvSpPr/>
          <p:nvPr/>
        </p:nvSpPr>
        <p:spPr>
          <a:xfrm>
            <a:off x="642910" y="1285860"/>
            <a:ext cx="71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>
                <a:solidFill>
                  <a:srgbClr val="FFFF00"/>
                </a:solidFill>
              </a:rPr>
              <a:t>แบบประเมินความเหมาะสมการติดต่อสื่อสาร</a:t>
            </a:r>
            <a:endParaRPr lang="th-TH" sz="32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2060"/>
                </a:solidFill>
              </a:rPr>
              <a:t> 2. การเผยแพร่ข้อมูลข่าวสาร 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(Information Distribution) </a:t>
            </a: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85720" y="1600201"/>
            <a:ext cx="8686800" cy="4472006"/>
          </a:xfrm>
        </p:spPr>
        <p:txBody>
          <a:bodyPr>
            <a:normAutofit/>
          </a:bodyPr>
          <a:lstStyle/>
          <a:p>
            <a:r>
              <a:rPr lang="th-TH" sz="4000" b="1" dirty="0" smtClean="0">
                <a:solidFill>
                  <a:srgbClr val="002060"/>
                </a:solidFill>
              </a:rPr>
              <a:t>จำนวนช่องทางในการติดต่อสื่อสาร</a:t>
            </a:r>
            <a:endParaRPr lang="th-TH" sz="4000" dirty="0" smtClean="0">
              <a:solidFill>
                <a:srgbClr val="002060"/>
              </a:solidFill>
            </a:endParaRPr>
          </a:p>
          <a:p>
            <a:pPr lvl="1"/>
            <a:r>
              <a:rPr lang="th-TH" dirty="0" smtClean="0">
                <a:solidFill>
                  <a:srgbClr val="002060"/>
                </a:solidFill>
              </a:rPr>
              <a:t>จำนวน</a:t>
            </a:r>
            <a:r>
              <a:rPr lang="th-TH" dirty="0">
                <a:solidFill>
                  <a:srgbClr val="002060"/>
                </a:solidFill>
              </a:rPr>
              <a:t>บุคคลที่เกี่ยวข้องกับโครงการมีจำนวนมากขึ้น </a:t>
            </a:r>
            <a:r>
              <a:rPr lang="th-TH" dirty="0" smtClean="0">
                <a:solidFill>
                  <a:srgbClr val="002060"/>
                </a:solidFill>
              </a:rPr>
              <a:t>ก็</a:t>
            </a:r>
            <a:r>
              <a:rPr lang="th-TH" dirty="0">
                <a:solidFill>
                  <a:srgbClr val="002060"/>
                </a:solidFill>
              </a:rPr>
              <a:t>คือ การเพิ่มขึ้นของความยุ่งยากซับซ้อนในการ</a:t>
            </a:r>
            <a:r>
              <a:rPr lang="th-TH" dirty="0" smtClean="0">
                <a:solidFill>
                  <a:srgbClr val="002060"/>
                </a:solidFill>
              </a:rPr>
              <a:t>ติดต่อสื่อสารก็มีมากตาม สูตร</a:t>
            </a:r>
            <a:r>
              <a:rPr lang="th-TH" dirty="0">
                <a:solidFill>
                  <a:srgbClr val="002060"/>
                </a:solidFill>
              </a:rPr>
              <a:t>ง่ายๆ ที่สามารถใช้คำนวณจำนวนของช่องทางในการติดต่อสื่อสารเมื่อจำนวนของคนที่เกี่ยวข้องกับโครงการมีมากขึ้น คือ</a:t>
            </a:r>
            <a:endParaRPr lang="en-US" dirty="0">
              <a:solidFill>
                <a:srgbClr val="002060"/>
              </a:solidFill>
            </a:endParaRPr>
          </a:p>
          <a:p>
            <a:pPr lvl="1">
              <a:buNone/>
            </a:pPr>
            <a:r>
              <a:rPr lang="th-TH" dirty="0" smtClean="0">
                <a:solidFill>
                  <a:srgbClr val="002060"/>
                </a:solidFill>
              </a:rPr>
              <a:t>     จำนวน</a:t>
            </a:r>
            <a:r>
              <a:rPr lang="th-TH" dirty="0">
                <a:solidFill>
                  <a:srgbClr val="002060"/>
                </a:solidFill>
              </a:rPr>
              <a:t>ของช่องทางในการ</a:t>
            </a:r>
            <a:r>
              <a:rPr lang="th-TH" dirty="0" smtClean="0">
                <a:solidFill>
                  <a:srgbClr val="002060"/>
                </a:solidFill>
              </a:rPr>
              <a:t>ติดต่อสื่อสาร</a:t>
            </a:r>
            <a:r>
              <a:rPr lang="en-US" dirty="0" smtClean="0">
                <a:solidFill>
                  <a:srgbClr val="002060"/>
                </a:solidFill>
              </a:rPr>
              <a:t>   </a:t>
            </a:r>
            <a:r>
              <a:rPr lang="en-US" i="1" u="sng" dirty="0" smtClean="0">
                <a:solidFill>
                  <a:srgbClr val="002060"/>
                </a:solidFill>
              </a:rPr>
              <a:t>n(n-1)</a:t>
            </a:r>
            <a:endParaRPr lang="en-US" dirty="0">
              <a:solidFill>
                <a:srgbClr val="002060"/>
              </a:solidFill>
            </a:endParaRPr>
          </a:p>
          <a:p>
            <a:pPr lvl="1">
              <a:buNone/>
            </a:pPr>
            <a:r>
              <a:rPr lang="en-US" i="1" dirty="0" smtClean="0">
                <a:solidFill>
                  <a:srgbClr val="002060"/>
                </a:solidFill>
              </a:rPr>
              <a:t>                                                         2</a:t>
            </a:r>
            <a:endParaRPr lang="en-US" dirty="0">
              <a:solidFill>
                <a:srgbClr val="002060"/>
              </a:solidFill>
            </a:endParaRPr>
          </a:p>
          <a:p>
            <a:pPr lvl="4">
              <a:buNone/>
            </a:pPr>
            <a:r>
              <a:rPr lang="th-TH" dirty="0" smtClean="0">
                <a:solidFill>
                  <a:srgbClr val="002060"/>
                </a:solidFill>
              </a:rPr>
              <a:t>โดย</a:t>
            </a:r>
            <a:r>
              <a:rPr lang="en-US" dirty="0" smtClean="0">
                <a:solidFill>
                  <a:srgbClr val="002060"/>
                </a:solidFill>
              </a:rPr>
              <a:t>  </a:t>
            </a:r>
            <a:r>
              <a:rPr lang="en-US" i="1" dirty="0" smtClean="0">
                <a:solidFill>
                  <a:srgbClr val="002060"/>
                </a:solidFill>
              </a:rPr>
              <a:t>n</a:t>
            </a:r>
            <a:r>
              <a:rPr lang="th-TH" dirty="0" smtClean="0">
                <a:solidFill>
                  <a:srgbClr val="002060"/>
                </a:solidFill>
              </a:rPr>
              <a:t>    </a:t>
            </a:r>
            <a:r>
              <a:rPr lang="th-TH" dirty="0">
                <a:solidFill>
                  <a:srgbClr val="002060"/>
                </a:solidFill>
              </a:rPr>
              <a:t>เท่ากับจำนวนของคนที่เกี่ยวข้องกับโครงการทั้งหมด</a:t>
            </a:r>
            <a:endParaRPr lang="en-US" dirty="0">
              <a:solidFill>
                <a:srgbClr val="002060"/>
              </a:solidFill>
            </a:endParaRPr>
          </a:p>
          <a:p>
            <a:endParaRPr lang="th-TH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2060"/>
                </a:solidFill>
              </a:rPr>
              <a:t> 2. การเผยแพร่ข้อมูลข่าวสาร 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(Information Distribution) </a:t>
            </a: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>
                <a:solidFill>
                  <a:srgbClr val="002060"/>
                </a:solidFill>
              </a:rPr>
              <a:t>ยกตัวอย่าง เช่น คน </a:t>
            </a:r>
            <a:r>
              <a:rPr lang="en-US" dirty="0">
                <a:solidFill>
                  <a:srgbClr val="002060"/>
                </a:solidFill>
              </a:rPr>
              <a:t>2 </a:t>
            </a:r>
            <a:r>
              <a:rPr lang="th-TH" dirty="0">
                <a:solidFill>
                  <a:srgbClr val="002060"/>
                </a:solidFill>
              </a:rPr>
              <a:t>คน มีช่องทางในการติดต่อสื่อสารเพียง </a:t>
            </a:r>
            <a:r>
              <a:rPr lang="en-US" dirty="0">
                <a:solidFill>
                  <a:srgbClr val="002060"/>
                </a:solidFill>
              </a:rPr>
              <a:t>1 </a:t>
            </a:r>
            <a:r>
              <a:rPr lang="th-TH" dirty="0">
                <a:solidFill>
                  <a:srgbClr val="002060"/>
                </a:solidFill>
              </a:rPr>
              <a:t>ช่องทาง </a:t>
            </a:r>
            <a:r>
              <a:rPr lang="en-US" dirty="0">
                <a:solidFill>
                  <a:srgbClr val="002060"/>
                </a:solidFill>
              </a:rPr>
              <a:t>(2(2-1)/2 = 1) </a:t>
            </a:r>
            <a:r>
              <a:rPr lang="th-TH" dirty="0">
                <a:solidFill>
                  <a:srgbClr val="002060"/>
                </a:solidFill>
              </a:rPr>
              <a:t>คน </a:t>
            </a:r>
            <a:r>
              <a:rPr lang="en-US" dirty="0">
                <a:solidFill>
                  <a:srgbClr val="002060"/>
                </a:solidFill>
              </a:rPr>
              <a:t>3</a:t>
            </a:r>
            <a:r>
              <a:rPr lang="th-TH" dirty="0">
                <a:solidFill>
                  <a:srgbClr val="002060"/>
                </a:solidFill>
              </a:rPr>
              <a:t> คน จะมีช่องทางในการติดต่อสื่อสาร </a:t>
            </a:r>
            <a:r>
              <a:rPr lang="en-US" dirty="0">
                <a:solidFill>
                  <a:srgbClr val="002060"/>
                </a:solidFill>
              </a:rPr>
              <a:t>3 </a:t>
            </a:r>
            <a:r>
              <a:rPr lang="th-TH" dirty="0">
                <a:solidFill>
                  <a:srgbClr val="002060"/>
                </a:solidFill>
              </a:rPr>
              <a:t>ช่องทาง </a:t>
            </a:r>
            <a:r>
              <a:rPr lang="en-US" dirty="0">
                <a:solidFill>
                  <a:srgbClr val="002060"/>
                </a:solidFill>
              </a:rPr>
              <a:t>(3(3-1)/2 = 3)</a:t>
            </a:r>
            <a:r>
              <a:rPr lang="th-TH" dirty="0">
                <a:solidFill>
                  <a:srgbClr val="002060"/>
                </a:solidFill>
              </a:rPr>
              <a:t> ขณะที่คน </a:t>
            </a:r>
            <a:r>
              <a:rPr lang="en-US" dirty="0">
                <a:solidFill>
                  <a:srgbClr val="002060"/>
                </a:solidFill>
              </a:rPr>
              <a:t>4 </a:t>
            </a:r>
            <a:r>
              <a:rPr lang="th-TH" dirty="0">
                <a:solidFill>
                  <a:srgbClr val="002060"/>
                </a:solidFill>
              </a:rPr>
              <a:t>คน และคน </a:t>
            </a:r>
            <a:r>
              <a:rPr lang="en-US" dirty="0">
                <a:solidFill>
                  <a:srgbClr val="002060"/>
                </a:solidFill>
              </a:rPr>
              <a:t>5</a:t>
            </a:r>
            <a:r>
              <a:rPr lang="th-TH" dirty="0">
                <a:solidFill>
                  <a:srgbClr val="002060"/>
                </a:solidFill>
              </a:rPr>
              <a:t> คน จะมีช่องทางในการติดต่อสื่อสารถึง </a:t>
            </a:r>
            <a:r>
              <a:rPr lang="en-US" dirty="0">
                <a:solidFill>
                  <a:srgbClr val="002060"/>
                </a:solidFill>
              </a:rPr>
              <a:t>6 </a:t>
            </a:r>
            <a:r>
              <a:rPr lang="th-TH" dirty="0">
                <a:solidFill>
                  <a:srgbClr val="002060"/>
                </a:solidFill>
              </a:rPr>
              <a:t>ช่องทาง และ </a:t>
            </a:r>
            <a:r>
              <a:rPr lang="en-US" dirty="0">
                <a:solidFill>
                  <a:srgbClr val="002060"/>
                </a:solidFill>
              </a:rPr>
              <a:t>10 </a:t>
            </a:r>
            <a:r>
              <a:rPr lang="th-TH" dirty="0">
                <a:solidFill>
                  <a:srgbClr val="002060"/>
                </a:solidFill>
              </a:rPr>
              <a:t>ช่องทาง </a:t>
            </a:r>
            <a:r>
              <a:rPr lang="th-TH" dirty="0" smtClean="0">
                <a:solidFill>
                  <a:srgbClr val="002060"/>
                </a:solidFill>
              </a:rPr>
              <a:t>ตามลำดับ</a:t>
            </a:r>
            <a:endParaRPr lang="en-US" dirty="0">
              <a:solidFill>
                <a:srgbClr val="002060"/>
              </a:solidFill>
            </a:endParaRPr>
          </a:p>
          <a:p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2500298" y="4071942"/>
          <a:ext cx="4000500" cy="2400300"/>
        </p:xfrm>
        <a:graphic>
          <a:graphicData uri="http://schemas.openxmlformats.org/presentationml/2006/ole">
            <p:oleObj spid="_x0000_s1025" name="ภาพนิ่ง" r:id="rId3" imgW="4562731" imgH="3422931" progId="PowerPoint.Slide.8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2060"/>
                </a:solidFill>
              </a:rPr>
              <a:t> 2. การเผยแพร่ข้อมูลข่าวสาร 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(Information Distribution)</a:t>
            </a: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>
                <a:solidFill>
                  <a:srgbClr val="002060"/>
                </a:solidFill>
              </a:rPr>
              <a:t>จำนวนช่องทางในการติดต่อสื่อสาร</a:t>
            </a:r>
          </a:p>
          <a:p>
            <a:pPr lvl="1"/>
            <a:r>
              <a:rPr lang="th-TH" sz="3200" dirty="0" smtClean="0">
                <a:solidFill>
                  <a:srgbClr val="002060"/>
                </a:solidFill>
              </a:rPr>
              <a:t>การ</a:t>
            </a:r>
            <a:r>
              <a:rPr lang="th-TH" sz="3200" dirty="0">
                <a:solidFill>
                  <a:srgbClr val="002060"/>
                </a:solidFill>
              </a:rPr>
              <a:t>เผยแพร่ข้อมูลข่าวสารไม่ใช่เพียงแค่การเขียนและส่งรายงาน หรือการจัดประชุมเป็นระยะๆ เท่านั้น ผู้จัดการโครงการที่ดีจำเป็นที่จะต้องทราบถึงจุดอ่อนและจุดแข็งของตนเองและของผู้อื่นที่อยู่รอบๆ ตน ในเรื่องของการติดต่อสื่อสารระหว่างกัน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2060"/>
                </a:solidFill>
              </a:rPr>
              <a:t>3. การ</a:t>
            </a:r>
            <a:r>
              <a:rPr lang="th-TH" b="1" dirty="0">
                <a:solidFill>
                  <a:srgbClr val="002060"/>
                </a:solidFill>
              </a:rPr>
              <a:t>รายงานผลการดำเนินงาน 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(</a:t>
            </a:r>
            <a:r>
              <a:rPr lang="en-US" b="1" dirty="0">
                <a:solidFill>
                  <a:srgbClr val="002060"/>
                </a:solidFill>
              </a:rPr>
              <a:t>Performance Reporting)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>
                <a:solidFill>
                  <a:srgbClr val="002060"/>
                </a:solidFill>
              </a:rPr>
              <a:t>เป็น</a:t>
            </a:r>
            <a:r>
              <a:rPr lang="th-TH" dirty="0">
                <a:solidFill>
                  <a:srgbClr val="002060"/>
                </a:solidFill>
              </a:rPr>
              <a:t>การเก็บรวบรวมและการเผยแพร่ข้อมูลข่าวสารด้านผลการดำเนินงานในรูปของรายงานสถานะภาพ การวัดความคืบหน้า และการพยากรณ์ การรายงานผลการดำเนินงานเป็นการชี้แจงให้บุคคลที่เกี่ยวข้องได้ทราบว่า ทรัพยากรด้านต่างๆ ได้ถูกใช้ไปเพื่อให้</a:t>
            </a:r>
            <a:r>
              <a:rPr lang="th-TH" dirty="0" smtClean="0">
                <a:solidFill>
                  <a:srgbClr val="002060"/>
                </a:solidFill>
              </a:rPr>
              <a:t>โครงการบรรลุ</a:t>
            </a:r>
            <a:r>
              <a:rPr lang="th-TH" dirty="0">
                <a:solidFill>
                  <a:srgbClr val="002060"/>
                </a:solidFill>
              </a:rPr>
              <a:t>ตามเป้าหมายที่วางไว้ได้อย่างไร การรายงานผลการดำเนินงานดังกล่าวมักจะออกมาในรูปของเอกสาร ดังนี้</a:t>
            </a:r>
            <a:endParaRPr lang="en-US" dirty="0">
              <a:solidFill>
                <a:srgbClr val="002060"/>
              </a:solidFill>
            </a:endParaRPr>
          </a:p>
          <a:p>
            <a:pPr lvl="2"/>
            <a:r>
              <a:rPr lang="th-TH" sz="2800" b="1" dirty="0">
                <a:solidFill>
                  <a:srgbClr val="002060"/>
                </a:solidFill>
              </a:rPr>
              <a:t>รายงานสถานภาพ </a:t>
            </a:r>
            <a:r>
              <a:rPr lang="en-US" sz="2800" b="1" dirty="0">
                <a:solidFill>
                  <a:srgbClr val="002060"/>
                </a:solidFill>
              </a:rPr>
              <a:t>(Status report</a:t>
            </a:r>
            <a:r>
              <a:rPr lang="en-US" sz="2800" b="1" dirty="0" smtClean="0">
                <a:solidFill>
                  <a:srgbClr val="002060"/>
                </a:solidFill>
              </a:rPr>
              <a:t>)</a:t>
            </a:r>
            <a:endParaRPr lang="en-US" sz="2800" dirty="0">
              <a:solidFill>
                <a:srgbClr val="002060"/>
              </a:solidFill>
            </a:endParaRPr>
          </a:p>
          <a:p>
            <a:pPr lvl="2"/>
            <a:r>
              <a:rPr lang="th-TH" sz="2800" b="1" dirty="0">
                <a:solidFill>
                  <a:srgbClr val="002060"/>
                </a:solidFill>
              </a:rPr>
              <a:t>รายงานความก้าวหน้า </a:t>
            </a:r>
            <a:r>
              <a:rPr lang="en-US" sz="2800" b="1" dirty="0">
                <a:solidFill>
                  <a:srgbClr val="002060"/>
                </a:solidFill>
              </a:rPr>
              <a:t>(Progress report</a:t>
            </a:r>
            <a:r>
              <a:rPr lang="en-US" sz="2800" b="1" dirty="0" smtClean="0">
                <a:solidFill>
                  <a:srgbClr val="002060"/>
                </a:solidFill>
              </a:rPr>
              <a:t>)</a:t>
            </a:r>
            <a:endParaRPr lang="en-US" sz="2800" dirty="0">
              <a:solidFill>
                <a:srgbClr val="002060"/>
              </a:solidFill>
            </a:endParaRPr>
          </a:p>
          <a:p>
            <a:pPr lvl="2"/>
            <a:r>
              <a:rPr lang="th-TH" sz="2800" b="1" dirty="0">
                <a:solidFill>
                  <a:srgbClr val="002060"/>
                </a:solidFill>
              </a:rPr>
              <a:t>รายงานการพยากรณ์โครงการ </a:t>
            </a:r>
            <a:r>
              <a:rPr lang="en-US" sz="2800" b="1" dirty="0">
                <a:solidFill>
                  <a:srgbClr val="002060"/>
                </a:solidFill>
              </a:rPr>
              <a:t>(Project forecasting</a:t>
            </a:r>
            <a:r>
              <a:rPr lang="en-US" sz="2800" b="1" dirty="0" smtClean="0">
                <a:solidFill>
                  <a:srgbClr val="002060"/>
                </a:solidFill>
              </a:rPr>
              <a:t>)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2060"/>
                </a:solidFill>
              </a:rPr>
              <a:t>3. การ</a:t>
            </a:r>
            <a:r>
              <a:rPr lang="th-TH" b="1" dirty="0">
                <a:solidFill>
                  <a:srgbClr val="002060"/>
                </a:solidFill>
              </a:rPr>
              <a:t>รายงานผลการดำเนินงาน 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(</a:t>
            </a:r>
            <a:r>
              <a:rPr lang="en-US" b="1" dirty="0">
                <a:solidFill>
                  <a:srgbClr val="002060"/>
                </a:solidFill>
              </a:rPr>
              <a:t>Performance Reporting)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h-TH" b="1" dirty="0" smtClean="0">
                <a:solidFill>
                  <a:srgbClr val="002060"/>
                </a:solidFill>
              </a:rPr>
              <a:t>รายงาน</a:t>
            </a:r>
            <a:r>
              <a:rPr lang="th-TH" b="1" dirty="0">
                <a:solidFill>
                  <a:srgbClr val="002060"/>
                </a:solidFill>
              </a:rPr>
              <a:t>สถานภาพ </a:t>
            </a:r>
            <a:r>
              <a:rPr lang="en-US" b="1" dirty="0">
                <a:solidFill>
                  <a:srgbClr val="002060"/>
                </a:solidFill>
              </a:rPr>
              <a:t>(Status report</a:t>
            </a:r>
            <a:r>
              <a:rPr lang="en-US" b="1" dirty="0" smtClean="0">
                <a:solidFill>
                  <a:srgbClr val="002060"/>
                </a:solidFill>
              </a:rPr>
              <a:t>)  </a:t>
            </a:r>
            <a:r>
              <a:rPr lang="th-TH" dirty="0" smtClean="0">
                <a:solidFill>
                  <a:srgbClr val="002060"/>
                </a:solidFill>
              </a:rPr>
              <a:t>จะรายงานว่า </a:t>
            </a:r>
            <a:r>
              <a:rPr lang="th-TH" dirty="0">
                <a:solidFill>
                  <a:srgbClr val="002060"/>
                </a:solidFill>
              </a:rPr>
              <a:t>โครงการได้ถูกดำเนินการไปถึงไหนแล้ว ณ เวลาใดเวลาหนึ่ง </a:t>
            </a:r>
            <a:r>
              <a:rPr lang="th-TH" dirty="0" smtClean="0">
                <a:solidFill>
                  <a:srgbClr val="002060"/>
                </a:solidFill>
              </a:rPr>
              <a:t>โครงการ</a:t>
            </a:r>
            <a:r>
              <a:rPr lang="th-TH" dirty="0">
                <a:solidFill>
                  <a:srgbClr val="002060"/>
                </a:solidFill>
              </a:rPr>
              <a:t>อยู่ในสถานภาพใดเมื่อเปรียบเทียบกับเป้าหมายของขอบเขตงาน เวลา และต้นทุนที่ได้กำหนดไว้ ยกตัวอย่าง เช่น โครงการได้ใช้เงินไปจำนวนเท่าใดแล้วนับถึงปัจจุบัน จะต้องใช้เวลานานเท่าใดในการดำเนินกิจกรรมใดกิจกรรมหนึ่ง งานที่ทำกำลังเป็นไปตามแผนที่ได้วางไว้หรือไม่ เป็นต้น รายงานสถานภาพสามารถจัดทำขึ้นได้ในหลายรูปแบบ ขึ้นอยู่กับความต้องการของบุคคลที่</a:t>
            </a:r>
            <a:r>
              <a:rPr lang="th-TH" dirty="0" smtClean="0">
                <a:solidFill>
                  <a:srgbClr val="002060"/>
                </a:solidFill>
              </a:rPr>
              <a:t>เกี่ยวข้อง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3600" b="1" dirty="0" smtClean="0">
                <a:solidFill>
                  <a:srgbClr val="002060"/>
                </a:solidFill>
              </a:rPr>
              <a:t>การบริหารการติดต่อสื่อสารในโครงการ</a:t>
            </a:r>
            <a:r>
              <a:rPr lang="en-US" sz="3600" dirty="0" smtClean="0">
                <a:solidFill>
                  <a:srgbClr val="002060"/>
                </a:solidFill>
              </a:rPr>
              <a:t/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en-US" sz="3600" b="1" dirty="0" smtClean="0">
                <a:solidFill>
                  <a:srgbClr val="002060"/>
                </a:solidFill>
              </a:rPr>
              <a:t>(Project Communications Management)</a:t>
            </a:r>
            <a:endParaRPr lang="th-TH" sz="3600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/>
          </a:bodyPr>
          <a:lstStyle/>
          <a:p>
            <a:r>
              <a:rPr lang="th-TH" sz="3900" dirty="0" smtClean="0">
                <a:solidFill>
                  <a:srgbClr val="002060"/>
                </a:solidFill>
              </a:rPr>
              <a:t>ปัจจัยที่</a:t>
            </a:r>
            <a:r>
              <a:rPr lang="th-TH" sz="3900" dirty="0">
                <a:solidFill>
                  <a:srgbClr val="002060"/>
                </a:solidFill>
              </a:rPr>
              <a:t>มีส่วนทำให้โครงการทางด้านเทคโนโลยีสารสนเทศประสบผลสำเร็จ คือ </a:t>
            </a:r>
            <a:endParaRPr lang="th-TH" sz="3900" dirty="0" smtClean="0">
              <a:solidFill>
                <a:srgbClr val="002060"/>
              </a:solidFill>
            </a:endParaRPr>
          </a:p>
          <a:p>
            <a:pPr lvl="2"/>
            <a:r>
              <a:rPr lang="th-TH" sz="3500" dirty="0" smtClean="0">
                <a:solidFill>
                  <a:srgbClr val="002060"/>
                </a:solidFill>
              </a:rPr>
              <a:t>การ</a:t>
            </a:r>
            <a:r>
              <a:rPr lang="th-TH" sz="3500" dirty="0">
                <a:solidFill>
                  <a:srgbClr val="002060"/>
                </a:solidFill>
              </a:rPr>
              <a:t>มีส่วนร่วมของผู้ใช้ </a:t>
            </a:r>
            <a:endParaRPr lang="th-TH" sz="3500" dirty="0" smtClean="0">
              <a:solidFill>
                <a:srgbClr val="002060"/>
              </a:solidFill>
            </a:endParaRPr>
          </a:p>
          <a:p>
            <a:pPr lvl="2"/>
            <a:r>
              <a:rPr lang="th-TH" sz="3500" dirty="0" smtClean="0">
                <a:solidFill>
                  <a:srgbClr val="002060"/>
                </a:solidFill>
              </a:rPr>
              <a:t>ความ</a:t>
            </a:r>
            <a:r>
              <a:rPr lang="th-TH" sz="3500" dirty="0">
                <a:solidFill>
                  <a:srgbClr val="002060"/>
                </a:solidFill>
              </a:rPr>
              <a:t>ช่วยเหลือทางด้านการบริหารจัดการ </a:t>
            </a:r>
            <a:endParaRPr lang="th-TH" sz="3500" dirty="0" smtClean="0">
              <a:solidFill>
                <a:srgbClr val="002060"/>
              </a:solidFill>
            </a:endParaRPr>
          </a:p>
          <a:p>
            <a:pPr lvl="2"/>
            <a:r>
              <a:rPr lang="th-TH" sz="3500" dirty="0" smtClean="0">
                <a:solidFill>
                  <a:srgbClr val="002060"/>
                </a:solidFill>
              </a:rPr>
              <a:t>ข้อมูล</a:t>
            </a:r>
            <a:r>
              <a:rPr lang="th-TH" sz="3500" dirty="0">
                <a:solidFill>
                  <a:srgbClr val="002060"/>
                </a:solidFill>
              </a:rPr>
              <a:t>ที่ชัดเจนเกี่ยวกับความ</a:t>
            </a:r>
            <a:r>
              <a:rPr lang="th-TH" sz="3500" dirty="0" smtClean="0">
                <a:solidFill>
                  <a:srgbClr val="002060"/>
                </a:solidFill>
              </a:rPr>
              <a:t>ต้องการ</a:t>
            </a:r>
          </a:p>
          <a:p>
            <a:r>
              <a:rPr lang="th-TH" sz="4000" dirty="0" smtClean="0">
                <a:solidFill>
                  <a:srgbClr val="002060"/>
                </a:solidFill>
              </a:rPr>
              <a:t>ปัจจัยเหล่านี้ </a:t>
            </a:r>
            <a:r>
              <a:rPr lang="th-TH" sz="4000" dirty="0">
                <a:solidFill>
                  <a:srgbClr val="002060"/>
                </a:solidFill>
              </a:rPr>
              <a:t>จำเป็นที่จะต้องได้รับการสนับสนุนจากการมีทักษะใน</a:t>
            </a:r>
            <a:r>
              <a:rPr lang="th-TH" sz="4000" dirty="0" smtClean="0">
                <a:solidFill>
                  <a:srgbClr val="002060"/>
                </a:solidFill>
              </a:rPr>
              <a:t>การติดต่อสื่อสาร</a:t>
            </a:r>
            <a:r>
              <a:rPr lang="th-TH" sz="4000" dirty="0">
                <a:solidFill>
                  <a:srgbClr val="002060"/>
                </a:solidFill>
              </a:rPr>
              <a:t>ที่ดี โดยเฉพาะอย่างยิ่งกับบุคคลที่ไม่มีความรู้ทางด้านเทคโนโลยีสารสนเทศมากเพียงพอ</a:t>
            </a:r>
            <a:endParaRPr lang="en-US" sz="4000" dirty="0">
              <a:solidFill>
                <a:srgbClr val="002060"/>
              </a:solidFill>
            </a:endParaRPr>
          </a:p>
          <a:p>
            <a:endParaRPr lang="th-TH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2060"/>
                </a:solidFill>
              </a:rPr>
              <a:t>3. การ</a:t>
            </a:r>
            <a:r>
              <a:rPr lang="th-TH" b="1" dirty="0">
                <a:solidFill>
                  <a:srgbClr val="002060"/>
                </a:solidFill>
              </a:rPr>
              <a:t>รายงานผลการดำเนินงาน 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(</a:t>
            </a:r>
            <a:r>
              <a:rPr lang="en-US" b="1" dirty="0">
                <a:solidFill>
                  <a:srgbClr val="002060"/>
                </a:solidFill>
              </a:rPr>
              <a:t>Performance Reporting)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h-TH" sz="3200" b="1" dirty="0" smtClean="0">
                <a:solidFill>
                  <a:srgbClr val="002060"/>
                </a:solidFill>
              </a:rPr>
              <a:t>รายงาน</a:t>
            </a:r>
            <a:r>
              <a:rPr lang="th-TH" sz="3200" b="1" dirty="0">
                <a:solidFill>
                  <a:srgbClr val="002060"/>
                </a:solidFill>
              </a:rPr>
              <a:t>ความก้าวหน้า </a:t>
            </a:r>
            <a:r>
              <a:rPr lang="en-US" sz="3200" b="1" dirty="0">
                <a:solidFill>
                  <a:srgbClr val="002060"/>
                </a:solidFill>
              </a:rPr>
              <a:t>(Progress report)</a:t>
            </a:r>
            <a:r>
              <a:rPr lang="th-TH" sz="3200" dirty="0">
                <a:solidFill>
                  <a:srgbClr val="002060"/>
                </a:solidFill>
              </a:rPr>
              <a:t> </a:t>
            </a:r>
            <a:r>
              <a:rPr lang="th-TH" sz="3200" dirty="0" smtClean="0">
                <a:solidFill>
                  <a:srgbClr val="002060"/>
                </a:solidFill>
              </a:rPr>
              <a:t>จะรายงานว่า </a:t>
            </a:r>
            <a:r>
              <a:rPr lang="th-TH" sz="3200" dirty="0">
                <a:solidFill>
                  <a:srgbClr val="002060"/>
                </a:solidFill>
              </a:rPr>
              <a:t>ทีมงานโครงการได้ดำเนินโครงการไปได้มากน้อยเพียงใดในช่วงระยะเวลาหนึ่งๆ บางโครงการกำหนดให้สมาชิกทีมงานแต่ละคน จัดทำรายงานความก้าวหน้าประจำเดือนหรือประจำสัปดาห์ในบางครั้ง ขณะที่ผู้จัดการโครงการหรือหัวหน้าทีมงานมักจะจัดทำรายงานความก้าวหน้าฉบับสมบูรณ์ โดยอาศัยข้อมูลที่ได้รับจากสมาชิกทีมงานมาอีกต่อ</a:t>
            </a:r>
            <a:r>
              <a:rPr lang="th-TH" sz="3200" dirty="0" smtClean="0">
                <a:solidFill>
                  <a:srgbClr val="002060"/>
                </a:solidFill>
              </a:rPr>
              <a:t>หนึ่ง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2060"/>
                </a:solidFill>
              </a:rPr>
              <a:t>3. การ</a:t>
            </a:r>
            <a:r>
              <a:rPr lang="th-TH" b="1" dirty="0">
                <a:solidFill>
                  <a:srgbClr val="002060"/>
                </a:solidFill>
              </a:rPr>
              <a:t>รายงานผลการดำเนินงาน 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(</a:t>
            </a:r>
            <a:r>
              <a:rPr lang="en-US" b="1" dirty="0">
                <a:solidFill>
                  <a:srgbClr val="002060"/>
                </a:solidFill>
              </a:rPr>
              <a:t>Performance Reporting)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h-TH" sz="3200" b="1" dirty="0" smtClean="0">
                <a:solidFill>
                  <a:srgbClr val="002060"/>
                </a:solidFill>
              </a:rPr>
              <a:t>รายงาน</a:t>
            </a:r>
            <a:r>
              <a:rPr lang="th-TH" sz="3200" b="1" dirty="0">
                <a:solidFill>
                  <a:srgbClr val="002060"/>
                </a:solidFill>
              </a:rPr>
              <a:t>การพยากรณ์โครงการ </a:t>
            </a:r>
            <a:r>
              <a:rPr lang="en-US" sz="3200" b="1" dirty="0">
                <a:solidFill>
                  <a:srgbClr val="002060"/>
                </a:solidFill>
              </a:rPr>
              <a:t>(Project forecasting)</a:t>
            </a:r>
            <a:r>
              <a:rPr lang="th-TH" sz="3200" dirty="0">
                <a:solidFill>
                  <a:srgbClr val="002060"/>
                </a:solidFill>
              </a:rPr>
              <a:t> ซึ่งจะพยากรณ์สถานภาพและความคืบหน้าของโครงการต่อไปในอนาคต โดยอาศัยข้อมูลสารสนเทศและแนวโน้มที่มีมาในอดีต ยกตัวอย่าง เช่น จะต้องใช้เวลาอีกนานเท่าใดโครงการจึงจะแล้วเสร็จถ้ายึดตามสถานการณ์ที่เป็นอยู่ จำเป็นจะต้องใช้เงินอีกจำนวนเท่าใดจึงจะทำให้โครงการแล้วเสร็จลงได้ เป็นต้น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2060"/>
                </a:solidFill>
              </a:rPr>
              <a:t>3. การรายงานผลการดำเนินงาน 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(Performance Reporting)</a:t>
            </a: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3600" dirty="0" smtClean="0">
                <a:solidFill>
                  <a:srgbClr val="002060"/>
                </a:solidFill>
              </a:rPr>
              <a:t> เทคนิคการ</a:t>
            </a:r>
            <a:r>
              <a:rPr lang="th-TH" sz="3600" dirty="0">
                <a:solidFill>
                  <a:srgbClr val="002060"/>
                </a:solidFill>
              </a:rPr>
              <a:t>รายงานผลการดำเนินงาน คือ </a:t>
            </a:r>
            <a:r>
              <a:rPr lang="th-TH" sz="3600" b="1" dirty="0">
                <a:solidFill>
                  <a:srgbClr val="002060"/>
                </a:solidFill>
              </a:rPr>
              <a:t>การประชุมเพื่อทบทวนสถานภาพ </a:t>
            </a:r>
            <a:r>
              <a:rPr lang="en-US" sz="3600" b="1" dirty="0">
                <a:solidFill>
                  <a:srgbClr val="002060"/>
                </a:solidFill>
              </a:rPr>
              <a:t>(Status review </a:t>
            </a:r>
            <a:r>
              <a:rPr lang="en-US" sz="3600" b="1" dirty="0" smtClean="0">
                <a:solidFill>
                  <a:srgbClr val="002060"/>
                </a:solidFill>
              </a:rPr>
              <a:t>meeting) </a:t>
            </a:r>
          </a:p>
          <a:p>
            <a:pPr lvl="1"/>
            <a:r>
              <a:rPr lang="th-TH" dirty="0" smtClean="0">
                <a:solidFill>
                  <a:srgbClr val="002060"/>
                </a:solidFill>
              </a:rPr>
              <a:t>เป็นการประชุมที่ถูกกำหนดให้จัดขึ้นเป็นระยะๆ และถือเป็นวิธีที่ดีวิธีหนึ่งที่เน้นการให้ความสำคัญกับข้อมูลที่ปรากฏอยู่ในเอกสารสำคัญๆ ของโครงการ</a:t>
            </a:r>
          </a:p>
          <a:p>
            <a:pPr lvl="1"/>
            <a:r>
              <a:rPr lang="th-TH" dirty="0" smtClean="0">
                <a:solidFill>
                  <a:srgbClr val="002060"/>
                </a:solidFill>
              </a:rPr>
              <a:t>เปิดโอกาสให้สมาชิกทีมงานที่เกี่ยวข้องได้แสดงความรับผิดชอบด้วยการรายงานหรืออธิบายงานของตนให้ที่ประชุมทราบ และสามารถถกเถียงปัญหาที่สำคัญๆ ของโครงการกันซึ่งๆ หน้าได้อย่างเต็มที่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2060"/>
                </a:solidFill>
              </a:rPr>
              <a:t>3. การรายงานผลการดำเนินงาน 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(Performance Reporting)</a:t>
            </a: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4000" dirty="0" smtClean="0">
                <a:solidFill>
                  <a:srgbClr val="002060"/>
                </a:solidFill>
              </a:rPr>
              <a:t> เทคนิคการ</a:t>
            </a:r>
            <a:r>
              <a:rPr lang="th-TH" sz="4000" dirty="0">
                <a:solidFill>
                  <a:srgbClr val="002060"/>
                </a:solidFill>
              </a:rPr>
              <a:t>รายงานผลการดำเนินงาน คือ </a:t>
            </a:r>
            <a:r>
              <a:rPr lang="th-TH" sz="4000" b="1" dirty="0">
                <a:solidFill>
                  <a:srgbClr val="002060"/>
                </a:solidFill>
              </a:rPr>
              <a:t>การประชุมเพื่อทบทวนสถานภาพ </a:t>
            </a:r>
            <a:r>
              <a:rPr lang="en-US" sz="4000" b="1" dirty="0">
                <a:solidFill>
                  <a:srgbClr val="002060"/>
                </a:solidFill>
              </a:rPr>
              <a:t>(Status review </a:t>
            </a:r>
            <a:r>
              <a:rPr lang="en-US" sz="4000" b="1" dirty="0" smtClean="0">
                <a:solidFill>
                  <a:srgbClr val="002060"/>
                </a:solidFill>
              </a:rPr>
              <a:t>meeting)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2060"/>
                </a:solidFill>
              </a:rPr>
              <a:t>3. การรายงานผลการดำเนินงาน 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(Performance Reporting)</a:t>
            </a: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b="1" dirty="0" smtClean="0">
                <a:solidFill>
                  <a:srgbClr val="002060"/>
                </a:solidFill>
              </a:rPr>
              <a:t>การ</a:t>
            </a:r>
            <a:r>
              <a:rPr lang="th-TH" b="1" dirty="0">
                <a:solidFill>
                  <a:srgbClr val="002060"/>
                </a:solidFill>
              </a:rPr>
              <a:t>ประชุมเพื่อทบทวนสถานภาพ </a:t>
            </a:r>
            <a:r>
              <a:rPr lang="en-US" b="1" dirty="0">
                <a:solidFill>
                  <a:srgbClr val="002060"/>
                </a:solidFill>
              </a:rPr>
              <a:t>(Status review </a:t>
            </a:r>
            <a:r>
              <a:rPr lang="en-US" b="1" dirty="0" smtClean="0">
                <a:solidFill>
                  <a:srgbClr val="002060"/>
                </a:solidFill>
              </a:rPr>
              <a:t>meeting)  </a:t>
            </a:r>
            <a:r>
              <a:rPr lang="th-TH" b="1" dirty="0" smtClean="0">
                <a:solidFill>
                  <a:srgbClr val="002060"/>
                </a:solidFill>
              </a:rPr>
              <a:t>มีรายละเอียดดังนี้</a:t>
            </a:r>
            <a:endParaRPr lang="en-US" b="1" dirty="0" smtClean="0">
              <a:solidFill>
                <a:srgbClr val="002060"/>
              </a:solidFill>
            </a:endParaRPr>
          </a:p>
          <a:p>
            <a:pPr lvl="1"/>
            <a:r>
              <a:rPr lang="th-TH" dirty="0" smtClean="0">
                <a:solidFill>
                  <a:srgbClr val="002060"/>
                </a:solidFill>
              </a:rPr>
              <a:t>จัดขึ้นเป็นประจำทุกเดือน เพื่อแลกเปลี่ยนข้อมูลข่าวสารสำคัญๆ</a:t>
            </a:r>
          </a:p>
          <a:p>
            <a:pPr lvl="1"/>
            <a:r>
              <a:rPr lang="th-TH" dirty="0" smtClean="0">
                <a:solidFill>
                  <a:srgbClr val="002060"/>
                </a:solidFill>
              </a:rPr>
              <a:t>กระตุ้นให้พนักงานได้มีความคืบหน้าในการทำงาน</a:t>
            </a:r>
          </a:p>
          <a:p>
            <a:pPr lvl="1"/>
            <a:r>
              <a:rPr lang="th-TH" dirty="0" smtClean="0">
                <a:solidFill>
                  <a:srgbClr val="002060"/>
                </a:solidFill>
              </a:rPr>
              <a:t>ผู้บริหารระดับสูงก็มักจะมีการจัดการประชุมเพื่อทบทวนสถานภาพทุกๆ เดือน หรือทุกๆ </a:t>
            </a:r>
            <a:r>
              <a:rPr lang="th-TH" dirty="0" err="1" smtClean="0">
                <a:solidFill>
                  <a:srgbClr val="002060"/>
                </a:solidFill>
              </a:rPr>
              <a:t>ไตรมาส</a:t>
            </a:r>
            <a:r>
              <a:rPr lang="th-TH" dirty="0" smtClean="0">
                <a:solidFill>
                  <a:srgbClr val="002060"/>
                </a:solidFill>
              </a:rPr>
              <a:t> เพื่อให้ผู้จัดการโครงการได้รายงานสถานภาพโดยรวมของโครงการ</a:t>
            </a:r>
          </a:p>
          <a:p>
            <a:endParaRPr lang="th-TH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2060"/>
                </a:solidFill>
              </a:rPr>
              <a:t>3. การรายงานผลการดำเนินงาน 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(Performance Reporting)</a:t>
            </a: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3600" dirty="0" smtClean="0">
                <a:solidFill>
                  <a:srgbClr val="002060"/>
                </a:solidFill>
              </a:rPr>
              <a:t> </a:t>
            </a:r>
            <a:r>
              <a:rPr lang="th-TH" sz="3600" b="1" dirty="0" smtClean="0">
                <a:solidFill>
                  <a:srgbClr val="002060"/>
                </a:solidFill>
              </a:rPr>
              <a:t>การประชุมเพื่อทบทวนสถานภาพ </a:t>
            </a:r>
            <a:r>
              <a:rPr lang="en-US" sz="3600" b="1" dirty="0" smtClean="0">
                <a:solidFill>
                  <a:srgbClr val="002060"/>
                </a:solidFill>
              </a:rPr>
              <a:t>(Status review meeting)  </a:t>
            </a:r>
            <a:r>
              <a:rPr lang="th-TH" sz="3600" b="1" dirty="0" smtClean="0">
                <a:solidFill>
                  <a:srgbClr val="002060"/>
                </a:solidFill>
              </a:rPr>
              <a:t>มีรายละเอียดดังนี้</a:t>
            </a:r>
            <a:endParaRPr lang="en-US" sz="3600" b="1" dirty="0" smtClean="0">
              <a:solidFill>
                <a:srgbClr val="002060"/>
              </a:solidFill>
            </a:endParaRPr>
          </a:p>
          <a:p>
            <a:pPr lvl="1"/>
            <a:r>
              <a:rPr lang="th-TH" dirty="0" smtClean="0">
                <a:solidFill>
                  <a:srgbClr val="002060"/>
                </a:solidFill>
              </a:rPr>
              <a:t>การ</a:t>
            </a:r>
            <a:r>
              <a:rPr lang="th-TH" dirty="0">
                <a:solidFill>
                  <a:srgbClr val="002060"/>
                </a:solidFill>
              </a:rPr>
              <a:t>ประชุมเพื่อทบทวนสถานภาพบางครั้งจึงกลายเป็นสนามรบของความขัดแย้งระหว่างกลุ่มคน </a:t>
            </a:r>
            <a:endParaRPr lang="th-TH" dirty="0" smtClean="0">
              <a:solidFill>
                <a:srgbClr val="002060"/>
              </a:solidFill>
            </a:endParaRPr>
          </a:p>
          <a:p>
            <a:pPr lvl="1"/>
            <a:r>
              <a:rPr lang="th-TH" dirty="0" smtClean="0">
                <a:solidFill>
                  <a:srgbClr val="002060"/>
                </a:solidFill>
              </a:rPr>
              <a:t>ผู้จัดการ</a:t>
            </a:r>
            <a:r>
              <a:rPr lang="th-TH" dirty="0">
                <a:solidFill>
                  <a:srgbClr val="002060"/>
                </a:solidFill>
              </a:rPr>
              <a:t>โครงการหรือผู้บริหารระดับสูงจึงควรที่จะกำหนดกฎเกณฑ์สำหรับการประชุมดังกล่าวไว้ เพื่อใช้ในการควบคุมความขัดแย้งที่อาจจะเกิดขึ้นได้ และเตรียมพร้อมที่จะแก้ไขปัญหาที่อาจจะเกิดขึ้นตามมา </a:t>
            </a:r>
            <a:endParaRPr lang="th-TH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2060"/>
                </a:solidFill>
              </a:rPr>
              <a:t>3. การรายงานผลการดำเนินงาน 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(Performance Reporting)</a:t>
            </a: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3600" dirty="0" smtClean="0">
                <a:solidFill>
                  <a:srgbClr val="002060"/>
                </a:solidFill>
              </a:rPr>
              <a:t> </a:t>
            </a:r>
            <a:r>
              <a:rPr lang="th-TH" sz="3600" b="1" dirty="0" smtClean="0">
                <a:solidFill>
                  <a:srgbClr val="002060"/>
                </a:solidFill>
              </a:rPr>
              <a:t>การประชุมเพื่อทบทวนสถานภาพ </a:t>
            </a:r>
            <a:r>
              <a:rPr lang="en-US" sz="3600" b="1" dirty="0" smtClean="0">
                <a:solidFill>
                  <a:srgbClr val="002060"/>
                </a:solidFill>
              </a:rPr>
              <a:t>(Status review meeting)  </a:t>
            </a:r>
            <a:r>
              <a:rPr lang="th-TH" sz="3600" b="1" dirty="0" smtClean="0">
                <a:solidFill>
                  <a:srgbClr val="002060"/>
                </a:solidFill>
              </a:rPr>
              <a:t>มีรายละเอียดดังนี้</a:t>
            </a:r>
            <a:endParaRPr lang="en-US" sz="3600" b="1" dirty="0" smtClean="0">
              <a:solidFill>
                <a:srgbClr val="002060"/>
              </a:solidFill>
            </a:endParaRPr>
          </a:p>
          <a:p>
            <a:pPr lvl="1"/>
            <a:r>
              <a:rPr lang="th-TH" dirty="0" smtClean="0">
                <a:solidFill>
                  <a:srgbClr val="002060"/>
                </a:solidFill>
              </a:rPr>
              <a:t>การ</a:t>
            </a:r>
            <a:r>
              <a:rPr lang="th-TH" dirty="0">
                <a:solidFill>
                  <a:srgbClr val="002060"/>
                </a:solidFill>
              </a:rPr>
              <a:t>ส่งรายงานสถานภาพประจำสัปดาห์หรือประจำเดือนเป็นลายลักษณ์อักษร โดยทั่วไปแล้ว จะไม่ดีเท่าการนำเสนอด้วยวาจาอย่างเป็นทางการ </a:t>
            </a:r>
            <a:endParaRPr lang="th-TH" dirty="0" smtClean="0">
              <a:solidFill>
                <a:srgbClr val="002060"/>
              </a:solidFill>
            </a:endParaRPr>
          </a:p>
          <a:p>
            <a:pPr lvl="1"/>
            <a:r>
              <a:rPr lang="th-TH" dirty="0" smtClean="0">
                <a:solidFill>
                  <a:srgbClr val="002060"/>
                </a:solidFill>
              </a:rPr>
              <a:t>สิ่ง</a:t>
            </a:r>
            <a:r>
              <a:rPr lang="th-TH" dirty="0">
                <a:solidFill>
                  <a:srgbClr val="002060"/>
                </a:solidFill>
              </a:rPr>
              <a:t>สำคัญก็คือ บุคคลที่เกี่ยวข้องกับโครงการทั้งหมดจะต้องช่วยกันค้นหาปัญหาที่เกิดจากการปฏิบัติงานให้ได้จากรายงานสถานภาพดังกล่าว</a:t>
            </a:r>
            <a:endParaRPr lang="en-US" dirty="0">
              <a:solidFill>
                <a:srgbClr val="002060"/>
              </a:solidFill>
            </a:endParaRPr>
          </a:p>
          <a:p>
            <a:endParaRPr lang="th-TH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2060"/>
                </a:solidFill>
              </a:rPr>
              <a:t>4. การ</a:t>
            </a:r>
            <a:r>
              <a:rPr lang="th-TH" b="1" dirty="0">
                <a:solidFill>
                  <a:srgbClr val="002060"/>
                </a:solidFill>
              </a:rPr>
              <a:t>จัดการปิดโครงการ 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(</a:t>
            </a:r>
            <a:r>
              <a:rPr lang="en-US" b="1" dirty="0">
                <a:solidFill>
                  <a:srgbClr val="002060"/>
                </a:solidFill>
              </a:rPr>
              <a:t>Administrative Closure)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>
                <a:solidFill>
                  <a:srgbClr val="002060"/>
                </a:solidFill>
              </a:rPr>
              <a:t>เป็น</a:t>
            </a:r>
            <a:r>
              <a:rPr lang="th-TH" dirty="0">
                <a:solidFill>
                  <a:srgbClr val="002060"/>
                </a:solidFill>
              </a:rPr>
              <a:t>การสร้าง เก็บรวบรวม และเผยแพร่ข้อมูลข่าวสาร เพื่อที่จะบันทึกความสมบูรณ์ของโครงการที่แล้วเสร็จไว้เป็นลายลักษณ์อักษรอย่าง</a:t>
            </a:r>
            <a:r>
              <a:rPr lang="th-TH" dirty="0" smtClean="0">
                <a:solidFill>
                  <a:srgbClr val="002060"/>
                </a:solidFill>
              </a:rPr>
              <a:t>ชัดเจน</a:t>
            </a:r>
          </a:p>
          <a:p>
            <a:r>
              <a:rPr lang="th-TH" dirty="0" smtClean="0">
                <a:solidFill>
                  <a:srgbClr val="002060"/>
                </a:solidFill>
              </a:rPr>
              <a:t>ผลงาน</a:t>
            </a:r>
            <a:r>
              <a:rPr lang="th-TH" dirty="0">
                <a:solidFill>
                  <a:srgbClr val="002060"/>
                </a:solidFill>
              </a:rPr>
              <a:t>จากโครงการที่เป็นที่ยอมรับจากลูกค้าหรือผู้สนับสนุน</a:t>
            </a:r>
            <a:r>
              <a:rPr lang="th-TH" dirty="0" smtClean="0">
                <a:solidFill>
                  <a:srgbClr val="002060"/>
                </a:solidFill>
              </a:rPr>
              <a:t>โครงการแล้ว จะ</a:t>
            </a:r>
            <a:r>
              <a:rPr lang="th-TH" dirty="0">
                <a:solidFill>
                  <a:srgbClr val="002060"/>
                </a:solidFill>
              </a:rPr>
              <a:t>ถูกตรวจสอบความถูกต้องและจัดทำเป็นเอกสารไว้ </a:t>
            </a:r>
            <a:r>
              <a:rPr lang="th-TH" dirty="0" smtClean="0">
                <a:solidFill>
                  <a:srgbClr val="002060"/>
                </a:solidFill>
              </a:rPr>
              <a:t>โดยกระบวนการมีดังนี้</a:t>
            </a:r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th-TH" dirty="0">
                <a:solidFill>
                  <a:srgbClr val="002060"/>
                </a:solidFill>
              </a:rPr>
              <a:t>การเก็บรวบรวมข้อมูลเกี่ยวกับโครงการ</a:t>
            </a:r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th-TH" dirty="0">
                <a:solidFill>
                  <a:srgbClr val="002060"/>
                </a:solidFill>
              </a:rPr>
              <a:t>การตรวจสอบว่าข้อมูลที่ได้เก็บรวบรวมมานั้นบ่งบอกถึงคุณสมบัติของโครงการที่แล้วเสร็จ</a:t>
            </a:r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th-TH" dirty="0">
                <a:solidFill>
                  <a:srgbClr val="002060"/>
                </a:solidFill>
              </a:rPr>
              <a:t>การวิเคราะห์ประสิทธิภาพของโครงการ</a:t>
            </a:r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th-TH" dirty="0">
                <a:solidFill>
                  <a:srgbClr val="002060"/>
                </a:solidFill>
              </a:rPr>
              <a:t>การจัดเก็บข้อมูลสารสนเทศเพื่อประโยชน์ใช้สอยในอนาคต</a:t>
            </a:r>
            <a:endParaRPr lang="en-US" dirty="0">
              <a:solidFill>
                <a:srgbClr val="002060"/>
              </a:solidFill>
            </a:endParaRPr>
          </a:p>
          <a:p>
            <a:endParaRPr lang="th-TH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2060"/>
                </a:solidFill>
              </a:rPr>
              <a:t>4. การจัดการปิดโครงการ 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(Administrative Closure)</a:t>
            </a: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th-TH" sz="3600" b="1" dirty="0" smtClean="0">
                <a:solidFill>
                  <a:srgbClr val="002060"/>
                </a:solidFill>
              </a:rPr>
              <a:t>1. เอกสาร</a:t>
            </a:r>
            <a:r>
              <a:rPr lang="th-TH" sz="3600" b="1" dirty="0">
                <a:solidFill>
                  <a:srgbClr val="002060"/>
                </a:solidFill>
              </a:rPr>
              <a:t>เกี่ยวกับโครงการที่ใช้สำหรับการอ้างอิง </a:t>
            </a:r>
            <a:r>
              <a:rPr lang="en-US" sz="3600" b="1" dirty="0">
                <a:solidFill>
                  <a:srgbClr val="002060"/>
                </a:solidFill>
              </a:rPr>
              <a:t>(Project </a:t>
            </a:r>
            <a:r>
              <a:rPr lang="en-US" sz="3600" b="1" dirty="0" smtClean="0">
                <a:solidFill>
                  <a:srgbClr val="002060"/>
                </a:solidFill>
              </a:rPr>
              <a:t>archives</a:t>
            </a:r>
            <a:endParaRPr lang="en-US" sz="3600" dirty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th-TH" sz="3600" b="1" dirty="0" smtClean="0">
                <a:solidFill>
                  <a:srgbClr val="002060"/>
                </a:solidFill>
              </a:rPr>
              <a:t>2. หนังสือ</a:t>
            </a:r>
            <a:r>
              <a:rPr lang="th-TH" sz="3600" b="1" dirty="0">
                <a:solidFill>
                  <a:srgbClr val="002060"/>
                </a:solidFill>
              </a:rPr>
              <a:t>รับรองอย่างเป็นทางการ </a:t>
            </a:r>
            <a:r>
              <a:rPr lang="en-US" sz="3600" b="1" dirty="0">
                <a:solidFill>
                  <a:srgbClr val="002060"/>
                </a:solidFill>
              </a:rPr>
              <a:t>(Formal acceptance</a:t>
            </a:r>
            <a:r>
              <a:rPr lang="en-US" sz="3600" b="1" dirty="0" smtClean="0">
                <a:solidFill>
                  <a:srgbClr val="002060"/>
                </a:solidFill>
              </a:rPr>
              <a:t>)</a:t>
            </a:r>
            <a:endParaRPr lang="th-TH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2060"/>
                </a:solidFill>
              </a:rPr>
              <a:t>4. การจัดการปิดโครงการ 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(Administrative Closure)</a:t>
            </a: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th-TH" b="1" dirty="0" smtClean="0">
                <a:solidFill>
                  <a:srgbClr val="002060"/>
                </a:solidFill>
              </a:rPr>
              <a:t>1. เอกสาร</a:t>
            </a:r>
            <a:r>
              <a:rPr lang="th-TH" b="1" dirty="0">
                <a:solidFill>
                  <a:srgbClr val="002060"/>
                </a:solidFill>
              </a:rPr>
              <a:t>เกี่ยวกับโครงการที่ใช้สำหรับการอ้างอิง </a:t>
            </a:r>
            <a:r>
              <a:rPr lang="en-US" b="1" dirty="0">
                <a:solidFill>
                  <a:srgbClr val="002060"/>
                </a:solidFill>
              </a:rPr>
              <a:t>(Project archives)</a:t>
            </a:r>
            <a:r>
              <a:rPr lang="th-TH" dirty="0">
                <a:solidFill>
                  <a:srgbClr val="002060"/>
                </a:solidFill>
              </a:rPr>
              <a:t> </a:t>
            </a:r>
            <a:endParaRPr lang="th-TH" dirty="0" smtClean="0">
              <a:solidFill>
                <a:srgbClr val="002060"/>
              </a:solidFill>
            </a:endParaRPr>
          </a:p>
          <a:p>
            <a:pPr lvl="1"/>
            <a:r>
              <a:rPr lang="th-TH" dirty="0" smtClean="0">
                <a:solidFill>
                  <a:srgbClr val="002060"/>
                </a:solidFill>
              </a:rPr>
              <a:t>รวบรวม</a:t>
            </a:r>
            <a:r>
              <a:rPr lang="th-TH" dirty="0">
                <a:solidFill>
                  <a:srgbClr val="002060"/>
                </a:solidFill>
              </a:rPr>
              <a:t>ข้อมูลที่เกิดขึ้นทั้งหมดของโครงการ ที่ได้ถูกบันทึกไว้อย่างสมบูรณ์และถูกต้องเที่ยงตรง </a:t>
            </a:r>
            <a:endParaRPr lang="th-TH" dirty="0" smtClean="0">
              <a:solidFill>
                <a:srgbClr val="002060"/>
              </a:solidFill>
            </a:endParaRPr>
          </a:p>
          <a:p>
            <a:pPr lvl="1"/>
            <a:r>
              <a:rPr lang="th-TH" dirty="0" smtClean="0">
                <a:solidFill>
                  <a:srgbClr val="002060"/>
                </a:solidFill>
              </a:rPr>
              <a:t>เอกสาร</a:t>
            </a:r>
            <a:r>
              <a:rPr lang="th-TH" dirty="0">
                <a:solidFill>
                  <a:srgbClr val="002060"/>
                </a:solidFill>
              </a:rPr>
              <a:t>เหล่านี้มักจะมีประโยชน์ภายหลังจากที่โครงการนั้นๆ ได้เสร็จสิ้นลงแล้วระยะหนึ่ง </a:t>
            </a:r>
            <a:endParaRPr lang="th-TH" dirty="0" smtClean="0">
              <a:solidFill>
                <a:srgbClr val="002060"/>
              </a:solidFill>
            </a:endParaRPr>
          </a:p>
          <a:p>
            <a:pPr lvl="1"/>
            <a:r>
              <a:rPr lang="th-TH" dirty="0" smtClean="0">
                <a:solidFill>
                  <a:srgbClr val="002060"/>
                </a:solidFill>
              </a:rPr>
              <a:t>เช่น </a:t>
            </a:r>
            <a:r>
              <a:rPr lang="th-TH" dirty="0">
                <a:solidFill>
                  <a:srgbClr val="002060"/>
                </a:solidFill>
              </a:rPr>
              <a:t>ผู้จัดการโครงการคนใหม่อาจจะต้องการที่จะทราบรายละเอียดเพิ่มเติม เกี่ยวกับเครื่องมือหรือเทคนิคบางอย่างที่ได้ถูกใช้ในโครงการเดิม ซึ่งจะเห็นได้ว่า เอกสารหรือข้อมูลที่ได้เก็บรวบรวมไว้จากโครงการในอดีต จะสามารถช่วยประหยัดเวลาและค่าใช้จ่ายของโครงการปัจจุบัน</a:t>
            </a:r>
            <a:r>
              <a:rPr lang="th-TH" dirty="0" smtClean="0">
                <a:solidFill>
                  <a:srgbClr val="002060"/>
                </a:solidFill>
              </a:rPr>
              <a:t>ได้</a:t>
            </a:r>
          </a:p>
          <a:p>
            <a:pPr lvl="1"/>
            <a:r>
              <a:rPr lang="th-TH" dirty="0" smtClean="0">
                <a:solidFill>
                  <a:srgbClr val="002060"/>
                </a:solidFill>
              </a:rPr>
              <a:t>เอกสาร</a:t>
            </a:r>
            <a:r>
              <a:rPr lang="th-TH" dirty="0">
                <a:solidFill>
                  <a:srgbClr val="002060"/>
                </a:solidFill>
              </a:rPr>
              <a:t>เหล่านี้ยังมีบทบาทสำคัญในการให้ข้อมูลที่มีค่าได้อย่างรวดเร็วมากในกระบวนการตรวจสอบและควบคุม</a:t>
            </a:r>
            <a:r>
              <a:rPr lang="th-TH" dirty="0" smtClean="0">
                <a:solidFill>
                  <a:srgbClr val="002060"/>
                </a:solidFill>
              </a:rPr>
              <a:t>ภายใน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3600" b="1" dirty="0" smtClean="0">
                <a:solidFill>
                  <a:srgbClr val="002060"/>
                </a:solidFill>
              </a:rPr>
              <a:t>การบริหารการติดต่อสื่อสารในโครงการ</a:t>
            </a:r>
            <a:r>
              <a:rPr lang="en-US" sz="3600" dirty="0" smtClean="0">
                <a:solidFill>
                  <a:srgbClr val="002060"/>
                </a:solidFill>
              </a:rPr>
              <a:t/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en-US" sz="3600" b="1" dirty="0" smtClean="0">
                <a:solidFill>
                  <a:srgbClr val="002060"/>
                </a:solidFill>
              </a:rPr>
              <a:t>(Project Communications Management)</a:t>
            </a:r>
            <a:endParaRPr lang="th-TH" sz="3600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600" dirty="0" smtClean="0">
                <a:solidFill>
                  <a:srgbClr val="002060"/>
                </a:solidFill>
              </a:rPr>
              <a:t>	</a:t>
            </a:r>
            <a:r>
              <a:rPr lang="th-TH" sz="3600" dirty="0" smtClean="0">
                <a:solidFill>
                  <a:srgbClr val="002060"/>
                </a:solidFill>
              </a:rPr>
              <a:t>เป้าหมาย</a:t>
            </a:r>
            <a:r>
              <a:rPr lang="th-TH" sz="3600" dirty="0">
                <a:solidFill>
                  <a:srgbClr val="002060"/>
                </a:solidFill>
              </a:rPr>
              <a:t>หลักของการบริหารการติดต่อสื่อสารในโครงการ คือ </a:t>
            </a:r>
            <a:endParaRPr lang="th-TH" sz="3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th-TH" sz="3600" dirty="0" smtClean="0">
                <a:solidFill>
                  <a:srgbClr val="002060"/>
                </a:solidFill>
              </a:rPr>
              <a:t>	</a:t>
            </a:r>
            <a:r>
              <a:rPr lang="th-TH" sz="3600" dirty="0" smtClean="0">
                <a:solidFill>
                  <a:srgbClr val="002060"/>
                </a:solidFill>
              </a:rPr>
              <a:t>	</a:t>
            </a:r>
            <a:r>
              <a:rPr lang="th-TH" sz="3600" dirty="0" smtClean="0">
                <a:solidFill>
                  <a:srgbClr val="002060"/>
                </a:solidFill>
              </a:rPr>
              <a:t>การ</a:t>
            </a:r>
            <a:r>
              <a:rPr lang="th-TH" sz="3600" dirty="0">
                <a:solidFill>
                  <a:srgbClr val="002060"/>
                </a:solidFill>
              </a:rPr>
              <a:t>สร้าง การเก็บรวบรวม การเผยแพร่ การเก็บรักษา และการจัดระเบียบข้อมูล</a:t>
            </a:r>
            <a:r>
              <a:rPr lang="th-TH" sz="3600" dirty="0" smtClean="0">
                <a:solidFill>
                  <a:srgbClr val="002060"/>
                </a:solidFill>
              </a:rPr>
              <a:t>สารสนเทศ  ด้วย</a:t>
            </a:r>
            <a:r>
              <a:rPr lang="th-TH" sz="3600" dirty="0">
                <a:solidFill>
                  <a:srgbClr val="002060"/>
                </a:solidFill>
              </a:rPr>
              <a:t>วิธีที่เหมาะสมและในเวลาที่เหมาะสม </a:t>
            </a:r>
            <a:endParaRPr lang="th-TH" sz="36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2060"/>
                </a:solidFill>
              </a:rPr>
              <a:t>4. การจัดการปิดโครงการ 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(Administrative Closure)</a:t>
            </a: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th-TH" b="1" dirty="0" smtClean="0">
                <a:solidFill>
                  <a:srgbClr val="002060"/>
                </a:solidFill>
              </a:rPr>
              <a:t>2. หนังสือ</a:t>
            </a:r>
            <a:r>
              <a:rPr lang="th-TH" b="1" dirty="0">
                <a:solidFill>
                  <a:srgbClr val="002060"/>
                </a:solidFill>
              </a:rPr>
              <a:t>รับรองอย่างเป็นทางการ </a:t>
            </a:r>
            <a:r>
              <a:rPr lang="en-US" b="1" dirty="0">
                <a:solidFill>
                  <a:srgbClr val="002060"/>
                </a:solidFill>
              </a:rPr>
              <a:t>(Formal acceptance)</a:t>
            </a:r>
            <a:r>
              <a:rPr lang="th-TH" dirty="0">
                <a:solidFill>
                  <a:srgbClr val="002060"/>
                </a:solidFill>
              </a:rPr>
              <a:t> </a:t>
            </a:r>
            <a:endParaRPr lang="th-TH" dirty="0" smtClean="0">
              <a:solidFill>
                <a:srgbClr val="002060"/>
              </a:solidFill>
            </a:endParaRPr>
          </a:p>
          <a:p>
            <a:pPr lvl="1"/>
            <a:r>
              <a:rPr lang="th-TH" dirty="0" smtClean="0">
                <a:solidFill>
                  <a:srgbClr val="002060"/>
                </a:solidFill>
              </a:rPr>
              <a:t>เป็น</a:t>
            </a:r>
            <a:r>
              <a:rPr lang="th-TH" dirty="0">
                <a:solidFill>
                  <a:srgbClr val="002060"/>
                </a:solidFill>
              </a:rPr>
              <a:t>เอกสารที่ผู้สนับสนุนหรือลูกค้าของโครงการ ได้ลงลายมือชื่อยอมรับผลผลิตของโครงการแล้ว </a:t>
            </a:r>
            <a:endParaRPr lang="th-TH" dirty="0" smtClean="0">
              <a:solidFill>
                <a:srgbClr val="002060"/>
              </a:solidFill>
            </a:endParaRPr>
          </a:p>
          <a:p>
            <a:pPr lvl="1"/>
            <a:r>
              <a:rPr lang="th-TH" dirty="0" smtClean="0">
                <a:solidFill>
                  <a:srgbClr val="002060"/>
                </a:solidFill>
              </a:rPr>
              <a:t>กระบวนการ</a:t>
            </a:r>
            <a:r>
              <a:rPr lang="th-TH" dirty="0">
                <a:solidFill>
                  <a:srgbClr val="002060"/>
                </a:solidFill>
              </a:rPr>
              <a:t>นี้จะช่วยให้โครงการถูกปิดลงอย่างเป็นทางการ </a:t>
            </a:r>
            <a:endParaRPr lang="th-TH" dirty="0" smtClean="0">
              <a:solidFill>
                <a:srgbClr val="002060"/>
              </a:solidFill>
            </a:endParaRPr>
          </a:p>
          <a:p>
            <a:pPr lvl="1"/>
            <a:r>
              <a:rPr lang="th-TH" dirty="0" smtClean="0">
                <a:solidFill>
                  <a:srgbClr val="002060"/>
                </a:solidFill>
              </a:rPr>
              <a:t>ใน</a:t>
            </a:r>
            <a:r>
              <a:rPr lang="th-TH" dirty="0">
                <a:solidFill>
                  <a:srgbClr val="002060"/>
                </a:solidFill>
              </a:rPr>
              <a:t>กรณีที่มีสัญญาซื้อขายเข้ามาเกี่ยวข้องด้วยนั้น ผู้ซื้อมักต้องยอมรับสินค้าหรือผลิตภัณฑ์ที่ได้ผลิตขึ้นอย่างถูกต้องตามกฎหมายเสียก่อน ผู้ขายจึงจะสามารถรับเงินค่าสินค้าหรือผลิตภัณฑ์นั้นได้ และผู้ขายจะต้องเสียค่าปรับถ้าสัญญาซื้อขายไม่สามารถจบลงได้ตามแผนที่ได้วาง</a:t>
            </a:r>
            <a:r>
              <a:rPr lang="th-TH" dirty="0" smtClean="0">
                <a:solidFill>
                  <a:srgbClr val="002060"/>
                </a:solidFill>
              </a:rPr>
              <a:t>ไว้</a:t>
            </a:r>
          </a:p>
          <a:p>
            <a:endParaRPr lang="th-TH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2060"/>
                </a:solidFill>
              </a:rPr>
              <a:t>4. การจัดการปิดโครงการ 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(Administrative Closure)</a:t>
            </a: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th-TH" b="1" dirty="0" smtClean="0">
                <a:solidFill>
                  <a:srgbClr val="002060"/>
                </a:solidFill>
              </a:rPr>
              <a:t>2. หนังสือ</a:t>
            </a:r>
            <a:r>
              <a:rPr lang="th-TH" b="1" dirty="0">
                <a:solidFill>
                  <a:srgbClr val="002060"/>
                </a:solidFill>
              </a:rPr>
              <a:t>รับรองอย่างเป็นทางการ </a:t>
            </a:r>
            <a:r>
              <a:rPr lang="en-US" b="1" dirty="0">
                <a:solidFill>
                  <a:srgbClr val="002060"/>
                </a:solidFill>
              </a:rPr>
              <a:t>(Formal acceptance)</a:t>
            </a:r>
            <a:r>
              <a:rPr lang="th-TH" dirty="0">
                <a:solidFill>
                  <a:srgbClr val="002060"/>
                </a:solidFill>
              </a:rPr>
              <a:t> </a:t>
            </a:r>
            <a:r>
              <a:rPr lang="th-TH" dirty="0" smtClean="0">
                <a:solidFill>
                  <a:srgbClr val="002060"/>
                </a:solidFill>
              </a:rPr>
              <a:t>(</a:t>
            </a:r>
            <a:r>
              <a:rPr lang="th-TH" dirty="0" smtClean="0">
                <a:solidFill>
                  <a:srgbClr val="002060"/>
                </a:solidFill>
              </a:rPr>
              <a:t>ต่อ)</a:t>
            </a:r>
            <a:endParaRPr lang="th-TH" dirty="0" smtClean="0">
              <a:solidFill>
                <a:srgbClr val="002060"/>
              </a:solidFill>
            </a:endParaRPr>
          </a:p>
          <a:p>
            <a:pPr lvl="1"/>
            <a:r>
              <a:rPr lang="th-TH" sz="3200" dirty="0" smtClean="0">
                <a:solidFill>
                  <a:srgbClr val="002060"/>
                </a:solidFill>
              </a:rPr>
              <a:t>สำหรับ</a:t>
            </a:r>
            <a:r>
              <a:rPr lang="th-TH" sz="3200" dirty="0">
                <a:solidFill>
                  <a:srgbClr val="002060"/>
                </a:solidFill>
              </a:rPr>
              <a:t>โครงการที่ไม่ได้มีการจัดทำสัญญาซื้อขายอย่างเป็นทางการขึ้น หนังสือรับรองอย่างเป็นทางการก็ควรจะถูกจัดทำขึ้นเพื่อแสดงให้เห็นว่า บุคคลทุกคนที่เกี่ยวข้องกับโครงการได้เห็นพ้องต้องกันแล้วว่า โครงการที่ดำเนินการกันมาได้เสร็จสิ้นสมบูรณ์ลงแล้ว ซึ่งบุคลากรและทรัพยากรอื่นๆ ที่ได้ถูกนำมาใช้ในโครงการนี้จะได้ถูกโยกย้ายไปใช้ในโครงการอื่นตามความเหมาะสมต่อไป</a:t>
            </a:r>
            <a:endParaRPr lang="en-US" sz="3200" dirty="0">
              <a:solidFill>
                <a:srgbClr val="002060"/>
              </a:solidFill>
            </a:endParaRPr>
          </a:p>
          <a:p>
            <a:endParaRPr lang="th-TH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2060"/>
                </a:solidFill>
              </a:rPr>
              <a:t>4. การจัดการปิดโครงการ 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(Administrative Closure)</a:t>
            </a: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th-TH" sz="3600" b="1" dirty="0" smtClean="0">
                <a:solidFill>
                  <a:srgbClr val="002060"/>
                </a:solidFill>
              </a:rPr>
              <a:t>รายงานบทเรียน</a:t>
            </a:r>
            <a:r>
              <a:rPr lang="th-TH" sz="3600" b="1" dirty="0">
                <a:solidFill>
                  <a:srgbClr val="002060"/>
                </a:solidFill>
              </a:rPr>
              <a:t>ที่ได้รับ </a:t>
            </a:r>
            <a:r>
              <a:rPr lang="en-US" sz="3600" b="1" dirty="0">
                <a:solidFill>
                  <a:srgbClr val="002060"/>
                </a:solidFill>
              </a:rPr>
              <a:t>(Lessons learned)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endParaRPr lang="th-TH" sz="3600" dirty="0" smtClean="0">
              <a:solidFill>
                <a:srgbClr val="002060"/>
              </a:solidFill>
            </a:endParaRPr>
          </a:p>
          <a:p>
            <a:pPr marL="0" lvl="1" indent="457200">
              <a:buNone/>
            </a:pPr>
            <a:r>
              <a:rPr lang="th-TH" sz="3200" dirty="0" smtClean="0">
                <a:solidFill>
                  <a:srgbClr val="002060"/>
                </a:solidFill>
              </a:rPr>
              <a:t>	เป็น</a:t>
            </a:r>
            <a:r>
              <a:rPr lang="th-TH" sz="3200" dirty="0">
                <a:solidFill>
                  <a:srgbClr val="002060"/>
                </a:solidFill>
              </a:rPr>
              <a:t>รายงานที่ถูกเขียนขึ้นโดยผู้จัดการโครงการและทีมงาน เกี่ยวกับประสบการณ์ที่ได้รับระหว่างการดำเนินโครงการ </a:t>
            </a:r>
            <a:endParaRPr lang="th-TH" sz="32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2060"/>
                </a:solidFill>
              </a:rPr>
              <a:t>4. การจัดการปิดโครงการ 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(Administrative Closure)</a:t>
            </a: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th-TH" sz="3600" b="1" dirty="0" smtClean="0">
                <a:solidFill>
                  <a:srgbClr val="002060"/>
                </a:solidFill>
              </a:rPr>
              <a:t>รายงานบทเรียนที่ได้รับ </a:t>
            </a:r>
            <a:r>
              <a:rPr lang="en-US" sz="3600" b="1" dirty="0" smtClean="0">
                <a:solidFill>
                  <a:srgbClr val="002060"/>
                </a:solidFill>
              </a:rPr>
              <a:t>(Lessons learned)</a:t>
            </a:r>
            <a:r>
              <a:rPr lang="th-TH" sz="3600" dirty="0" smtClean="0">
                <a:solidFill>
                  <a:srgbClr val="002060"/>
                </a:solidFill>
              </a:rPr>
              <a:t> มีรายละเอียดดังนี้</a:t>
            </a:r>
            <a:endParaRPr lang="th-TH" sz="3600" dirty="0" smtClean="0">
              <a:solidFill>
                <a:srgbClr val="002060"/>
              </a:solidFill>
            </a:endParaRPr>
          </a:p>
          <a:p>
            <a:pPr lvl="1"/>
            <a:r>
              <a:rPr lang="th-TH" sz="3200" dirty="0" smtClean="0">
                <a:solidFill>
                  <a:srgbClr val="002060"/>
                </a:solidFill>
              </a:rPr>
              <a:t>เหตุผล</a:t>
            </a:r>
            <a:r>
              <a:rPr lang="th-TH" sz="3200" dirty="0">
                <a:solidFill>
                  <a:srgbClr val="002060"/>
                </a:solidFill>
              </a:rPr>
              <a:t>ของการเลือกแนวทางการแก้ไขปัญหาที่เกิดขึ้นภายในโครงการ </a:t>
            </a:r>
            <a:endParaRPr lang="th-TH" sz="3200" dirty="0" smtClean="0">
              <a:solidFill>
                <a:srgbClr val="002060"/>
              </a:solidFill>
            </a:endParaRPr>
          </a:p>
          <a:p>
            <a:pPr lvl="1"/>
            <a:r>
              <a:rPr lang="th-TH" sz="3200" dirty="0" smtClean="0">
                <a:solidFill>
                  <a:srgbClr val="002060"/>
                </a:solidFill>
              </a:rPr>
              <a:t>การ</a:t>
            </a:r>
            <a:r>
              <a:rPr lang="th-TH" sz="3200" dirty="0">
                <a:solidFill>
                  <a:srgbClr val="002060"/>
                </a:solidFill>
              </a:rPr>
              <a:t>ใช้เทคนิคด้านต่างๆ ในการบริหารโครงการ </a:t>
            </a:r>
            <a:endParaRPr lang="th-TH" sz="3200" dirty="0" smtClean="0">
              <a:solidFill>
                <a:srgbClr val="002060"/>
              </a:solidFill>
            </a:endParaRPr>
          </a:p>
          <a:p>
            <a:pPr lvl="1"/>
            <a:r>
              <a:rPr lang="th-TH" sz="3200" dirty="0" smtClean="0">
                <a:solidFill>
                  <a:srgbClr val="002060"/>
                </a:solidFill>
              </a:rPr>
              <a:t>คำแนะนำ</a:t>
            </a:r>
            <a:r>
              <a:rPr lang="th-TH" sz="3200" dirty="0">
                <a:solidFill>
                  <a:srgbClr val="002060"/>
                </a:solidFill>
              </a:rPr>
              <a:t>ส่วนตัวจากประสบการณ์ของสมาชิกทีมงานแต่ละคน </a:t>
            </a:r>
            <a:endParaRPr lang="th-TH" sz="32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2060"/>
                </a:solidFill>
              </a:rPr>
              <a:t>4. การจัดการปิดโครงการ 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(Administrative Closure)</a:t>
            </a: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1" indent="0">
              <a:buNone/>
            </a:pPr>
            <a:r>
              <a:rPr lang="th-TH" sz="3200" b="1" dirty="0" smtClean="0">
                <a:solidFill>
                  <a:srgbClr val="002060"/>
                </a:solidFill>
              </a:rPr>
              <a:t>รายงานบทเรียนที่ได้รับ </a:t>
            </a:r>
            <a:r>
              <a:rPr lang="en-US" sz="3200" b="1" dirty="0" smtClean="0">
                <a:solidFill>
                  <a:srgbClr val="002060"/>
                </a:solidFill>
              </a:rPr>
              <a:t>(Lessons learned)</a:t>
            </a:r>
            <a:r>
              <a:rPr lang="th-TH" sz="3200" dirty="0" smtClean="0">
                <a:solidFill>
                  <a:srgbClr val="002060"/>
                </a:solidFill>
              </a:rPr>
              <a:t> มีรายละเอียดดังนี้</a:t>
            </a:r>
          </a:p>
          <a:p>
            <a:pPr lvl="1"/>
            <a:r>
              <a:rPr lang="th-TH" sz="2400" dirty="0" smtClean="0">
                <a:solidFill>
                  <a:srgbClr val="002060"/>
                </a:solidFill>
              </a:rPr>
              <a:t>บทเรียน</a:t>
            </a:r>
            <a:r>
              <a:rPr lang="th-TH" sz="2400" dirty="0">
                <a:solidFill>
                  <a:srgbClr val="002060"/>
                </a:solidFill>
              </a:rPr>
              <a:t>ที่ได้รับนี้จะให้ข้อมูลที่มีค่าที่สะท้อนจากประสบการณ์และความคิดเห็นส่วนตัวของสมาชิกทีมงานเกี่ยวกับโครงการ ว่าสิ่งใดควรจะทำและได้ผล สิ่งใดไม่ควรจะทำและสามารถสร้างปัญหาในภายหลังได้ </a:t>
            </a:r>
            <a:endParaRPr lang="th-TH" sz="2400" dirty="0" smtClean="0">
              <a:solidFill>
                <a:srgbClr val="002060"/>
              </a:solidFill>
            </a:endParaRPr>
          </a:p>
          <a:p>
            <a:pPr lvl="1"/>
            <a:r>
              <a:rPr lang="th-TH" sz="2400" dirty="0" smtClean="0">
                <a:solidFill>
                  <a:srgbClr val="002060"/>
                </a:solidFill>
              </a:rPr>
              <a:t>ข้อมูล</a:t>
            </a:r>
            <a:r>
              <a:rPr lang="th-TH" sz="2400" dirty="0">
                <a:solidFill>
                  <a:srgbClr val="002060"/>
                </a:solidFill>
              </a:rPr>
              <a:t>เหล่านี้ถือเป็นทรัพยากรที่มีค่าต่อการดำเนินโครงการอื่นๆ ต่อไปในอนาคตอย่างราบรื่น </a:t>
            </a:r>
            <a:endParaRPr lang="th-TH" sz="2400" dirty="0" smtClean="0">
              <a:solidFill>
                <a:srgbClr val="002060"/>
              </a:solidFill>
            </a:endParaRPr>
          </a:p>
          <a:p>
            <a:pPr lvl="1"/>
            <a:r>
              <a:rPr lang="th-TH" sz="2400" dirty="0" smtClean="0">
                <a:solidFill>
                  <a:srgbClr val="002060"/>
                </a:solidFill>
              </a:rPr>
              <a:t>การ</a:t>
            </a:r>
            <a:r>
              <a:rPr lang="th-TH" sz="2400" dirty="0">
                <a:solidFill>
                  <a:srgbClr val="002060"/>
                </a:solidFill>
              </a:rPr>
              <a:t>รวบรวมบทเรียนอันมีค่าเหล่านี้ไว้จะไม่ก่อให้เกิดประโยชน์ใดๆ เลย ถ้าไม่มีผู้ใดนำรายงานเหล่านี้มาศึกษาในภายหลัง </a:t>
            </a:r>
            <a:endParaRPr lang="th-TH" sz="2400" dirty="0" smtClean="0">
              <a:solidFill>
                <a:srgbClr val="002060"/>
              </a:solidFill>
            </a:endParaRPr>
          </a:p>
          <a:p>
            <a:pPr lvl="1"/>
            <a:r>
              <a:rPr lang="th-TH" sz="2400" dirty="0" smtClean="0">
                <a:solidFill>
                  <a:srgbClr val="002060"/>
                </a:solidFill>
              </a:rPr>
              <a:t>ผู้จัดการ</a:t>
            </a:r>
            <a:r>
              <a:rPr lang="th-TH" sz="2400" dirty="0">
                <a:solidFill>
                  <a:srgbClr val="002060"/>
                </a:solidFill>
              </a:rPr>
              <a:t>โครงการและสมาชิกทีมงาน จำเป็นจะต้องให้ความสำคัญกับรายงานเหล่านี้ และนำมาศึกษาทบทวนในภายหลัง เพื่อนำข้อมูลจากบทเรียนที่ได้รับไปประยุกต์ใช้ให้เป็นประโยชน์กับโครงการอื่นๆ ต่อไปในอนาคต</a:t>
            </a:r>
            <a:endParaRPr lang="en-US" sz="2400" dirty="0">
              <a:solidFill>
                <a:srgbClr val="002060"/>
              </a:solidFill>
            </a:endParaRPr>
          </a:p>
          <a:p>
            <a:r>
              <a:rPr lang="en-US" sz="2800" dirty="0">
                <a:solidFill>
                  <a:srgbClr val="002060"/>
                </a:solidFill>
              </a:rPr>
              <a:t> </a:t>
            </a:r>
          </a:p>
          <a:p>
            <a:endParaRPr lang="th-TH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i="1" dirty="0" smtClean="0">
                <a:solidFill>
                  <a:srgbClr val="002060"/>
                </a:solidFill>
              </a:rPr>
              <a:t>คำถามท้ายบท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h-TH" i="1" dirty="0" smtClean="0">
                <a:solidFill>
                  <a:srgbClr val="002060"/>
                </a:solidFill>
              </a:rPr>
              <a:t>จง</a:t>
            </a:r>
            <a:r>
              <a:rPr lang="th-TH" i="1" dirty="0">
                <a:solidFill>
                  <a:srgbClr val="002060"/>
                </a:solidFill>
              </a:rPr>
              <a:t>อธิบายถึงความสำคัญของการติดต่อสื่อสารภายในโครงการที่ดีและอธิบายส่วนประกอบที่สำคัญของแผนการบริหารการติดต่อสื่อสาร</a:t>
            </a:r>
            <a:endParaRPr lang="en-US" dirty="0">
              <a:solidFill>
                <a:srgbClr val="002060"/>
              </a:solidFill>
            </a:endParaRPr>
          </a:p>
          <a:p>
            <a:pPr lvl="0"/>
            <a:r>
              <a:rPr lang="th-TH" i="1" dirty="0">
                <a:solidFill>
                  <a:srgbClr val="002060"/>
                </a:solidFill>
              </a:rPr>
              <a:t>จงอธิบายส่วนประกอบของการวางแผนการติดต่อสื่อสารของโครงการ</a:t>
            </a:r>
            <a:endParaRPr lang="en-US" dirty="0">
              <a:solidFill>
                <a:srgbClr val="002060"/>
              </a:solidFill>
            </a:endParaRPr>
          </a:p>
          <a:p>
            <a:pPr lvl="0"/>
            <a:r>
              <a:rPr lang="th-TH" i="1" dirty="0">
                <a:solidFill>
                  <a:srgbClr val="002060"/>
                </a:solidFill>
              </a:rPr>
              <a:t>จงยกตัวอย่างบทบาทของผลลัพธ์หลักๆ จากการรายงานผลการดำเนินงานที่มีส่วนช่วยให้บุคคลที่เกี่ยวข้องได้รับทราบข้อมูลเกี่ยวกับทรัพยากรของโครงการ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th-TH" i="1" dirty="0">
                <a:solidFill>
                  <a:srgbClr val="002060"/>
                </a:solidFill>
              </a:rPr>
              <a:t>จงอธิบายถึงการนำผลลัพธ์หลักๆ ที่ได้จากการจัดการปิดโครงการไปใช้ในการปิดโครงการอย่างเป็นทางการ</a:t>
            </a:r>
            <a:endParaRPr lang="th-TH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3600" b="1" dirty="0" smtClean="0">
                <a:solidFill>
                  <a:srgbClr val="002060"/>
                </a:solidFill>
              </a:rPr>
              <a:t>การบริหารการติดต่อสื่อสารในโครงการ</a:t>
            </a:r>
            <a:r>
              <a:rPr lang="en-US" sz="3600" dirty="0" smtClean="0">
                <a:solidFill>
                  <a:srgbClr val="002060"/>
                </a:solidFill>
              </a:rPr>
              <a:t/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en-US" sz="3600" b="1" dirty="0" smtClean="0">
                <a:solidFill>
                  <a:srgbClr val="002060"/>
                </a:solidFill>
              </a:rPr>
              <a:t>(Project Communications Management)</a:t>
            </a:r>
            <a:endParaRPr lang="th-TH" sz="3600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h-TH" sz="3600" dirty="0" smtClean="0">
                <a:solidFill>
                  <a:srgbClr val="002060"/>
                </a:solidFill>
              </a:rPr>
              <a:t>การ</a:t>
            </a:r>
            <a:r>
              <a:rPr lang="th-TH" sz="3600" dirty="0">
                <a:solidFill>
                  <a:srgbClr val="002060"/>
                </a:solidFill>
              </a:rPr>
              <a:t>บริหารโครงการทางด้านนี้</a:t>
            </a:r>
            <a:r>
              <a:rPr lang="th-TH" sz="3600" dirty="0" smtClean="0">
                <a:solidFill>
                  <a:srgbClr val="002060"/>
                </a:solidFill>
              </a:rPr>
              <a:t>ประกอบด้วย </a:t>
            </a:r>
            <a:r>
              <a:rPr lang="en-US" sz="3600" dirty="0" smtClean="0">
                <a:solidFill>
                  <a:srgbClr val="002060"/>
                </a:solidFill>
              </a:rPr>
              <a:t>4</a:t>
            </a:r>
            <a:r>
              <a:rPr lang="th-TH" sz="3600" dirty="0" smtClean="0">
                <a:solidFill>
                  <a:srgbClr val="002060"/>
                </a:solidFill>
              </a:rPr>
              <a:t> </a:t>
            </a:r>
            <a:r>
              <a:rPr lang="th-TH" sz="3600" dirty="0">
                <a:solidFill>
                  <a:srgbClr val="002060"/>
                </a:solidFill>
              </a:rPr>
              <a:t>ขั้นตอน คือ</a:t>
            </a:r>
            <a:endParaRPr lang="en-US" sz="3600" dirty="0">
              <a:solidFill>
                <a:srgbClr val="002060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th-TH" sz="3200" dirty="0">
                <a:solidFill>
                  <a:srgbClr val="002060"/>
                </a:solidFill>
              </a:rPr>
              <a:t>การวางแผนการติดต่อสื่อสาร </a:t>
            </a:r>
            <a:r>
              <a:rPr lang="en-US" sz="3200" dirty="0">
                <a:solidFill>
                  <a:srgbClr val="002060"/>
                </a:solidFill>
              </a:rPr>
              <a:t>(Communications planning)</a:t>
            </a:r>
          </a:p>
          <a:p>
            <a:pPr marL="971550" lvl="1" indent="-514350">
              <a:buFont typeface="+mj-lt"/>
              <a:buAutoNum type="arabicPeriod"/>
            </a:pPr>
            <a:r>
              <a:rPr lang="th-TH" sz="3200" dirty="0">
                <a:solidFill>
                  <a:srgbClr val="002060"/>
                </a:solidFill>
              </a:rPr>
              <a:t>การเผยแพร่ข้อมูลข่าวสาร </a:t>
            </a:r>
            <a:r>
              <a:rPr lang="en-US" sz="3200" dirty="0">
                <a:solidFill>
                  <a:srgbClr val="002060"/>
                </a:solidFill>
              </a:rPr>
              <a:t>(Information distribution)</a:t>
            </a:r>
          </a:p>
          <a:p>
            <a:pPr marL="971550" lvl="1" indent="-514350">
              <a:buFont typeface="+mj-lt"/>
              <a:buAutoNum type="arabicPeriod"/>
            </a:pPr>
            <a:r>
              <a:rPr lang="th-TH" sz="3200" dirty="0">
                <a:solidFill>
                  <a:srgbClr val="002060"/>
                </a:solidFill>
              </a:rPr>
              <a:t>การรายงานผลการดำเนินงาน </a:t>
            </a:r>
            <a:r>
              <a:rPr lang="en-US" sz="3200" dirty="0">
                <a:solidFill>
                  <a:srgbClr val="002060"/>
                </a:solidFill>
              </a:rPr>
              <a:t>(Performance reporting)</a:t>
            </a:r>
          </a:p>
          <a:p>
            <a:pPr marL="971550" lvl="1" indent="-514350">
              <a:buFont typeface="+mj-lt"/>
              <a:buAutoNum type="arabicPeriod"/>
            </a:pPr>
            <a:r>
              <a:rPr lang="th-TH" sz="3200" dirty="0">
                <a:solidFill>
                  <a:srgbClr val="002060"/>
                </a:solidFill>
              </a:rPr>
              <a:t>การจัดการปิดโครงการ </a:t>
            </a:r>
            <a:r>
              <a:rPr lang="en-US" sz="3200" dirty="0">
                <a:solidFill>
                  <a:srgbClr val="002060"/>
                </a:solidFill>
              </a:rPr>
              <a:t>(Administrative closure)</a:t>
            </a:r>
          </a:p>
          <a:p>
            <a:endParaRPr lang="th-TH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2060"/>
                </a:solidFill>
              </a:rPr>
              <a:t>1. การ</a:t>
            </a:r>
            <a:r>
              <a:rPr lang="th-TH" b="1" dirty="0">
                <a:solidFill>
                  <a:srgbClr val="002060"/>
                </a:solidFill>
              </a:rPr>
              <a:t>วางแผนการติดต่อสื่อสาร 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(</a:t>
            </a:r>
            <a:r>
              <a:rPr lang="en-US" b="1" dirty="0">
                <a:solidFill>
                  <a:srgbClr val="002060"/>
                </a:solidFill>
              </a:rPr>
              <a:t>Communications Planning)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3600" dirty="0" smtClean="0">
                <a:solidFill>
                  <a:srgbClr val="002060"/>
                </a:solidFill>
              </a:rPr>
              <a:t>ควรพิจารณา</a:t>
            </a:r>
            <a:r>
              <a:rPr lang="th-TH" sz="3600" dirty="0">
                <a:solidFill>
                  <a:srgbClr val="002060"/>
                </a:solidFill>
              </a:rPr>
              <a:t>ถึงข้อมูลข่าวสารและการติดต่อสื่อสารที่จำเป็นและเหมาะสมกับบุคคลที่เกี่ยวข้องแต่ละคน </a:t>
            </a:r>
            <a:r>
              <a:rPr lang="th-TH" sz="3600" dirty="0" smtClean="0">
                <a:solidFill>
                  <a:srgbClr val="002060"/>
                </a:solidFill>
              </a:rPr>
              <a:t> เช่น </a:t>
            </a:r>
            <a:r>
              <a:rPr lang="th-TH" sz="3600" dirty="0">
                <a:solidFill>
                  <a:srgbClr val="002060"/>
                </a:solidFill>
              </a:rPr>
              <a:t>ใครต้องการหรือควรจะได้รับข้อมูลข่าวสารด้านใด เมื่อใด และ</a:t>
            </a:r>
            <a:r>
              <a:rPr lang="th-TH" sz="3600" dirty="0" smtClean="0">
                <a:solidFill>
                  <a:srgbClr val="002060"/>
                </a:solidFill>
              </a:rPr>
              <a:t>อย่างไร</a:t>
            </a:r>
            <a:endParaRPr lang="th-TH" sz="3600" dirty="0" smtClean="0">
              <a:solidFill>
                <a:srgbClr val="002060"/>
              </a:solidFill>
            </a:endParaRPr>
          </a:p>
          <a:p>
            <a:r>
              <a:rPr lang="th-TH" sz="3600" dirty="0" smtClean="0">
                <a:solidFill>
                  <a:srgbClr val="002060"/>
                </a:solidFill>
              </a:rPr>
              <a:t>ผู้จัดการ</a:t>
            </a:r>
            <a:r>
              <a:rPr lang="th-TH" sz="3600" dirty="0">
                <a:solidFill>
                  <a:srgbClr val="002060"/>
                </a:solidFill>
              </a:rPr>
              <a:t>โครงการควรจะจัดทำแผนการบริหารการติดต่อสื่อสาร </a:t>
            </a:r>
            <a:r>
              <a:rPr lang="en-US" sz="3600" dirty="0">
                <a:solidFill>
                  <a:srgbClr val="002060"/>
                </a:solidFill>
              </a:rPr>
              <a:t>(Communications management plan) </a:t>
            </a:r>
            <a:r>
              <a:rPr lang="th-TH" sz="3600" dirty="0">
                <a:solidFill>
                  <a:srgbClr val="002060"/>
                </a:solidFill>
              </a:rPr>
              <a:t>เพื่อเป็นแนวทางในการติดต่อสื่อสารภายใน</a:t>
            </a:r>
            <a:r>
              <a:rPr lang="th-TH" sz="3600" dirty="0" smtClean="0">
                <a:solidFill>
                  <a:srgbClr val="002060"/>
                </a:solidFill>
              </a:rPr>
              <a:t>โครงการ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2060"/>
                </a:solidFill>
              </a:rPr>
              <a:t>1. การ</a:t>
            </a:r>
            <a:r>
              <a:rPr lang="th-TH" b="1" dirty="0">
                <a:solidFill>
                  <a:srgbClr val="002060"/>
                </a:solidFill>
              </a:rPr>
              <a:t>วางแผนการติดต่อสื่อสาร 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(</a:t>
            </a:r>
            <a:r>
              <a:rPr lang="en-US" b="1" dirty="0">
                <a:solidFill>
                  <a:srgbClr val="002060"/>
                </a:solidFill>
              </a:rPr>
              <a:t>Communications Planning)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None/>
            </a:pPr>
            <a:r>
              <a:rPr lang="th-TH" sz="3600" b="1" dirty="0" smtClean="0">
                <a:solidFill>
                  <a:srgbClr val="002060"/>
                </a:solidFill>
              </a:rPr>
              <a:t>1. รายละเอียด</a:t>
            </a:r>
            <a:r>
              <a:rPr lang="th-TH" sz="3600" b="1" dirty="0">
                <a:solidFill>
                  <a:srgbClr val="002060"/>
                </a:solidFill>
              </a:rPr>
              <a:t>ของโครงสร้างการรวบรวม และจัดเก็บข้อมูลสารสนเทศประเภทต่างๆ ว่าแต่ละประเภทควรจะเก็บไว้ที่ไหน อย่างไร</a:t>
            </a:r>
            <a:r>
              <a:rPr lang="th-TH" sz="3600" dirty="0">
                <a:solidFill>
                  <a:srgbClr val="002060"/>
                </a:solidFill>
              </a:rPr>
              <a:t> </a:t>
            </a:r>
            <a:endParaRPr lang="th-TH" sz="3600" dirty="0" smtClean="0">
              <a:solidFill>
                <a:srgbClr val="002060"/>
              </a:solidFill>
            </a:endParaRPr>
          </a:p>
          <a:p>
            <a:pPr lvl="2"/>
            <a:r>
              <a:rPr lang="th-TH" sz="3200" dirty="0" smtClean="0">
                <a:solidFill>
                  <a:srgbClr val="002060"/>
                </a:solidFill>
              </a:rPr>
              <a:t>ถ้า</a:t>
            </a:r>
            <a:r>
              <a:rPr lang="th-TH" sz="3200" dirty="0">
                <a:solidFill>
                  <a:srgbClr val="002060"/>
                </a:solidFill>
              </a:rPr>
              <a:t>สมาชิก</a:t>
            </a:r>
            <a:r>
              <a:rPr lang="th-TH" sz="3200" dirty="0" smtClean="0">
                <a:solidFill>
                  <a:srgbClr val="002060"/>
                </a:solidFill>
              </a:rPr>
              <a:t>ทีมงานไปร่วมประชุมสัมมนาและ</a:t>
            </a:r>
            <a:r>
              <a:rPr lang="th-TH" sz="3200" dirty="0">
                <a:solidFill>
                  <a:srgbClr val="002060"/>
                </a:solidFill>
              </a:rPr>
              <a:t>ได้นำข้อมูล</a:t>
            </a:r>
            <a:r>
              <a:rPr lang="th-TH" sz="3200" dirty="0" smtClean="0">
                <a:solidFill>
                  <a:srgbClr val="002060"/>
                </a:solidFill>
              </a:rPr>
              <a:t>ข่าวสารกลับมา สมาชิกควร</a:t>
            </a:r>
            <a:r>
              <a:rPr lang="th-TH" sz="3200" dirty="0">
                <a:solidFill>
                  <a:srgbClr val="002060"/>
                </a:solidFill>
              </a:rPr>
              <a:t>จะจัดเก็บข้อมูลเหล่านั้นไว้</a:t>
            </a:r>
            <a:r>
              <a:rPr lang="th-TH" sz="3200" dirty="0" smtClean="0">
                <a:solidFill>
                  <a:srgbClr val="002060"/>
                </a:solidFill>
              </a:rPr>
              <a:t>ที่ใด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2060"/>
                </a:solidFill>
              </a:rPr>
              <a:t>1. การ</a:t>
            </a:r>
            <a:r>
              <a:rPr lang="th-TH" b="1" dirty="0">
                <a:solidFill>
                  <a:srgbClr val="002060"/>
                </a:solidFill>
              </a:rPr>
              <a:t>วางแผนการติดต่อสื่อสาร 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(</a:t>
            </a:r>
            <a:r>
              <a:rPr lang="en-US" b="1" dirty="0">
                <a:solidFill>
                  <a:srgbClr val="002060"/>
                </a:solidFill>
              </a:rPr>
              <a:t>Communications Planning)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None/>
            </a:pPr>
            <a:r>
              <a:rPr lang="th-TH" sz="3600" b="1" dirty="0" smtClean="0">
                <a:solidFill>
                  <a:srgbClr val="002060"/>
                </a:solidFill>
              </a:rPr>
              <a:t>2. โครงสร้าง</a:t>
            </a:r>
            <a:r>
              <a:rPr lang="th-TH" sz="3600" b="1" dirty="0">
                <a:solidFill>
                  <a:srgbClr val="002060"/>
                </a:solidFill>
              </a:rPr>
              <a:t>การเผยแพร่ข้อมูลข่าวสารว่าควรจะส่งให้ใคร ที่ไหน เมื่อไร และอย่างไร</a:t>
            </a:r>
            <a:r>
              <a:rPr lang="th-TH" sz="3600" dirty="0">
                <a:solidFill>
                  <a:srgbClr val="002060"/>
                </a:solidFill>
              </a:rPr>
              <a:t> </a:t>
            </a:r>
            <a:endParaRPr lang="th-TH" sz="3600" dirty="0" smtClean="0">
              <a:solidFill>
                <a:srgbClr val="002060"/>
              </a:solidFill>
            </a:endParaRPr>
          </a:p>
          <a:p>
            <a:pPr lvl="2"/>
            <a:r>
              <a:rPr lang="th-TH" sz="3200" dirty="0" smtClean="0">
                <a:solidFill>
                  <a:srgbClr val="002060"/>
                </a:solidFill>
              </a:rPr>
              <a:t>รายงาน</a:t>
            </a:r>
            <a:r>
              <a:rPr lang="th-TH" sz="3200" dirty="0">
                <a:solidFill>
                  <a:srgbClr val="002060"/>
                </a:solidFill>
              </a:rPr>
              <a:t>สถานะภาพทั้งหมดได้ถูกจัดทำขึ้นเป็นลายลักษณ์อักษรหรือบางส่วนเป็นการรายงานด้วยวาจาเท่านั้น </a:t>
            </a:r>
            <a:endParaRPr lang="th-TH" sz="3200" dirty="0" smtClean="0">
              <a:solidFill>
                <a:srgbClr val="002060"/>
              </a:solidFill>
            </a:endParaRPr>
          </a:p>
          <a:p>
            <a:pPr lvl="2"/>
            <a:r>
              <a:rPr lang="th-TH" sz="3200" dirty="0" smtClean="0">
                <a:solidFill>
                  <a:srgbClr val="002060"/>
                </a:solidFill>
              </a:rPr>
              <a:t>บุคคล</a:t>
            </a:r>
            <a:r>
              <a:rPr lang="th-TH" sz="3200" dirty="0">
                <a:solidFill>
                  <a:srgbClr val="002060"/>
                </a:solidFill>
              </a:rPr>
              <a:t>ที่เกี่ยวข้องทุกคนได้รับแจ้งการเปลี่ยนแปลงตารางเวลาสำคัญๆ ทุกครั้ง</a:t>
            </a:r>
            <a:r>
              <a:rPr lang="th-TH" sz="3200" dirty="0" smtClean="0">
                <a:solidFill>
                  <a:srgbClr val="002060"/>
                </a:solidFill>
              </a:rPr>
              <a:t>หรือไม่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002060"/>
                </a:solidFill>
              </a:rPr>
              <a:t>1. การ</a:t>
            </a:r>
            <a:r>
              <a:rPr lang="th-TH" b="1" dirty="0">
                <a:solidFill>
                  <a:srgbClr val="002060"/>
                </a:solidFill>
              </a:rPr>
              <a:t>วางแผนการติดต่อสื่อสาร 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(</a:t>
            </a:r>
            <a:r>
              <a:rPr lang="en-US" b="1" dirty="0">
                <a:solidFill>
                  <a:srgbClr val="002060"/>
                </a:solidFill>
              </a:rPr>
              <a:t>Communications Planning)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endParaRPr lang="th-TH" dirty="0">
              <a:solidFill>
                <a:srgbClr val="00206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None/>
            </a:pPr>
            <a:r>
              <a:rPr lang="th-TH" sz="3600" b="1" dirty="0" smtClean="0">
                <a:solidFill>
                  <a:srgbClr val="002060"/>
                </a:solidFill>
              </a:rPr>
              <a:t>3. รูปแบบ</a:t>
            </a:r>
            <a:r>
              <a:rPr lang="th-TH" sz="3600" b="1" dirty="0">
                <a:solidFill>
                  <a:srgbClr val="002060"/>
                </a:solidFill>
              </a:rPr>
              <a:t>ที่ใช้ในการส่งข้อมูลข่าวสารที่สำคัญเกี่ยวกับ</a:t>
            </a:r>
            <a:r>
              <a:rPr lang="th-TH" sz="3600" b="1" dirty="0" smtClean="0">
                <a:solidFill>
                  <a:srgbClr val="002060"/>
                </a:solidFill>
              </a:rPr>
              <a:t>โครงการ</a:t>
            </a:r>
            <a:endParaRPr lang="th-TH" sz="3600" dirty="0" smtClean="0">
              <a:solidFill>
                <a:srgbClr val="002060"/>
              </a:solidFill>
            </a:endParaRPr>
          </a:p>
          <a:p>
            <a:pPr lvl="2"/>
            <a:r>
              <a:rPr lang="th-TH" sz="3200" dirty="0" smtClean="0">
                <a:solidFill>
                  <a:srgbClr val="002060"/>
                </a:solidFill>
              </a:rPr>
              <a:t>มี</a:t>
            </a:r>
            <a:r>
              <a:rPr lang="th-TH" sz="3200" dirty="0">
                <a:solidFill>
                  <a:srgbClr val="002060"/>
                </a:solidFill>
              </a:rPr>
              <a:t>การจัดทำรูปแบบที่ชัดเจนสำหรับการ</a:t>
            </a:r>
            <a:r>
              <a:rPr lang="th-TH" sz="3200" dirty="0" smtClean="0">
                <a:solidFill>
                  <a:srgbClr val="002060"/>
                </a:solidFill>
              </a:rPr>
              <a:t>รายงานสถานะภาพ </a:t>
            </a:r>
          </a:p>
          <a:p>
            <a:pPr lvl="2"/>
            <a:r>
              <a:rPr lang="th-TH" sz="3200" dirty="0" smtClean="0">
                <a:solidFill>
                  <a:srgbClr val="002060"/>
                </a:solidFill>
              </a:rPr>
              <a:t>มี</a:t>
            </a:r>
            <a:r>
              <a:rPr lang="th-TH" sz="3200" dirty="0">
                <a:solidFill>
                  <a:srgbClr val="002060"/>
                </a:solidFill>
              </a:rPr>
              <a:t>รายการคำจำกัดความของคำศัพท์สำคัญๆ อยู่เพื่อใช้ในการอ้างอิง</a:t>
            </a:r>
            <a:r>
              <a:rPr lang="th-TH" sz="3200" dirty="0" smtClean="0">
                <a:solidFill>
                  <a:srgbClr val="002060"/>
                </a:solidFill>
              </a:rPr>
              <a:t>หรือไม่</a:t>
            </a:r>
          </a:p>
          <a:p>
            <a:pPr lvl="2"/>
            <a:r>
              <a:rPr lang="th-TH" sz="3200" dirty="0" smtClean="0">
                <a:solidFill>
                  <a:srgbClr val="002060"/>
                </a:solidFill>
              </a:rPr>
              <a:t>ได้</a:t>
            </a:r>
            <a:r>
              <a:rPr lang="th-TH" sz="3200" dirty="0">
                <a:solidFill>
                  <a:srgbClr val="002060"/>
                </a:solidFill>
              </a:rPr>
              <a:t>มีตัวอย่างการจัดทำรายงานสำคัญๆ ของโครงการเก็บไว้เพื่อใช้ในการอ้างอิง</a:t>
            </a:r>
            <a:r>
              <a:rPr lang="th-TH" sz="3200" dirty="0" smtClean="0">
                <a:solidFill>
                  <a:srgbClr val="002060"/>
                </a:solidFill>
              </a:rPr>
              <a:t>หรือไม่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3340</Words>
  <Application>Microsoft Office PowerPoint</Application>
  <PresentationFormat>นำเสนอทางหน้าจอ (4:3)</PresentationFormat>
  <Paragraphs>312</Paragraphs>
  <Slides>45</Slides>
  <Notes>0</Notes>
  <HiddenSlides>0</HiddenSlides>
  <MMClips>0</MMClips>
  <ScaleCrop>false</ScaleCrop>
  <HeadingPairs>
    <vt:vector size="6" baseType="variant">
      <vt:variant>
        <vt:lpstr>ชุดรูปแบบ</vt:lpstr>
      </vt:variant>
      <vt:variant>
        <vt:i4>1</vt:i4>
      </vt:variant>
      <vt:variant>
        <vt:lpstr>เซิร์ฟเวอร์ OLE ฝังตัว</vt:lpstr>
      </vt:variant>
      <vt:variant>
        <vt:i4>1</vt:i4>
      </vt:variant>
      <vt:variant>
        <vt:lpstr>ชื่อเรื่องภาพนิ่ง</vt:lpstr>
      </vt:variant>
      <vt:variant>
        <vt:i4>45</vt:i4>
      </vt:variant>
    </vt:vector>
  </HeadingPairs>
  <TitlesOfParts>
    <vt:vector size="47" baseType="lpstr">
      <vt:lpstr>ชุดรูปแบบของ Office</vt:lpstr>
      <vt:lpstr>ภาพนิ่ง</vt:lpstr>
      <vt:lpstr>บทที่ 8 การบริหารการติดต่อสื่อสารในโครงการ (Project Communications Management)</vt:lpstr>
      <vt:lpstr>การบริหารการติดต่อสื่อสารในโครงการ (Project Communications Management)</vt:lpstr>
      <vt:lpstr>การบริหารการติดต่อสื่อสารในโครงการ (Project Communications Management)</vt:lpstr>
      <vt:lpstr>การบริหารการติดต่อสื่อสารในโครงการ (Project Communications Management)</vt:lpstr>
      <vt:lpstr>การบริหารการติดต่อสื่อสารในโครงการ (Project Communications Management)</vt:lpstr>
      <vt:lpstr>1. การวางแผนการติดต่อสื่อสาร  (Communications Planning) </vt:lpstr>
      <vt:lpstr>1. การวางแผนการติดต่อสื่อสาร  (Communications Planning) </vt:lpstr>
      <vt:lpstr>1. การวางแผนการติดต่อสื่อสาร  (Communications Planning) </vt:lpstr>
      <vt:lpstr>1. การวางแผนการติดต่อสื่อสาร  (Communications Planning) </vt:lpstr>
      <vt:lpstr>1. การวางแผนการติดต่อสื่อสาร  (Communications Planning) </vt:lpstr>
      <vt:lpstr>1. การวางแผนการติดต่อสื่อสาร  (Communications Planning) </vt:lpstr>
      <vt:lpstr>1. การวางแผนการติดต่อสื่อสาร  (Communications Planning) </vt:lpstr>
      <vt:lpstr>1. การวางแผนการติดต่อสื่อสาร  (Communications Planning) </vt:lpstr>
      <vt:lpstr>1. การวางแผนการติดต่อสื่อสาร  (Communications Planning)</vt:lpstr>
      <vt:lpstr>1. การวางแผนการติดต่อสื่อสาร  (Communications Planning)</vt:lpstr>
      <vt:lpstr>1. การวางแผนการติดต่อสื่อสาร  (Communications Planning)</vt:lpstr>
      <vt:lpstr>2. การเผยแพร่ข้อมูลข่าวสาร  (Information Distribution) </vt:lpstr>
      <vt:lpstr>2. การเผยแพร่ข้อมูลข่าวสาร  (Information Distribution)  </vt:lpstr>
      <vt:lpstr>2. การเผยแพร่ข้อมูลข่าวสาร  (Information Distribution)  </vt:lpstr>
      <vt:lpstr>  2. การเผยแพร่ข้อมูลข่าวสาร  (Information Distribution)  </vt:lpstr>
      <vt:lpstr>  2. การเผยแพร่ข้อมูลข่าวสาร  (Information Distribution)  </vt:lpstr>
      <vt:lpstr> 2. การเผยแพร่ข้อมูลข่าวสาร  (Information Distribution) </vt:lpstr>
      <vt:lpstr> 2. การเผยแพร่ข้อมูลข่าวสาร  (Information Distribution) </vt:lpstr>
      <vt:lpstr> 2. การเผยแพร่ข้อมูลข่าวสาร  (Information Distribution)  </vt:lpstr>
      <vt:lpstr> 2. การเผยแพร่ข้อมูลข่าวสาร  (Information Distribution) </vt:lpstr>
      <vt:lpstr> 2. การเผยแพร่ข้อมูลข่าวสาร  (Information Distribution) </vt:lpstr>
      <vt:lpstr> 2. การเผยแพร่ข้อมูลข่าวสาร  (Information Distribution)</vt:lpstr>
      <vt:lpstr>3. การรายงานผลการดำเนินงาน  (Performance Reporting) </vt:lpstr>
      <vt:lpstr>3. การรายงานผลการดำเนินงาน  (Performance Reporting) </vt:lpstr>
      <vt:lpstr>3. การรายงานผลการดำเนินงาน  (Performance Reporting) </vt:lpstr>
      <vt:lpstr>3. การรายงานผลการดำเนินงาน  (Performance Reporting) </vt:lpstr>
      <vt:lpstr>3. การรายงานผลการดำเนินงาน  (Performance Reporting)</vt:lpstr>
      <vt:lpstr>3. การรายงานผลการดำเนินงาน  (Performance Reporting)</vt:lpstr>
      <vt:lpstr>3. การรายงานผลการดำเนินงาน  (Performance Reporting)</vt:lpstr>
      <vt:lpstr>3. การรายงานผลการดำเนินงาน  (Performance Reporting)</vt:lpstr>
      <vt:lpstr>3. การรายงานผลการดำเนินงาน  (Performance Reporting)</vt:lpstr>
      <vt:lpstr>4. การจัดการปิดโครงการ  (Administrative Closure) </vt:lpstr>
      <vt:lpstr>4. การจัดการปิดโครงการ  (Administrative Closure)</vt:lpstr>
      <vt:lpstr>4. การจัดการปิดโครงการ  (Administrative Closure)</vt:lpstr>
      <vt:lpstr>4. การจัดการปิดโครงการ  (Administrative Closure)</vt:lpstr>
      <vt:lpstr>4. การจัดการปิดโครงการ  (Administrative Closure)</vt:lpstr>
      <vt:lpstr>4. การจัดการปิดโครงการ  (Administrative Closure)</vt:lpstr>
      <vt:lpstr>4. การจัดการปิดโครงการ  (Administrative Closure)</vt:lpstr>
      <vt:lpstr>4. การจัดการปิดโครงการ  (Administrative Closure)</vt:lpstr>
      <vt:lpstr>คำถามท้ายบท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9 การบริหารการติดต่อสื่อสารในโครงการ (Project Communications Management)</dc:title>
  <dc:creator>Chantra</dc:creator>
  <cp:lastModifiedBy>Chantra</cp:lastModifiedBy>
  <cp:revision>22</cp:revision>
  <dcterms:created xsi:type="dcterms:W3CDTF">2014-02-11T09:12:39Z</dcterms:created>
  <dcterms:modified xsi:type="dcterms:W3CDTF">2015-03-31T03:40:33Z</dcterms:modified>
</cp:coreProperties>
</file>