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7" r:id="rId7"/>
    <p:sldId id="260" r:id="rId8"/>
    <p:sldId id="280" r:id="rId9"/>
    <p:sldId id="281" r:id="rId10"/>
    <p:sldId id="282" r:id="rId11"/>
    <p:sldId id="261" r:id="rId12"/>
    <p:sldId id="283" r:id="rId13"/>
    <p:sldId id="284" r:id="rId14"/>
    <p:sldId id="262" r:id="rId15"/>
    <p:sldId id="275" r:id="rId16"/>
    <p:sldId id="285" r:id="rId17"/>
    <p:sldId id="286" r:id="rId18"/>
    <p:sldId id="276" r:id="rId19"/>
    <p:sldId id="287" r:id="rId20"/>
    <p:sldId id="263" r:id="rId21"/>
    <p:sldId id="279" r:id="rId22"/>
    <p:sldId id="288" r:id="rId23"/>
    <p:sldId id="289" r:id="rId24"/>
    <p:sldId id="291" r:id="rId25"/>
    <p:sldId id="290" r:id="rId26"/>
    <p:sldId id="264" r:id="rId27"/>
    <p:sldId id="292" r:id="rId28"/>
    <p:sldId id="265" r:id="rId29"/>
    <p:sldId id="266" r:id="rId30"/>
    <p:sldId id="267" r:id="rId31"/>
    <p:sldId id="268" r:id="rId32"/>
    <p:sldId id="269" r:id="rId33"/>
    <p:sldId id="271" r:id="rId34"/>
    <p:sldId id="293" r:id="rId35"/>
    <p:sldId id="272" r:id="rId36"/>
    <p:sldId id="294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769E-6093-4509-87FC-0C9CC0D19032}" type="datetimeFigureOut">
              <a:rPr lang="th-TH" smtClean="0"/>
              <a:pPr/>
              <a:t>27/02/58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F5FE-DA32-4569-88FC-4B67C03D2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3671912"/>
          </a:xfrm>
        </p:spPr>
        <p:txBody>
          <a:bodyPr>
            <a:noAutofit/>
          </a:bodyPr>
          <a:lstStyle/>
          <a:p>
            <a:r>
              <a:rPr lang="th-TH" sz="6600" b="1" dirty="0" smtClean="0">
                <a:solidFill>
                  <a:srgbClr val="FFFF00"/>
                </a:solidFill>
              </a:rPr>
              <a:t>บทที่ 6</a:t>
            </a:r>
            <a:br>
              <a:rPr lang="th-TH" sz="6600" b="1" dirty="0" smtClean="0">
                <a:solidFill>
                  <a:srgbClr val="FFFF00"/>
                </a:solidFill>
              </a:rPr>
            </a:br>
            <a:r>
              <a:rPr lang="th-TH" sz="6600" b="1" dirty="0" smtClean="0">
                <a:solidFill>
                  <a:srgbClr val="FFFF00"/>
                </a:solidFill>
              </a:rPr>
              <a:t>การ</a:t>
            </a:r>
            <a:r>
              <a:rPr lang="th-TH" sz="6600" b="1" dirty="0">
                <a:solidFill>
                  <a:srgbClr val="FFFF00"/>
                </a:solidFill>
              </a:rPr>
              <a:t>บริหารคุณภาพโครงการ</a:t>
            </a:r>
            <a:r>
              <a:rPr lang="en-US" sz="6600" dirty="0">
                <a:solidFill>
                  <a:srgbClr val="FFFF00"/>
                </a:solidFill>
              </a:rPr>
              <a:t/>
            </a:r>
            <a:br>
              <a:rPr lang="en-US" sz="6600" dirty="0">
                <a:solidFill>
                  <a:srgbClr val="FFFF00"/>
                </a:solidFill>
              </a:rPr>
            </a:br>
            <a:r>
              <a:rPr lang="en-US" sz="6600" b="1" dirty="0">
                <a:solidFill>
                  <a:srgbClr val="FFFF00"/>
                </a:solidFill>
              </a:rPr>
              <a:t>(Project Quality Management)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1550" lvl="1" indent="-514350">
              <a:buAutoNum type="arabicPeriod"/>
            </a:pPr>
            <a:r>
              <a:rPr lang="th-TH" sz="3200" b="1" dirty="0" smtClean="0"/>
              <a:t>ความสามารถ</a:t>
            </a:r>
            <a:r>
              <a:rPr lang="th-TH" sz="3200" b="1" dirty="0"/>
              <a:t>ในการปฏิบัติการ </a:t>
            </a:r>
            <a:r>
              <a:rPr lang="en-US" sz="3200" b="1" dirty="0"/>
              <a:t>(Functionality) </a:t>
            </a:r>
            <a:r>
              <a:rPr lang="th-TH" sz="3200" b="1" dirty="0" smtClean="0"/>
              <a:t>รูปแบบ </a:t>
            </a:r>
            <a:r>
              <a:rPr lang="en-US" sz="3200" b="1" dirty="0" smtClean="0"/>
              <a:t>(Features)</a:t>
            </a:r>
            <a:r>
              <a:rPr lang="en-US" sz="3200" dirty="0" smtClean="0"/>
              <a:t> </a:t>
            </a:r>
            <a:endParaRPr lang="en-US" sz="3200" b="1" dirty="0" smtClean="0"/>
          </a:p>
          <a:p>
            <a:pPr marL="1371600" lvl="2" indent="-457200">
              <a:buNone/>
            </a:pPr>
            <a:r>
              <a:rPr lang="th-TH" sz="2800" dirty="0" smtClean="0"/>
              <a:t>	ยกตัวอย่างเช่น ระบบ</a:t>
            </a:r>
            <a:r>
              <a:rPr lang="th-TH" sz="2800" dirty="0"/>
              <a:t>สารสนเทศสำหรับผู้บริหารระดับสูงฝ่าย</a:t>
            </a:r>
            <a:r>
              <a:rPr lang="th-TH" sz="2800" dirty="0" smtClean="0"/>
              <a:t>การตลาดจำเป็นต้อง</a:t>
            </a:r>
            <a:r>
              <a:rPr lang="th-TH" sz="2800" dirty="0"/>
              <a:t>มีฟังค์ชั่นที่ช่วยให้ผู้ใช้ สามารถติดตามความเคลื่อนไหวทางการตลาดของสินค้าในอุตสาหกรรมเดียวกับสินค้าของกิจการตนเองตามกลุ่มผลิตภัณฑ์ กลุ่มประเทศเป้าหมาย กลุ่มลูกค้าเป้าหมาย และกลุ่มตัวแทนจำหน่าย เป็นต้น </a:t>
            </a:r>
            <a:endParaRPr lang="th-TH" sz="2800" dirty="0" smtClean="0"/>
          </a:p>
          <a:p>
            <a:pPr marL="1371600" lvl="2" indent="-457200">
              <a:buNone/>
            </a:pPr>
            <a:r>
              <a:rPr lang="th-TH" sz="2800" dirty="0" smtClean="0"/>
              <a:t>	ระบบ</a:t>
            </a:r>
            <a:r>
              <a:rPr lang="th-TH" sz="2800" dirty="0"/>
              <a:t>ดังกล่าว จะต้องมีรูปแบบที่เหมาะสมและง่ายต่อการใช้งานสำหรับผู้บริหารระดับสูง เช่น การใช้ </a:t>
            </a:r>
            <a:r>
              <a:rPr lang="en-US" sz="2800" dirty="0"/>
              <a:t>Graphical User Interface (GUI) </a:t>
            </a:r>
            <a:r>
              <a:rPr lang="th-TH" sz="2800" dirty="0"/>
              <a:t>ซึ่งประกอบด้วย </a:t>
            </a:r>
            <a:r>
              <a:rPr lang="en-US" sz="2800" dirty="0"/>
              <a:t>Icon, Drop-down Menu </a:t>
            </a:r>
            <a:r>
              <a:rPr lang="th-TH" sz="2800" dirty="0"/>
              <a:t>และ</a:t>
            </a:r>
            <a:r>
              <a:rPr lang="en-US" sz="2800" dirty="0"/>
              <a:t> Online help</a:t>
            </a:r>
            <a:r>
              <a:rPr lang="th-TH" sz="2800" dirty="0"/>
              <a:t> เป็นต้น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h-TH" sz="4000" b="1" dirty="0" smtClean="0"/>
              <a:t>2. ผลลัพธ์</a:t>
            </a:r>
            <a:r>
              <a:rPr lang="th-TH" sz="4000" b="1" dirty="0"/>
              <a:t>จากระบบ </a:t>
            </a:r>
            <a:r>
              <a:rPr lang="en-US" sz="4000" b="1" dirty="0"/>
              <a:t>(System outputs)</a:t>
            </a:r>
            <a:r>
              <a:rPr lang="en-US" sz="4000" dirty="0"/>
              <a:t> </a:t>
            </a:r>
            <a:r>
              <a:rPr lang="th-TH" sz="4000" dirty="0" smtClean="0"/>
              <a:t>ได้แก่ </a:t>
            </a:r>
            <a:r>
              <a:rPr lang="th-TH" sz="4000" dirty="0"/>
              <a:t>การแสดงผลทางจอภาพและรายงานต่างๆ ที่ระบบได้สร้างขึ้น </a:t>
            </a:r>
            <a:r>
              <a:rPr lang="th-TH" sz="4000" dirty="0" smtClean="0"/>
              <a:t>ผู้พัฒนาต้อง</a:t>
            </a:r>
            <a:r>
              <a:rPr lang="th-TH" sz="4000" dirty="0"/>
              <a:t>กำหนดให้ชัดเจนว่า การแสดงผลทางจอภาพและรายงานของระบบจะมีลักษณะอย่างไร เพื่อให้มั่นใจได้ว่าผู้ใช้ระบบสามารถแปลผลลัพธ์ได้ง่าย และได้รับรายงานครบถ้วนตามที่ต้องการในรูปแบบที่เหมาะสม</a:t>
            </a:r>
            <a:endParaRPr lang="en-US" sz="4000" dirty="0"/>
          </a:p>
          <a:p>
            <a:pPr lvl="0">
              <a:buNone/>
            </a:pPr>
            <a:endParaRPr lang="th-TH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th-TH" sz="3600" b="1" dirty="0" smtClean="0"/>
              <a:t>3</a:t>
            </a:r>
            <a:r>
              <a:rPr lang="th-TH" sz="3600" b="1" dirty="0" smtClean="0"/>
              <a:t>. ผล</a:t>
            </a:r>
            <a:r>
              <a:rPr lang="th-TH" sz="3600" b="1" dirty="0"/>
              <a:t>การทำงานหรือสมรรถนะ </a:t>
            </a:r>
            <a:r>
              <a:rPr lang="en-US" sz="3600" b="1" dirty="0"/>
              <a:t>(Performance) </a:t>
            </a:r>
            <a:r>
              <a:rPr lang="th-TH" sz="3600" dirty="0"/>
              <a:t>ผลการทำงานหรือสมรรถนะเป็นสิ่งที่แสดงให้เห็นว่า สินค้าหรือบริการสามารถปฏิบัติงานตามที่ลูกค้าคาดหวังได้ดีมากน้อยเพียงใด </a:t>
            </a:r>
            <a:r>
              <a:rPr lang="th-TH" sz="3600" dirty="0" smtClean="0"/>
              <a:t>เช่น </a:t>
            </a:r>
            <a:r>
              <a:rPr lang="th-TH" sz="3600" dirty="0"/>
              <a:t>ปริมาณของข้อมูลและการส่งผ่าน</a:t>
            </a:r>
            <a:r>
              <a:rPr lang="th-TH" sz="3600" dirty="0" smtClean="0"/>
              <a:t>ข้อมูล จำนวน</a:t>
            </a:r>
            <a:r>
              <a:rPr lang="th-TH" sz="3600" dirty="0"/>
              <a:t>ผู้ใช้งานระบบพร้อมๆ </a:t>
            </a:r>
            <a:r>
              <a:rPr lang="th-TH" sz="3600" dirty="0" smtClean="0"/>
              <a:t>กัน </a:t>
            </a:r>
            <a:r>
              <a:rPr lang="th-TH" sz="3600" dirty="0"/>
              <a:t>อัตราการเพิ่มผู้ใช้งานระบบที่ได้คาดการณ์ไว้ ประเภทของอุปกรณ์ที่จะใช้ติดตั้งระบบ และความเร็วในการโต้ตอบของระบบภายใต้สถานการณ์ที่แตกต่างกัน เป็นต้น</a:t>
            </a:r>
            <a:endParaRPr lang="en-US" sz="3600" dirty="0"/>
          </a:p>
          <a:p>
            <a:pPr lvl="0"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b="1" dirty="0" smtClean="0"/>
              <a:t>4</a:t>
            </a:r>
            <a:r>
              <a:rPr lang="th-TH" b="1" dirty="0" smtClean="0"/>
              <a:t>. ความ</a:t>
            </a:r>
            <a:r>
              <a:rPr lang="th-TH" b="1" dirty="0"/>
              <a:t>น่าเชื่อถือ </a:t>
            </a:r>
            <a:r>
              <a:rPr lang="en-US" b="1" dirty="0"/>
              <a:t>(Reliability)</a:t>
            </a:r>
            <a:r>
              <a:rPr lang="th-TH" b="1" dirty="0"/>
              <a:t> และความสามารถในการดูแลรักษา </a:t>
            </a:r>
            <a:r>
              <a:rPr lang="en-US" b="1" dirty="0"/>
              <a:t>(Maintainability) </a:t>
            </a:r>
            <a:r>
              <a:rPr lang="th-TH" dirty="0"/>
              <a:t>ความน่าเชื่อถือถือ</a:t>
            </a:r>
            <a:r>
              <a:rPr lang="th-TH" b="1" dirty="0">
                <a:solidFill>
                  <a:srgbClr val="FF0000"/>
                </a:solidFill>
              </a:rPr>
              <a:t>เป็นความสามารถของสินค้าหรือบริการที่ปฏิบัติงานได้ตามที่คาดหวัง</a:t>
            </a:r>
            <a:r>
              <a:rPr lang="th-TH" dirty="0"/>
              <a:t>ไว้ในสภาวการณ์ปกติ โดยไม่เกิดข้อผิดพลาดที่ร้ายแรง นอกจากนั้น ความสามารถในการดูแลรักษา หมายถึง</a:t>
            </a:r>
            <a:r>
              <a:rPr lang="th-TH" b="1" dirty="0">
                <a:solidFill>
                  <a:srgbClr val="FF0000"/>
                </a:solidFill>
              </a:rPr>
              <a:t>ความสะดวกง่ายดายในการดูแลรักษา</a:t>
            </a:r>
            <a:r>
              <a:rPr lang="th-TH" b="1" dirty="0" smtClean="0">
                <a:solidFill>
                  <a:srgbClr val="FF0000"/>
                </a:solidFill>
              </a:rPr>
              <a:t>ระบบสินค้า</a:t>
            </a:r>
            <a:r>
              <a:rPr lang="th-TH" b="1" dirty="0">
                <a:solidFill>
                  <a:srgbClr val="FF0000"/>
                </a:solidFill>
              </a:rPr>
              <a:t>หรือ</a:t>
            </a:r>
            <a:r>
              <a:rPr lang="th-TH" b="1" dirty="0" smtClean="0">
                <a:solidFill>
                  <a:srgbClr val="FF0000"/>
                </a:solidFill>
              </a:rPr>
              <a:t>บริการ  </a:t>
            </a:r>
            <a:r>
              <a:rPr lang="th-TH" dirty="0" smtClean="0"/>
              <a:t>ทาง</a:t>
            </a:r>
            <a:r>
              <a:rPr lang="th-TH" dirty="0"/>
              <a:t>เทคโนโลยีสารสนเทศโดยทั่วไปมักจะไม่สามารถสร้างระดับความน่าเชื่อถือได้สมบูรณ์ </a:t>
            </a:r>
            <a:r>
              <a:rPr lang="en-US" dirty="0"/>
              <a:t>100%</a:t>
            </a:r>
            <a:r>
              <a:rPr lang="th-TH" dirty="0"/>
              <a:t>  </a:t>
            </a:r>
            <a:r>
              <a:rPr lang="th-TH" dirty="0" smtClean="0"/>
              <a:t>ผู้</a:t>
            </a:r>
            <a:r>
              <a:rPr lang="th-TH" dirty="0"/>
              <a:t>ที่เกี่ยวข้องจะต้องแจ้งระดับที่ตนเองคาดหวังไว้ให้ชัดเจน เช่น สภาวการณ์ลักษณะใดถือเป็นสภาวการณ์ปกติสำหรับการทำงานของระบบ หรือควรจะมีการทดสอบความ</a:t>
            </a:r>
            <a:r>
              <a:rPr lang="th-TH" dirty="0" smtClean="0"/>
              <a:t>น่าเชื่อถือ เป็น</a:t>
            </a:r>
            <a:r>
              <a:rPr lang="th-TH" dirty="0"/>
              <a:t>ต้น</a:t>
            </a:r>
            <a:endParaRPr lang="en-US" dirty="0"/>
          </a:p>
          <a:p>
            <a:endParaRPr lang="th-TH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</a:t>
            </a:r>
            <a:r>
              <a:rPr lang="th-TH" sz="4800" b="1" dirty="0" smtClean="0">
                <a:solidFill>
                  <a:srgbClr val="FFFF00"/>
                </a:solidFill>
              </a:rPr>
              <a:t>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(Quality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เป็น</a:t>
            </a:r>
            <a:r>
              <a:rPr lang="th-TH" sz="3600" dirty="0"/>
              <a:t>การประเมินผลการดำเนินโครงการโดยรวมเป็นระยะๆ เพื่อให้มั่นใจได้ว่า </a:t>
            </a:r>
            <a:r>
              <a:rPr lang="th-TH" sz="3600" dirty="0" smtClean="0"/>
              <a:t>โครงการเป็นไป</a:t>
            </a:r>
            <a:r>
              <a:rPr lang="th-TH" sz="3600" dirty="0"/>
              <a:t>ตามมาตรฐานคุณภาพที่ได้กำหนดไว้ ในระหว่างขั้นตอนนี้ บุคคลที่เกี่ยวข้องกับโครงการทั้งหมดจะต้องดูแลรับผิดชอบเกี่ยวกับคุณภาพตลอดการดำเนินโครงการจนกระทั่งโครงการได้เสร็จสิ้นลง </a:t>
            </a:r>
            <a:endParaRPr lang="th-TH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เป้าหมายของ</a:t>
            </a:r>
            <a:r>
              <a:rPr lang="th-TH" b="1" dirty="0"/>
              <a:t>การประกันคุณภาพ </a:t>
            </a:r>
            <a:r>
              <a:rPr lang="th-TH" dirty="0"/>
              <a:t>คือ การพัฒนาคุณภาพอย่างต่อเนื่อง เครื่องมือ</a:t>
            </a:r>
            <a:r>
              <a:rPr lang="th-TH" dirty="0" smtClean="0"/>
              <a:t>ที่นำมาใช้</a:t>
            </a:r>
            <a:r>
              <a:rPr lang="th-TH" dirty="0"/>
              <a:t>ในการ</a:t>
            </a:r>
            <a:r>
              <a:rPr lang="th-TH" dirty="0" smtClean="0"/>
              <a:t>ประกันได้แก่</a:t>
            </a:r>
            <a:endParaRPr lang="en-US" dirty="0"/>
          </a:p>
          <a:p>
            <a:pPr marL="1200150" lvl="1" indent="-742950">
              <a:buFont typeface="+mj-lt"/>
              <a:buAutoNum type="arabicPeriod"/>
            </a:pPr>
            <a:r>
              <a:rPr lang="th-TH" sz="3600" b="1" dirty="0"/>
              <a:t>การกำหนดเป้าหมาย </a:t>
            </a:r>
            <a:r>
              <a:rPr lang="en-US" sz="3600" b="1" dirty="0"/>
              <a:t>(Benchmarking</a:t>
            </a:r>
            <a:r>
              <a:rPr lang="en-US" sz="3600" b="1" dirty="0" smtClean="0"/>
              <a:t>)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th-TH" sz="3600" b="1" dirty="0"/>
              <a:t>การตรวจสอบคุณภาพ </a:t>
            </a:r>
            <a:r>
              <a:rPr lang="en-US" sz="3600" b="1" dirty="0"/>
              <a:t>(Quality audit</a:t>
            </a:r>
            <a:r>
              <a:rPr lang="en-US" sz="3600" b="1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4000" b="1" dirty="0" smtClean="0"/>
              <a:t>	1. การ</a:t>
            </a:r>
            <a:r>
              <a:rPr lang="th-TH" sz="4000" b="1" dirty="0"/>
              <a:t>กำหนดเป้าหมาย </a:t>
            </a:r>
            <a:r>
              <a:rPr lang="en-US" sz="4000" b="1" dirty="0"/>
              <a:t>(Benchmarking)</a:t>
            </a:r>
            <a:r>
              <a:rPr lang="en-US" sz="4000" dirty="0"/>
              <a:t> </a:t>
            </a:r>
            <a:r>
              <a:rPr lang="th-TH" sz="4000" dirty="0" smtClean="0"/>
              <a:t>เป็นแนวทาง</a:t>
            </a:r>
            <a:r>
              <a:rPr lang="th-TH" sz="4000" dirty="0"/>
              <a:t>ในการพัฒนาคุณภาพ โดยการเปรียบเทียบกิจกรรมหรือคุณสมบัติเฉพาะอย่างของโครงการกับกิจกรรมหรือคุณสมบัตินั้นๆ ของโครงการอื่น ที่มีลักษณะคล้ายคลึงกันทั้งภายในและภายนอก</a:t>
            </a:r>
            <a:r>
              <a:rPr lang="th-TH" sz="4000" dirty="0" smtClean="0"/>
              <a:t>องค์กร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/>
              <a:t>2. การ</a:t>
            </a:r>
            <a:r>
              <a:rPr lang="th-TH" sz="3600" b="1" dirty="0"/>
              <a:t>ตรวจสอบคุณภาพ </a:t>
            </a:r>
            <a:r>
              <a:rPr lang="en-US" sz="3600" b="1" dirty="0"/>
              <a:t>(Quality audit)</a:t>
            </a:r>
            <a:r>
              <a:rPr lang="en-US" sz="3600" dirty="0"/>
              <a:t> </a:t>
            </a:r>
            <a:r>
              <a:rPr lang="th-TH" sz="3600" dirty="0"/>
              <a:t>ซึ่งเป็นการทบทวนอย่างเป็นระบบให้กับกิจกรรมด้านการจัดการคุณภาพ เพื่อที่จะทราบถึงข้อบกพร่องและบทเรียนที่ได้รับเพื่อนำไปปรับปรุงการดำเนินงานของโครงการปัจจุบัน หรือโครงการในอนาคตต่อไป </a:t>
            </a:r>
            <a:endParaRPr lang="th-TH" dirty="0" smtClean="0"/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</a:t>
            </a:r>
            <a:r>
              <a:rPr lang="th-TH" sz="4800" b="1" dirty="0" smtClean="0">
                <a:solidFill>
                  <a:srgbClr val="FFFF00"/>
                </a:solidFill>
              </a:rPr>
              <a:t>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(Quality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2" indent="0"/>
            <a:r>
              <a:rPr lang="th-TH" sz="4400" dirty="0" smtClean="0"/>
              <a:t> บุคคล</a:t>
            </a:r>
            <a:r>
              <a:rPr lang="th-TH" sz="4400" dirty="0"/>
              <a:t>ที่จะทำหน้าที่ตรวจสอบคุณภาพต้องมีความเชี่ยวชาญเฉพาะ </a:t>
            </a:r>
            <a:r>
              <a:rPr lang="th-TH" sz="4400" dirty="0" smtClean="0"/>
              <a:t>เป็น</a:t>
            </a:r>
            <a:r>
              <a:rPr lang="th-TH" sz="4400" dirty="0"/>
              <a:t>บุคลากรภายในองค์กรหรือบุคคลจาก</a:t>
            </a:r>
            <a:r>
              <a:rPr lang="th-TH" sz="4400" dirty="0" smtClean="0"/>
              <a:t>ภายนอก</a:t>
            </a:r>
          </a:p>
          <a:p>
            <a:pPr marL="0" lvl="2" indent="0"/>
            <a:r>
              <a:rPr lang="th-TH" sz="4400" dirty="0" smtClean="0"/>
              <a:t> </a:t>
            </a:r>
            <a:r>
              <a:rPr lang="th-TH" sz="4400" dirty="0" smtClean="0"/>
              <a:t>การ</a:t>
            </a:r>
            <a:r>
              <a:rPr lang="th-TH" sz="4400" dirty="0"/>
              <a:t>ตรวจสอบคุณภาพสามารถกระทำ</a:t>
            </a:r>
            <a:r>
              <a:rPr lang="th-TH" sz="4400" dirty="0" smtClean="0"/>
              <a:t>ได้โดย</a:t>
            </a:r>
            <a:r>
              <a:rPr lang="th-TH" sz="4400" dirty="0"/>
              <a:t>การกำหนดตารางเวลาไว้ล่วงหน้าหรือโดยวิธีการสุ่มก็ได้ </a:t>
            </a:r>
            <a:endParaRPr lang="th-TH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2. การ</a:t>
            </a:r>
            <a:r>
              <a:rPr lang="th-TH" sz="4800" b="1" dirty="0">
                <a:solidFill>
                  <a:srgbClr val="FFFF00"/>
                </a:solidFill>
              </a:rPr>
              <a:t>ประกัน</a:t>
            </a:r>
            <a:r>
              <a:rPr lang="th-TH" sz="4800" b="1" dirty="0" smtClean="0">
                <a:solidFill>
                  <a:srgbClr val="FFFF00"/>
                </a:solidFill>
              </a:rPr>
              <a:t>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>
                <a:solidFill>
                  <a:srgbClr val="FFFF00"/>
                </a:solidFill>
              </a:rPr>
              <a:t>(Quality Assurance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2"/>
            <a:r>
              <a:rPr lang="th-TH" sz="2800" b="1" dirty="0" smtClean="0"/>
              <a:t>ยกตัวอย่าง</a:t>
            </a:r>
            <a:r>
              <a:rPr lang="th-TH" sz="2800" b="1" dirty="0"/>
              <a:t>เช่น </a:t>
            </a:r>
            <a:r>
              <a:rPr lang="th-TH" sz="2800" dirty="0"/>
              <a:t>โครงการเครือข่ายการสำรองที่นั่งของสายการบิน </a:t>
            </a:r>
            <a:r>
              <a:rPr lang="th-TH" sz="2800" dirty="0" smtClean="0"/>
              <a:t>ได้</a:t>
            </a:r>
            <a:r>
              <a:rPr lang="th-TH" sz="2800" dirty="0"/>
              <a:t>ให้ความสำคัญกับเป้าหมายหลักของโครงการและคอยติดตามความก้าวหน้าของ</a:t>
            </a:r>
            <a:r>
              <a:rPr lang="th-TH" sz="2800" dirty="0" smtClean="0"/>
              <a:t>โครงการ </a:t>
            </a:r>
            <a:endParaRPr lang="th-TH" sz="2800" dirty="0" smtClean="0"/>
          </a:p>
          <a:p>
            <a:pPr marL="228600" lvl="2"/>
            <a:r>
              <a:rPr lang="th-TH" sz="2800" dirty="0" smtClean="0"/>
              <a:t> </a:t>
            </a:r>
            <a:r>
              <a:rPr lang="th-TH" sz="2800" b="1" dirty="0" smtClean="0"/>
              <a:t>เป้าหมาย</a:t>
            </a:r>
            <a:r>
              <a:rPr lang="th-TH" sz="2800" b="1" dirty="0" smtClean="0"/>
              <a:t>หลัก </a:t>
            </a:r>
            <a:r>
              <a:rPr lang="th-TH" sz="2800" dirty="0"/>
              <a:t>คือ การพัฒนาระบบสำรองที่นั่งใหม่เพื่อเพิ่มยอดขายตรงของตั๋วเครื่องบิน และลดเวลาที่ตัวแทนจำหน่ายจะต้องใช้ในการให้บริการลูกค้าทางโทรศัพท์ </a:t>
            </a:r>
            <a:endParaRPr lang="th-TH" sz="2800" dirty="0" smtClean="0"/>
          </a:p>
          <a:p>
            <a:pPr marL="228600" lvl="2"/>
            <a:r>
              <a:rPr lang="th-TH" sz="2800" dirty="0" smtClean="0"/>
              <a:t>การ</a:t>
            </a:r>
            <a:r>
              <a:rPr lang="th-TH" sz="2800" dirty="0"/>
              <a:t>ตรวจสอบคุณภาพของโครงการนี้ กระทำโดยการ</a:t>
            </a:r>
            <a:r>
              <a:rPr lang="th-TH" sz="2800" dirty="0" smtClean="0"/>
              <a:t>ใช้การ</a:t>
            </a:r>
            <a:r>
              <a:rPr lang="th-TH" sz="2800" dirty="0"/>
              <a:t>วัดและติดตามตรวจสอบความก้าวหน้าของ</a:t>
            </a:r>
            <a:r>
              <a:rPr lang="th-TH" sz="2800" dirty="0" smtClean="0"/>
              <a:t>กิจกรรม คือ </a:t>
            </a:r>
            <a:r>
              <a:rPr lang="th-TH" sz="2800" dirty="0"/>
              <a:t>กิจกรรมการเพิ่มยอดขายตรงของตั๋วเครื่องบิน และกิจกรรมการลดเวลาที่ตัวแทน</a:t>
            </a:r>
            <a:r>
              <a:rPr lang="th-TH" sz="2800" dirty="0" smtClean="0"/>
              <a:t>จำหน่ายใช้</a:t>
            </a:r>
            <a:r>
              <a:rPr lang="th-TH" sz="2800" dirty="0"/>
              <a:t>ในการให้บริการลูกค้าทางโทรศัพท์</a:t>
            </a:r>
            <a:endParaRPr lang="en-US" sz="2800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การบริหารคุณภาพโครงการ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	เป็น</a:t>
            </a:r>
            <a:r>
              <a:rPr lang="th-TH" sz="4000" dirty="0"/>
              <a:t>การดำเนินการที่มีวัตถุประสงค์ เพื่อให้มั่นใจได้ว่า โครงการได้ตอบสนองความต้องการที่ได้ตกลงกันไว้ การบริหารคุณภาพโครงการประกอบด้วยขั้นตอนหลักๆ </a:t>
            </a:r>
            <a:r>
              <a:rPr lang="en-US" sz="4000" dirty="0"/>
              <a:t>3</a:t>
            </a:r>
            <a:r>
              <a:rPr lang="th-TH" sz="4000" dirty="0"/>
              <a:t> ขั้นตอน คือ</a:t>
            </a:r>
            <a:endParaRPr lang="en-US" sz="4000" dirty="0"/>
          </a:p>
          <a:p>
            <a:pPr marL="1428750" lvl="2" indent="-514350">
              <a:buFont typeface="+mj-lt"/>
              <a:buAutoNum type="arabicPeriod"/>
            </a:pPr>
            <a:r>
              <a:rPr lang="th-TH" sz="3200" dirty="0"/>
              <a:t>การวางแผนคุณภาพ </a:t>
            </a:r>
            <a:r>
              <a:rPr lang="en-US" sz="3200" dirty="0"/>
              <a:t>(Quality planning)</a:t>
            </a:r>
            <a:r>
              <a:rPr lang="th-TH" sz="3200" dirty="0"/>
              <a:t> </a:t>
            </a:r>
            <a:endParaRPr lang="en-US" sz="3200" dirty="0"/>
          </a:p>
          <a:p>
            <a:pPr marL="1428750" lvl="2" indent="-514350">
              <a:buFont typeface="+mj-lt"/>
              <a:buAutoNum type="arabicPeriod"/>
            </a:pPr>
            <a:r>
              <a:rPr lang="th-TH" sz="3200" dirty="0"/>
              <a:t>การประกันคุณภาพ </a:t>
            </a:r>
            <a:r>
              <a:rPr lang="en-US" sz="3200" dirty="0"/>
              <a:t>(Quality assurance)</a:t>
            </a:r>
            <a:r>
              <a:rPr lang="th-TH" sz="3200" dirty="0"/>
              <a:t> </a:t>
            </a:r>
            <a:endParaRPr lang="en-US" sz="3200" dirty="0"/>
          </a:p>
          <a:p>
            <a:pPr marL="1428750" lvl="2" indent="-514350">
              <a:buFont typeface="+mj-lt"/>
              <a:buAutoNum type="arabicPeriod"/>
            </a:pPr>
            <a:r>
              <a:rPr lang="th-TH" sz="3200" dirty="0"/>
              <a:t>การควบคุมคุณภาพ </a:t>
            </a:r>
            <a:r>
              <a:rPr lang="en-US" sz="3200" dirty="0"/>
              <a:t>(Quality control)</a:t>
            </a:r>
            <a:r>
              <a:rPr lang="th-TH" sz="3200" dirty="0"/>
              <a:t> </a:t>
            </a:r>
            <a:endParaRPr lang="en-US" sz="3200" dirty="0"/>
          </a:p>
          <a:p>
            <a:endParaRPr lang="th-TH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3. การ</a:t>
            </a:r>
            <a:r>
              <a:rPr lang="th-TH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Quality Control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เป็น</a:t>
            </a:r>
            <a:r>
              <a:rPr lang="th-TH" sz="4000" dirty="0"/>
              <a:t>การตรวจสอบผลลัพธ์ของโครงการแต่ละชุด เพื่อให้มั่นใจได้ว่า ผลลัพธ์ที่ได้เป็นไปตามมาตรฐานคุณภาพและนำเสนอแนวทางในการพัฒนาคุณภาพโดยรวม </a:t>
            </a:r>
            <a:endParaRPr lang="th-TH" sz="4000" dirty="0" smtClean="0"/>
          </a:p>
          <a:p>
            <a:r>
              <a:rPr lang="th-TH" sz="4000" dirty="0" smtClean="0"/>
              <a:t>ต้อง</a:t>
            </a:r>
            <a:r>
              <a:rPr lang="th-TH" sz="4000" dirty="0"/>
              <a:t>นำเครื่องมือและเทคนิคที่ใช้ในการจัดการคุณภาพมาใช้ประกอบด้วยเพื่อเพิ่มประสิทธิภาพในการควบคุมคุณภาพ</a:t>
            </a:r>
            <a:endParaRPr lang="en-US" sz="4000" dirty="0"/>
          </a:p>
          <a:p>
            <a:endParaRPr lang="en-US" sz="4000" dirty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3. การ</a:t>
            </a:r>
            <a:r>
              <a:rPr lang="th-TH" sz="4800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Control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เป้าหมาย</a:t>
            </a:r>
            <a:r>
              <a:rPr lang="th-TH" sz="2800" b="1" dirty="0"/>
              <a:t>หลักของการควบคุม</a:t>
            </a:r>
            <a:r>
              <a:rPr lang="th-TH" sz="2800" b="1" dirty="0" smtClean="0"/>
              <a:t>คุณภาพ  </a:t>
            </a:r>
            <a:r>
              <a:rPr lang="th-TH" b="1" dirty="0" smtClean="0">
                <a:solidFill>
                  <a:srgbClr val="FFFF00"/>
                </a:solidFill>
              </a:rPr>
              <a:t> </a:t>
            </a:r>
            <a:r>
              <a:rPr lang="th-TH" b="1" dirty="0">
                <a:solidFill>
                  <a:srgbClr val="FFFF00"/>
                </a:solidFill>
              </a:rPr>
              <a:t>คือ การพัฒนาคุณภาพ  </a:t>
            </a:r>
            <a:endParaRPr lang="th-TH" b="1" dirty="0" smtClean="0">
              <a:solidFill>
                <a:srgbClr val="FFFF00"/>
              </a:solidFill>
            </a:endParaRPr>
          </a:p>
          <a:p>
            <a:r>
              <a:rPr lang="th-TH" sz="2000" dirty="0" smtClean="0"/>
              <a:t>สิ่ง</a:t>
            </a:r>
            <a:r>
              <a:rPr lang="th-TH" sz="2000" dirty="0"/>
              <a:t>ที่ผู้จัดการโครงการและทีมงานควรจะคาดหวังเป็นผลลัพธ์จากกระบวนการควบคุมคุณภาพนี้ คือ </a:t>
            </a:r>
            <a:endParaRPr lang="en-US" sz="2000" dirty="0"/>
          </a:p>
          <a:p>
            <a:pPr lvl="1"/>
            <a:r>
              <a:rPr lang="th-TH" sz="1800" b="1" dirty="0"/>
              <a:t>การตัดสินใจยอมรับ </a:t>
            </a:r>
            <a:r>
              <a:rPr lang="en-US" sz="1800" b="1" dirty="0"/>
              <a:t>(Acceptance decisions)</a:t>
            </a:r>
            <a:r>
              <a:rPr lang="en-US" sz="1800" dirty="0"/>
              <a:t> </a:t>
            </a:r>
            <a:r>
              <a:rPr lang="th-TH" sz="1800" dirty="0" smtClean="0"/>
              <a:t>เป็น</a:t>
            </a:r>
            <a:r>
              <a:rPr lang="th-TH" sz="1800" dirty="0"/>
              <a:t>การพิจารณาว่าสินค้าหรือ</a:t>
            </a:r>
            <a:r>
              <a:rPr lang="th-TH" sz="1800" dirty="0" smtClean="0"/>
              <a:t>บริการดีจะพอที่</a:t>
            </a:r>
            <a:r>
              <a:rPr lang="th-TH" sz="1800" dirty="0"/>
              <a:t>ยอมรับได้หรือไม่ </a:t>
            </a:r>
            <a:r>
              <a:rPr lang="th-TH" sz="1800" dirty="0" smtClean="0"/>
              <a:t>ถ้าไม่ยอมรับจะต้อง</a:t>
            </a:r>
            <a:r>
              <a:rPr lang="th-TH" sz="1800" dirty="0"/>
              <a:t>มีการทำซ้ำ</a:t>
            </a:r>
            <a:endParaRPr lang="en-US" sz="1800" dirty="0"/>
          </a:p>
          <a:p>
            <a:pPr lvl="1"/>
            <a:r>
              <a:rPr lang="th-TH" sz="1800" b="1" dirty="0"/>
              <a:t>การทำซ้ำ </a:t>
            </a:r>
            <a:r>
              <a:rPr lang="en-US" sz="1800" b="1" dirty="0"/>
              <a:t>(Rework)</a:t>
            </a:r>
            <a:r>
              <a:rPr lang="th-TH" sz="1800" dirty="0"/>
              <a:t> </a:t>
            </a:r>
            <a:r>
              <a:rPr lang="th-TH" sz="1800" dirty="0" smtClean="0"/>
              <a:t>เป็นการนำสินค้าหรือบริการที่ถูกปฏิ</a:t>
            </a:r>
            <a:r>
              <a:rPr lang="th-TH" sz="1800" dirty="0"/>
              <a:t>เสธการยอมรับมาทำซ้ำอีกครั้ง เพื่อให้เป็นไปตามความต้องการหรือคุณลักษณะที่ได้กำหนดไว้ หรือความคาดหวังของผู้ที่เกี่ยวข้อง การทำซ้ำบางครั้งมีต้นทุน</a:t>
            </a:r>
            <a:r>
              <a:rPr lang="en-US" sz="1800" dirty="0"/>
              <a:t>/</a:t>
            </a:r>
            <a:r>
              <a:rPr lang="th-TH" sz="1800" dirty="0"/>
              <a:t>มูลค่าสูง ดังนั้น ผู้จัดการโครงการควรให้ความสำคัญและตั้งใจดำเนินขั้นตอนการวางแผนคุณภาพ และการประกันคุณภาพให้ดีตั้งแต่แรกเพื่อหลีกเลี่ยงการทำซ้ำ</a:t>
            </a:r>
            <a:endParaRPr lang="en-US" sz="1800" dirty="0"/>
          </a:p>
          <a:p>
            <a:pPr lvl="1"/>
            <a:r>
              <a:rPr lang="th-TH" sz="1800" b="1" dirty="0"/>
              <a:t>การปรับปรุงกระบวนการทำงาน </a:t>
            </a:r>
            <a:r>
              <a:rPr lang="en-US" sz="1800" b="1" dirty="0"/>
              <a:t>(Process adjustments)</a:t>
            </a:r>
            <a:r>
              <a:rPr lang="th-TH" sz="1800" b="1" dirty="0"/>
              <a:t> </a:t>
            </a:r>
            <a:r>
              <a:rPr lang="th-TH" sz="1800" dirty="0"/>
              <a:t>เป็นการแก้ไขหรือป้องกันการเกิดปัญหาด้านคุณภาพต่อไปอีกในอนาคต โดยอาศัยการตรวจวัด เช่น การจัดหา </a:t>
            </a:r>
            <a:r>
              <a:rPr lang="en-US" sz="1800" dirty="0"/>
              <a:t>Server </a:t>
            </a:r>
            <a:r>
              <a:rPr lang="th-TH" sz="1800" dirty="0"/>
              <a:t>ที่มีความเร็วมากกว่าเดิม เพื่อแก้ปัญหาอัตราความเร็วในการโต้ตอบบนระบบที่ล่าช้า เป็นต้น</a:t>
            </a:r>
            <a:endParaRPr lang="en-US" sz="1800" dirty="0"/>
          </a:p>
          <a:p>
            <a:r>
              <a:rPr lang="en-US" sz="2000" dirty="0"/>
              <a:t> </a:t>
            </a:r>
          </a:p>
          <a:p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3. การ</a:t>
            </a:r>
            <a:r>
              <a:rPr lang="th-TH" sz="4800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Control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สิ่ง</a:t>
            </a:r>
            <a:r>
              <a:rPr lang="th-TH" sz="4000" dirty="0"/>
              <a:t>ที่ผู้จัดการโครงการและทีมงานควรจะคาดหวังเป็นผลลัพธ์จากกระบวนการควบคุมคุณภาพนี้ คือ </a:t>
            </a:r>
            <a:endParaRPr lang="en-US" sz="4000" dirty="0"/>
          </a:p>
          <a:p>
            <a:pPr marL="1200150" lvl="1" indent="-742950">
              <a:buFont typeface="+mj-lt"/>
              <a:buAutoNum type="arabicPeriod"/>
            </a:pPr>
            <a:r>
              <a:rPr lang="th-TH" sz="3600" b="1" dirty="0"/>
              <a:t>การตัดสินใจยอมรับ </a:t>
            </a:r>
            <a:r>
              <a:rPr lang="en-US" sz="3600" b="1" dirty="0"/>
              <a:t>(Acceptance decisions</a:t>
            </a:r>
            <a:r>
              <a:rPr lang="en-US" sz="3600" b="1" dirty="0" smtClean="0"/>
              <a:t>)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th-TH" sz="3600" b="1" dirty="0"/>
              <a:t>การทำซ้ำ </a:t>
            </a:r>
            <a:r>
              <a:rPr lang="en-US" sz="3600" b="1" dirty="0"/>
              <a:t>(</a:t>
            </a:r>
            <a:r>
              <a:rPr lang="en-US" sz="3600" b="1" dirty="0" smtClean="0"/>
              <a:t>Rework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th-TH" sz="3600" b="1" dirty="0"/>
              <a:t>การปรับปรุงกระบวนการทำงาน </a:t>
            </a:r>
            <a:r>
              <a:rPr lang="en-US" sz="3600" b="1" dirty="0"/>
              <a:t>(Process </a:t>
            </a:r>
            <a:r>
              <a:rPr lang="en-US" sz="3600" b="1" dirty="0" smtClean="0"/>
              <a:t>adjustments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3. การ</a:t>
            </a:r>
            <a:r>
              <a:rPr lang="th-TH" sz="4800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Control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/>
              <a:t>1. การ</a:t>
            </a:r>
            <a:r>
              <a:rPr lang="th-TH" sz="3600" b="1" dirty="0"/>
              <a:t>ตัดสินใจยอมรับ </a:t>
            </a:r>
            <a:r>
              <a:rPr lang="en-US" sz="3600" b="1" dirty="0"/>
              <a:t>(Acceptance decisions)</a:t>
            </a:r>
            <a:r>
              <a:rPr lang="en-US" sz="3600" dirty="0"/>
              <a:t> </a:t>
            </a:r>
            <a:r>
              <a:rPr lang="th-TH" sz="3600" dirty="0" smtClean="0"/>
              <a:t>เป็น</a:t>
            </a:r>
            <a:r>
              <a:rPr lang="th-TH" sz="3600" dirty="0"/>
              <a:t>การพิจารณาว่าสินค้าหรือ</a:t>
            </a:r>
            <a:r>
              <a:rPr lang="th-TH" sz="3600" dirty="0" smtClean="0"/>
              <a:t>บริการดีจะพอที่</a:t>
            </a:r>
            <a:r>
              <a:rPr lang="th-TH" sz="3600" dirty="0"/>
              <a:t>ยอมรับได้หรือไม่ </a:t>
            </a:r>
            <a:r>
              <a:rPr lang="th-TH" sz="3600" dirty="0" smtClean="0"/>
              <a:t>ถ้าไม่ยอมรับจะต้อง</a:t>
            </a:r>
            <a:r>
              <a:rPr lang="th-TH" sz="3600" dirty="0"/>
              <a:t>มีการ</a:t>
            </a:r>
            <a:r>
              <a:rPr lang="th-TH" sz="3600" dirty="0" smtClean="0"/>
              <a:t>ทำซ้ำ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3. การ</a:t>
            </a:r>
            <a:r>
              <a:rPr lang="th-TH" sz="4800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Control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2. การ</a:t>
            </a:r>
            <a:r>
              <a:rPr lang="th-TH" sz="3200" b="1" dirty="0"/>
              <a:t>ทำซ้ำ </a:t>
            </a:r>
            <a:r>
              <a:rPr lang="en-US" sz="3200" b="1" dirty="0"/>
              <a:t>(Rework)</a:t>
            </a:r>
            <a:r>
              <a:rPr lang="th-TH" sz="3200" dirty="0"/>
              <a:t> </a:t>
            </a:r>
            <a:r>
              <a:rPr lang="th-TH" sz="3200" dirty="0" smtClean="0"/>
              <a:t>เป็นการนำสินค้าหรือบริการที่ถูกปฏิ</a:t>
            </a:r>
            <a:r>
              <a:rPr lang="th-TH" sz="3200" dirty="0"/>
              <a:t>เสธการยอมรับมาทำซ้ำอีกครั้ง เพื่อให้เป็นไปตามความต้องการหรือคุณลักษณะที่ได้กำหนดไว้ หรือความคาดหวังของผู้ที่เกี่ยวข้อง การทำซ้ำบางครั้งมีต้นทุน</a:t>
            </a:r>
            <a:r>
              <a:rPr lang="en-US" sz="3200" dirty="0"/>
              <a:t>/</a:t>
            </a:r>
            <a:r>
              <a:rPr lang="th-TH" sz="3200" dirty="0"/>
              <a:t>มูลค่าสูง ดังนั้น ผู้จัดการโครงการควรให้ความสำคัญและตั้งใจดำเนินขั้นตอนการวางแผนคุณภาพ และการประกันคุณภาพให้ดีตั้งแต่แรกเพื่อหลีกเลี่ยงการ</a:t>
            </a:r>
            <a:r>
              <a:rPr lang="th-TH" sz="3200" dirty="0" smtClean="0"/>
              <a:t>ทำซ้ำ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3. การ</a:t>
            </a:r>
            <a:r>
              <a:rPr lang="th-TH" sz="4800" b="1" dirty="0">
                <a:solidFill>
                  <a:srgbClr val="FFFF00"/>
                </a:solidFill>
              </a:rPr>
              <a:t>ควบคุมคุณภาพ 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(</a:t>
            </a:r>
            <a:r>
              <a:rPr lang="en-US" sz="4800" b="1" dirty="0">
                <a:solidFill>
                  <a:srgbClr val="FFFF00"/>
                </a:solidFill>
              </a:rPr>
              <a:t>Quality Control</a:t>
            </a:r>
            <a:r>
              <a:rPr lang="en-US" sz="4800" b="1" dirty="0" smtClean="0">
                <a:solidFill>
                  <a:srgbClr val="FFFF00"/>
                </a:solidFill>
              </a:rPr>
              <a:t>)</a:t>
            </a:r>
            <a:endParaRPr lang="th-TH" sz="4800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/>
              <a:t>3. การ</a:t>
            </a:r>
            <a:r>
              <a:rPr lang="th-TH" sz="3600" b="1" dirty="0"/>
              <a:t>ปรับปรุงกระบวนการทำงาน </a:t>
            </a:r>
            <a:r>
              <a:rPr lang="en-US" sz="3600" b="1" dirty="0"/>
              <a:t>(Process adjustments)</a:t>
            </a:r>
            <a:r>
              <a:rPr lang="th-TH" sz="3600" b="1" dirty="0"/>
              <a:t> </a:t>
            </a:r>
            <a:r>
              <a:rPr lang="th-TH" sz="3600" dirty="0"/>
              <a:t>เป็นการแก้ไขหรือป้องกันการเกิดปัญหาด้านคุณภาพต่อไปอีกในอนาคต โดยอาศัยการตรวจวัด เช่น การจัดหา </a:t>
            </a:r>
            <a:r>
              <a:rPr lang="en-US" sz="3600" dirty="0"/>
              <a:t>Server </a:t>
            </a:r>
            <a:r>
              <a:rPr lang="th-TH" sz="3600" dirty="0"/>
              <a:t>ที่มีความเร็วมากกว่าเดิม เพื่อแก้ปัญหาอัตราความเร็วในการโต้ตอบบนระบบที่ล่าช้า เป็นต้น</a:t>
            </a:r>
            <a:endParaRPr lang="en-US" sz="3600" dirty="0"/>
          </a:p>
          <a:p>
            <a:r>
              <a:rPr lang="en-US" sz="4000" dirty="0"/>
              <a:t> 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เครื่องมือและเทคนิคในการควบคุม</a:t>
            </a:r>
            <a:r>
              <a:rPr lang="th-TH" b="1" dirty="0" smtClean="0"/>
              <a:t>คุณภาพ </a:t>
            </a:r>
            <a:r>
              <a:rPr lang="en-US" b="1" dirty="0"/>
              <a:t>(Tools and Techniques for Quality Control)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4000" b="1" dirty="0" smtClean="0"/>
              <a:t>Pareto </a:t>
            </a:r>
            <a:r>
              <a:rPr lang="en-US" sz="4000" b="1" dirty="0" smtClean="0"/>
              <a:t>Analysis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 smtClean="0"/>
              <a:t>Statistical Sampling </a:t>
            </a:r>
            <a:endParaRPr lang="th-TH" sz="40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 smtClean="0"/>
              <a:t>Six Sigma</a:t>
            </a:r>
            <a:r>
              <a:rPr lang="th-TH" sz="4000" b="1" dirty="0" smtClean="0"/>
              <a:t> 	</a:t>
            </a:r>
            <a:endParaRPr lang="th-TH" sz="40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 smtClean="0"/>
              <a:t>Quality Control Chart</a:t>
            </a:r>
            <a:endParaRPr lang="th-TH" sz="4000" b="1" dirty="0" smtClean="0"/>
          </a:p>
          <a:p>
            <a:pPr lvl="0"/>
            <a:endParaRPr lang="th-TH" sz="4400" b="1" dirty="0" smtClean="0"/>
          </a:p>
          <a:p>
            <a:pPr lvl="0"/>
            <a:endParaRPr lang="en-US" sz="4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เครื่องมือและเทคนิคในการควบคุม</a:t>
            </a:r>
            <a:r>
              <a:rPr lang="th-TH" b="1" dirty="0" smtClean="0"/>
              <a:t>คุณภาพ </a:t>
            </a:r>
            <a:r>
              <a:rPr lang="en-US" b="1" dirty="0"/>
              <a:t>(Tools and Techniques for Quality Control)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1. Pareto </a:t>
            </a:r>
            <a:r>
              <a:rPr lang="en-US" b="1" dirty="0"/>
              <a:t>Analysis </a:t>
            </a:r>
            <a:r>
              <a:rPr lang="th-TH" dirty="0"/>
              <a:t>เป็นการกำหนดปัจจัยหรือตัวแปรที่มีบทบาทสำคัญต่อการเกิดปัญหาด้านคุณภาพมากที่สุดใน</a:t>
            </a:r>
            <a:r>
              <a:rPr lang="th-TH" dirty="0" smtClean="0"/>
              <a:t>ระบบ (</a:t>
            </a:r>
            <a:r>
              <a:rPr lang="th-TH" dirty="0"/>
              <a:t>อาจจะพิจารณาจากปัจจัยที่รวมกันแล้วก่อให้เกิดปัญหาด้านคุณภาพถึง </a:t>
            </a:r>
            <a:r>
              <a:rPr lang="en-US" dirty="0"/>
              <a:t>80</a:t>
            </a:r>
            <a:r>
              <a:rPr lang="en-US" dirty="0" smtClean="0"/>
              <a:t>%</a:t>
            </a:r>
            <a:endParaRPr lang="th-TH" dirty="0" smtClean="0"/>
          </a:p>
          <a:p>
            <a:pPr lvl="0"/>
            <a:r>
              <a:rPr lang="th-TH" dirty="0" smtClean="0"/>
              <a:t>ผู้</a:t>
            </a:r>
            <a:r>
              <a:rPr lang="th-TH" dirty="0"/>
              <a:t>วิเคราะห์จะจัดทำ </a:t>
            </a:r>
            <a:r>
              <a:rPr lang="en-US" dirty="0"/>
              <a:t>Pareto</a:t>
            </a:r>
            <a:r>
              <a:rPr lang="th-TH" dirty="0"/>
              <a:t> </a:t>
            </a:r>
            <a:r>
              <a:rPr lang="en-US" dirty="0"/>
              <a:t>diagram </a:t>
            </a:r>
            <a:r>
              <a:rPr lang="th-TH" dirty="0"/>
              <a:t>ที่มีลักษณะเป็นกราฟแท่งขึ้น เพื่อแสดงการแจกแจงความถี่ในประเด็นที่เกี่ยวข้องกับปัจจัยหลักดังกล่าว และช่วยกำหนดและจัดลำดับความสำคัญของบริเวณที่เกิดปัญหา โดย </a:t>
            </a:r>
            <a:r>
              <a:rPr lang="en-US" dirty="0"/>
              <a:t>Pareto diagram </a:t>
            </a:r>
            <a:r>
              <a:rPr lang="th-TH" dirty="0"/>
              <a:t>จะเรียงลำดับตัวแปรจากมากไปหาน้อยตามจำนวนความถี่ของเหตุการณ์</a:t>
            </a:r>
            <a:r>
              <a:rPr lang="th-TH" dirty="0" smtClean="0"/>
              <a:t>ที่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Pareto Analysis</a:t>
            </a:r>
            <a:endParaRPr lang="th-TH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30"/>
            <a:ext cx="6459887" cy="392909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2. Statistical </a:t>
            </a:r>
            <a:r>
              <a:rPr lang="en-US" sz="4000" b="1" dirty="0"/>
              <a:t>Sampling </a:t>
            </a:r>
            <a:r>
              <a:rPr lang="th-TH" sz="4000" b="1" dirty="0" smtClean="0"/>
              <a:t>	</a:t>
            </a:r>
          </a:p>
          <a:p>
            <a:pPr lvl="1"/>
            <a:r>
              <a:rPr lang="th-TH" sz="3600" dirty="0" smtClean="0"/>
              <a:t>เป็น</a:t>
            </a:r>
            <a:r>
              <a:rPr lang="th-TH" sz="3600" dirty="0"/>
              <a:t>เทคนิคที่เกี่ยวกับการเลือกบางส่วนของประชากรทั้งหมดที่เรากำลังให้ความสนใจอยู่ เพื่อที่จะนำมาตรวจสอบ </a:t>
            </a:r>
            <a:endParaRPr lang="th-TH" sz="3600" dirty="0" smtClean="0"/>
          </a:p>
          <a:p>
            <a:pPr lvl="1"/>
            <a:r>
              <a:rPr lang="th-TH" sz="3600" dirty="0" smtClean="0"/>
              <a:t>เช่นตรวจสอบใบสั่งซื้อ 100 รายการจากใบสั่งซื้อ 5000 รายการ</a:t>
            </a:r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1. การ</a:t>
            </a:r>
            <a:r>
              <a:rPr lang="th-TH" b="1" dirty="0">
                <a:solidFill>
                  <a:srgbClr val="FFFF00"/>
                </a:solidFill>
              </a:rPr>
              <a:t>วางแผน</a:t>
            </a:r>
            <a:r>
              <a:rPr lang="th-TH" b="1" dirty="0" smtClean="0">
                <a:solidFill>
                  <a:srgbClr val="FFFF00"/>
                </a:solidFill>
              </a:rPr>
              <a:t>คุณภาพ</a:t>
            </a:r>
            <a:br>
              <a:rPr lang="th-TH" b="1" dirty="0" smtClean="0">
                <a:solidFill>
                  <a:srgbClr val="FFFF00"/>
                </a:solidFill>
              </a:rPr>
            </a:br>
            <a:r>
              <a:rPr lang="th-TH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(Quality Planning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</a:t>
            </a:r>
            <a:r>
              <a:rPr lang="th-TH" dirty="0">
                <a:solidFill>
                  <a:srgbClr val="FF0000"/>
                </a:solidFill>
              </a:rPr>
              <a:t>กำหนดมาตรฐานคุณภาพ</a:t>
            </a:r>
            <a:r>
              <a:rPr lang="th-TH" dirty="0"/>
              <a:t>ให้กับโครงการและ</a:t>
            </a:r>
            <a:r>
              <a:rPr lang="th-TH" dirty="0">
                <a:solidFill>
                  <a:srgbClr val="FF0000"/>
                </a:solidFill>
              </a:rPr>
              <a:t>แนวทาง</a:t>
            </a:r>
            <a:r>
              <a:rPr lang="th-TH" dirty="0"/>
              <a:t>ที่จะดำเนินโครงการให้เป็นไปตามมาตรฐานที่ได้กำหนดไว้ </a:t>
            </a:r>
            <a:endParaRPr lang="th-TH" dirty="0" smtClean="0"/>
          </a:p>
          <a:p>
            <a:r>
              <a:rPr lang="th-TH" b="1" dirty="0" smtClean="0"/>
              <a:t>หัวใจ</a:t>
            </a:r>
            <a:r>
              <a:rPr lang="th-TH" b="1" dirty="0"/>
              <a:t>ของการวางแผนคุณภาพ </a:t>
            </a:r>
            <a:r>
              <a:rPr lang="th-TH" dirty="0"/>
              <a:t>คือ การผลักดันให้มาตรฐานคุณภาพเป็นส่วนหนึ่งของการออกแบบโครงการ </a:t>
            </a:r>
            <a:endParaRPr lang="th-TH" dirty="0" smtClean="0"/>
          </a:p>
          <a:p>
            <a:r>
              <a:rPr lang="th-TH" dirty="0" smtClean="0"/>
              <a:t>มาตรฐาน</a:t>
            </a:r>
            <a:r>
              <a:rPr lang="th-TH" dirty="0"/>
              <a:t>คุณภาพสำหรับโครงการทางเทคโนโลยีสารสนเทศ ได้แก่ การสนับสนุนให้มีการพัฒนาระบบอย่างต่อเนื่อง การวางแผนสำหรับเวลาตอบกลับหรือการโต้ตอบ </a:t>
            </a:r>
            <a:r>
              <a:rPr lang="en-US" dirty="0"/>
              <a:t>(Response time) </a:t>
            </a:r>
            <a:r>
              <a:rPr lang="th-TH" dirty="0"/>
              <a:t>ของระบบที่เหมาะสม หรือการควบคุมให้ระบบสามารถผลิตสารสนเทศที่สม่ำเสมอและถูกต้องเที่ยงตรง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Six </a:t>
            </a:r>
            <a:r>
              <a:rPr lang="en-US" b="1" dirty="0"/>
              <a:t>Sigma</a:t>
            </a:r>
            <a:r>
              <a:rPr lang="th-TH" b="1" dirty="0"/>
              <a:t> </a:t>
            </a:r>
            <a:r>
              <a:rPr lang="th-TH" dirty="0"/>
              <a:t>เป็นระบบที่มีรายละเอียดครอบคลุมกว้างขวางและยืดหยุ่น</a:t>
            </a:r>
            <a:r>
              <a:rPr lang="th-TH" dirty="0" smtClean="0"/>
              <a:t>ได้ เช่น แผนผังก้างปลา </a:t>
            </a:r>
            <a:r>
              <a:rPr lang="en-US" dirty="0" smtClean="0"/>
              <a:t>(Fishbone </a:t>
            </a:r>
            <a:r>
              <a:rPr lang="th-TH" dirty="0" smtClean="0"/>
              <a:t>หรือ </a:t>
            </a:r>
            <a:r>
              <a:rPr lang="en-US" dirty="0" smtClean="0"/>
              <a:t>Ishikawa diagram)</a:t>
            </a:r>
            <a:r>
              <a:rPr lang="th-TH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h-TH" b="1" dirty="0" smtClean="0"/>
              <a:t>แผนผังก้างปลา </a:t>
            </a:r>
            <a:r>
              <a:rPr lang="en-US" b="1" dirty="0" smtClean="0"/>
              <a:t>(Fishbone </a:t>
            </a:r>
            <a:r>
              <a:rPr lang="th-TH" b="1" dirty="0" smtClean="0"/>
              <a:t>หรือ </a:t>
            </a:r>
            <a:r>
              <a:rPr lang="en-US" b="1" dirty="0" smtClean="0"/>
              <a:t>Ishikawa diagram)</a:t>
            </a:r>
            <a:r>
              <a:rPr lang="th-TH" b="1" dirty="0" smtClean="0"/>
              <a:t> </a:t>
            </a:r>
            <a:r>
              <a:rPr lang="th-TH" dirty="0" smtClean="0"/>
              <a:t>ซึ่งจะตามรอยเรื่องร้องทุกข์เกี่ยวกับปัญหาด้านคุณภาพกลับไปยังหน่วยงานที่รับผิดชอบ ต่อการผลิตสินค้าหรือบริการนั้นๆ เพื่อตามหาต้นเหตุของปัญหาด้านคุณภาพนั้นๆ </a:t>
            </a:r>
          </a:p>
          <a:p>
            <a:pPr lvl="0"/>
            <a:r>
              <a:rPr lang="th-TH" dirty="0" smtClean="0"/>
              <a:t>เช่น ถ้าผู้ใช้หลายคนไม่สามารถเข้าสู่ระบบได้เนื่องจากเครื่องคอมพิวเตอร์มีหน่วยความจำไม่เพียงพอ แนวทางการแก้ไขก็ควรจะเป็นการเพิ่มหน่วยความจำให้มากขึ้น ขณะที่ถ้าผู้ใช้หลายคนไม่สามารถเข้าสู่ระบบได้เนื่องจากผู้ใช้เหล่านั้นลืมรหัสผ่านของตนเอง แนวทางการแก้ไข ก็น่าจะทำได้รวดเร็วกว่า รูปแบบแรก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แผนผังก้างปลา </a:t>
            </a:r>
            <a:r>
              <a:rPr lang="en-US" b="1" dirty="0" smtClean="0"/>
              <a:t>(Fishbone </a:t>
            </a:r>
            <a:r>
              <a:rPr lang="th-TH" b="1" dirty="0" smtClean="0"/>
              <a:t>หรือ </a:t>
            </a:r>
            <a:r>
              <a:rPr lang="en-US" b="1" dirty="0" smtClean="0"/>
              <a:t>Ishikawa diagram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5734060" cy="3780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4. Quality </a:t>
            </a:r>
            <a:r>
              <a:rPr lang="en-US" b="1" dirty="0"/>
              <a:t>Control Chart</a:t>
            </a:r>
            <a:r>
              <a:rPr lang="th-TH" b="1" dirty="0"/>
              <a:t> </a:t>
            </a:r>
            <a:r>
              <a:rPr lang="th-TH" dirty="0"/>
              <a:t>เป็นการแสดงข้อมูลในรูปของกราฟ โดยข้อมูลดังกล่าวเป็นผลลัพธ์จากขั้นตอนการดำเนินงานในช่วงระยะเวลาหนึ่ง </a:t>
            </a:r>
            <a:r>
              <a:rPr lang="th-TH" dirty="0" smtClean="0"/>
              <a:t> เพื่อที่จะ</a:t>
            </a:r>
            <a:r>
              <a:rPr lang="th-TH" dirty="0"/>
              <a:t>ป้องกันข้อบกพร่องเสียหายไม่ให้</a:t>
            </a:r>
            <a:r>
              <a:rPr lang="th-TH" dirty="0" smtClean="0"/>
              <a:t>เกิดขึ้น </a:t>
            </a:r>
            <a:r>
              <a:rPr lang="en-US" dirty="0" smtClean="0"/>
              <a:t> </a:t>
            </a:r>
          </a:p>
          <a:p>
            <a:pPr lvl="0"/>
            <a:r>
              <a:rPr lang="th-TH" dirty="0" smtClean="0"/>
              <a:t>จะ</a:t>
            </a:r>
            <a:r>
              <a:rPr lang="th-TH" dirty="0"/>
              <a:t>ช่วยให้เราสามารถตรวจสอบดูได้ว่า ขั้นตอนการดำเนินงานยังคงควบคุมได้อยู่</a:t>
            </a:r>
            <a:r>
              <a:rPr lang="th-TH" dirty="0" smtClean="0"/>
              <a:t>หรือไม่</a:t>
            </a:r>
            <a:endParaRPr lang="th-TH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dirty="0" smtClean="0"/>
              <a:t>(Tools and Techniques for Quality Control)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4. Quality </a:t>
            </a:r>
            <a:r>
              <a:rPr lang="en-US" b="1" dirty="0"/>
              <a:t>Control Chart</a:t>
            </a:r>
            <a:r>
              <a:rPr lang="th-TH" b="1" dirty="0"/>
              <a:t> </a:t>
            </a:r>
            <a:r>
              <a:rPr lang="th-TH" b="1" dirty="0" smtClean="0"/>
              <a:t> </a:t>
            </a:r>
            <a:r>
              <a:rPr lang="th-TH" b="1" dirty="0" smtClean="0"/>
              <a:t>มีกฎ </a:t>
            </a:r>
            <a:r>
              <a:rPr lang="en-US" b="1" dirty="0"/>
              <a:t>7 </a:t>
            </a:r>
            <a:r>
              <a:rPr lang="th-TH" b="1" dirty="0"/>
              <a:t>จุดที่ต่อเนื่องกัน </a:t>
            </a:r>
            <a:r>
              <a:rPr lang="en-US" b="1" dirty="0"/>
              <a:t>(The seven run rule)</a:t>
            </a:r>
            <a:r>
              <a:rPr lang="en-US" dirty="0"/>
              <a:t> </a:t>
            </a:r>
            <a:r>
              <a:rPr lang="th-TH" dirty="0"/>
              <a:t>ที่กำหนดไว้ว่า ถ้ามีจุดข้อมูล </a:t>
            </a:r>
            <a:r>
              <a:rPr lang="en-US" dirty="0"/>
              <a:t>7</a:t>
            </a:r>
            <a:r>
              <a:rPr lang="th-TH" dirty="0"/>
              <a:t> จุดใดๆ ที่ต่อเนื่องกัน แล้ว </a:t>
            </a:r>
            <a:endParaRPr lang="en-US" dirty="0" smtClean="0"/>
          </a:p>
          <a:p>
            <a:pPr lvl="2">
              <a:buNone/>
            </a:pPr>
            <a:r>
              <a:rPr lang="en-US" sz="3200" dirty="0" smtClean="0"/>
              <a:t>1</a:t>
            </a:r>
            <a:r>
              <a:rPr lang="en-US" sz="3200" dirty="0"/>
              <a:t>) </a:t>
            </a:r>
            <a:r>
              <a:rPr lang="th-TH" sz="3200" dirty="0"/>
              <a:t>อยู่ใต้เส้นค่าเฉลี่ย </a:t>
            </a:r>
            <a:r>
              <a:rPr lang="en-US" sz="3200" dirty="0"/>
              <a:t>(Mean) </a:t>
            </a:r>
            <a:endParaRPr lang="th-TH" sz="3200" dirty="0" smtClean="0"/>
          </a:p>
          <a:p>
            <a:pPr lvl="2">
              <a:buNone/>
            </a:pPr>
            <a:r>
              <a:rPr lang="en-US" sz="3200" dirty="0" smtClean="0"/>
              <a:t>2</a:t>
            </a:r>
            <a:r>
              <a:rPr lang="en-US" sz="3200" dirty="0"/>
              <a:t>) </a:t>
            </a:r>
            <a:r>
              <a:rPr lang="th-TH" sz="3200" dirty="0"/>
              <a:t>อยู่เหนือเส้นค่าเฉลี่ย </a:t>
            </a:r>
            <a:r>
              <a:rPr lang="th-TH" sz="3200" dirty="0" smtClean="0"/>
              <a:t> </a:t>
            </a:r>
          </a:p>
          <a:p>
            <a:pPr lvl="2">
              <a:buNone/>
            </a:pPr>
            <a:r>
              <a:rPr lang="en-US" sz="3200" dirty="0" smtClean="0"/>
              <a:t>3</a:t>
            </a:r>
            <a:r>
              <a:rPr lang="en-US" sz="3200" dirty="0"/>
              <a:t>) </a:t>
            </a:r>
            <a:r>
              <a:rPr lang="th-TH" sz="3200" dirty="0"/>
              <a:t>แสดงค่าเพิ่มขึ้น </a:t>
            </a:r>
            <a:endParaRPr lang="th-TH" sz="3200" dirty="0" smtClean="0"/>
          </a:p>
          <a:p>
            <a:pPr lvl="2">
              <a:buNone/>
            </a:pPr>
            <a:r>
              <a:rPr lang="en-US" sz="3200" dirty="0" smtClean="0"/>
              <a:t>4</a:t>
            </a:r>
            <a:r>
              <a:rPr lang="en-US" sz="3200" dirty="0"/>
              <a:t>) </a:t>
            </a:r>
            <a:r>
              <a:rPr lang="th-TH" sz="3200" dirty="0"/>
              <a:t>แสดงค่าลดลง แสดงว่าขั้นตอนการดำเนินงานนั้น จำเป็นที่จะต้องได้รับการตรวจสอบเพื่อค้นหาปัญหาที่น่าจะเกิดขึ้นได้ ดังตัวอย่างง่ายๆ </a:t>
            </a:r>
            <a:endParaRPr lang="th-TH" sz="32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เครื่องมือและเทคนิคในการควบคุมคุณภาพ </a:t>
            </a:r>
            <a:r>
              <a:rPr lang="en-US" b="1" smtClean="0"/>
              <a:t>(Tools and Techniques for Quality Control)</a:t>
            </a:r>
            <a:endParaRPr lang="th-TH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8072494" cy="465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Autofit/>
          </a:bodyPr>
          <a:lstStyle/>
          <a:p>
            <a:r>
              <a:rPr lang="th-TH" sz="6600" dirty="0" smtClean="0"/>
              <a:t>จบการนำเสนอ</a:t>
            </a:r>
            <a:br>
              <a:rPr lang="th-TH" sz="6600" dirty="0" smtClean="0"/>
            </a:br>
            <a:endParaRPr lang="th-TH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1. การวางแผนคุณภาพ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(Quality Planning)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พยากรณ์สถานการณ์ล่วงหน้าและเตรียมความพร้อมเพื่อที่จะให้ได้มาซึ่ง</a:t>
            </a:r>
            <a:r>
              <a:rPr lang="th-TH" sz="3600" dirty="0" smtClean="0"/>
              <a:t>ผลลัพธ์</a:t>
            </a:r>
          </a:p>
          <a:p>
            <a:r>
              <a:rPr lang="th-TH" sz="3600" dirty="0" smtClean="0"/>
              <a:t>ประเด็น</a:t>
            </a:r>
            <a:r>
              <a:rPr lang="th-TH" sz="3600" dirty="0"/>
              <a:t>หลักของการจัดการคุณภาพสมัยใหม่ คือ </a:t>
            </a:r>
            <a:r>
              <a:rPr lang="th-TH" sz="3600" b="1" dirty="0">
                <a:solidFill>
                  <a:srgbClr val="FF0000"/>
                </a:solidFill>
              </a:rPr>
              <a:t>การป้องกันการเกิดความบกพร่องเสียหายขึ้น</a:t>
            </a:r>
            <a:r>
              <a:rPr lang="th-TH" sz="3600" dirty="0"/>
              <a:t> </a:t>
            </a:r>
            <a:endParaRPr lang="th-TH" sz="3600" dirty="0" smtClean="0"/>
          </a:p>
          <a:p>
            <a:pPr lvl="1"/>
            <a:r>
              <a:rPr lang="th-TH" sz="3200" dirty="0" smtClean="0"/>
              <a:t>ให้</a:t>
            </a:r>
            <a:r>
              <a:rPr lang="th-TH" sz="3200" dirty="0"/>
              <a:t>ความสำคัญกับการเลือกชิ้นส่วนหรือส่วนประกอบที่เหมาะสม </a:t>
            </a:r>
            <a:endParaRPr lang="th-TH" sz="3200" dirty="0" smtClean="0"/>
          </a:p>
          <a:p>
            <a:pPr lvl="1"/>
            <a:r>
              <a:rPr lang="th-TH" sz="3200" dirty="0" smtClean="0"/>
              <a:t>การ</a:t>
            </a:r>
            <a:r>
              <a:rPr lang="th-TH" sz="3200" dirty="0"/>
              <a:t>ฝึกอบรมและการสร้างจิตสำนึกที่ดีเกี่ยวกับคุณภาพให้กับบุคลากร </a:t>
            </a:r>
            <a:endParaRPr lang="th-TH" sz="3200" dirty="0" smtClean="0"/>
          </a:p>
          <a:p>
            <a:pPr lvl="1"/>
            <a:r>
              <a:rPr lang="th-TH" sz="3200" dirty="0" smtClean="0"/>
              <a:t>การ</a:t>
            </a:r>
            <a:r>
              <a:rPr lang="th-TH" sz="3200" dirty="0"/>
              <a:t>วางแผนขั้นตอนอย่างมี</a:t>
            </a:r>
            <a:r>
              <a:rPr lang="th-TH" sz="3200" dirty="0" smtClean="0"/>
              <a:t>ประสิทธิภาพ</a:t>
            </a:r>
          </a:p>
          <a:p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1. การวางแผนคุณภาพ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(Quality Planning)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คำนึงถึง</a:t>
            </a:r>
            <a:r>
              <a:rPr lang="th-TH" sz="3600" dirty="0"/>
              <a:t>การสื่อสารถึงแนวทางปฏิบัติงานที่</a:t>
            </a:r>
            <a:r>
              <a:rPr lang="th-TH" sz="3600" dirty="0" smtClean="0"/>
              <a:t>ถูกต้อง</a:t>
            </a:r>
          </a:p>
          <a:p>
            <a:pPr lvl="1"/>
            <a:r>
              <a:rPr lang="th-TH" sz="3200" dirty="0" smtClean="0"/>
              <a:t>ผู้จัดการ</a:t>
            </a:r>
            <a:r>
              <a:rPr lang="th-TH" sz="3200" dirty="0"/>
              <a:t>โครงการ จะต้องอธิบายถึงปัจจัยหลักที่จะทำให้โครงการเสร็จสมบูรณ์ตามที่ลูกค้าต้องการ </a:t>
            </a:r>
            <a:endParaRPr lang="th-TH" sz="3200" dirty="0" smtClean="0"/>
          </a:p>
          <a:p>
            <a:pPr lvl="1"/>
            <a:r>
              <a:rPr lang="th-TH" sz="3200" dirty="0" smtClean="0"/>
              <a:t>ข้อมูล</a:t>
            </a:r>
            <a:r>
              <a:rPr lang="th-TH" sz="3200" dirty="0"/>
              <a:t>ที่ควรจะนำมาใช้ประกอบการวางแผนคุณภาพ ได้แก่ </a:t>
            </a:r>
            <a:endParaRPr lang="th-TH" sz="3200" dirty="0" smtClean="0"/>
          </a:p>
          <a:p>
            <a:pPr lvl="2"/>
            <a:r>
              <a:rPr lang="th-TH" sz="2800" dirty="0" smtClean="0"/>
              <a:t>นโยบาย</a:t>
            </a:r>
            <a:r>
              <a:rPr lang="th-TH" sz="2800" dirty="0"/>
              <a:t>ด้านคุณภาพขององค์กร </a:t>
            </a:r>
            <a:endParaRPr lang="th-TH" sz="2800" dirty="0" smtClean="0"/>
          </a:p>
          <a:p>
            <a:pPr lvl="2"/>
            <a:r>
              <a:rPr lang="th-TH" sz="2800" dirty="0" smtClean="0"/>
              <a:t>ขอบเขต</a:t>
            </a:r>
            <a:r>
              <a:rPr lang="th-TH" sz="2800" dirty="0"/>
              <a:t>งานโครงการ รายละเอียดผลิตภัณฑ์ </a:t>
            </a:r>
            <a:endParaRPr lang="th-TH" sz="2800" dirty="0" smtClean="0"/>
          </a:p>
          <a:p>
            <a:pPr lvl="2"/>
            <a:r>
              <a:rPr lang="th-TH" sz="2800" dirty="0" smtClean="0"/>
              <a:t>และ</a:t>
            </a:r>
            <a:r>
              <a:rPr lang="th-TH" sz="2800" dirty="0"/>
              <a:t>มาตรฐานและกฎระเบียบข้อบังคับต่างๆ ที่เกี่ยวข้องกับคุณภาพ เป็นต้น </a:t>
            </a:r>
            <a:endParaRPr lang="th-TH" sz="2800" dirty="0" smtClean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1. การวางแผนคุณภาพ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(Quality Planning)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ผลลัพธ์จากวางแผนคุณภาพ  </a:t>
            </a:r>
          </a:p>
          <a:p>
            <a:pPr lvl="1"/>
            <a:r>
              <a:rPr lang="th-TH" sz="3600" dirty="0" smtClean="0"/>
              <a:t>แผนการ</a:t>
            </a:r>
            <a:r>
              <a:rPr lang="th-TH" sz="3600" dirty="0"/>
              <a:t>จัดการคุณภาพ </a:t>
            </a:r>
            <a:r>
              <a:rPr lang="en-US" sz="3600" dirty="0"/>
              <a:t>(Quality management plan) </a:t>
            </a:r>
            <a:endParaRPr lang="th-TH" sz="3600" dirty="0" smtClean="0"/>
          </a:p>
          <a:p>
            <a:pPr lvl="1"/>
            <a:r>
              <a:rPr lang="th-TH" sz="3600" dirty="0" smtClean="0"/>
              <a:t>รายการ</a:t>
            </a:r>
            <a:r>
              <a:rPr lang="th-TH" sz="3600" dirty="0"/>
              <a:t>ตรวจสอบ </a:t>
            </a:r>
            <a:r>
              <a:rPr lang="en-US" sz="3600" dirty="0"/>
              <a:t>(Checklists) </a:t>
            </a:r>
            <a:r>
              <a:rPr lang="th-TH" sz="3600" dirty="0"/>
              <a:t>ที่ช่วยควบคุมคุณภาพของโครงการตลอดระยะเวลาดำเนินโครงการ</a:t>
            </a:r>
            <a:endParaRPr lang="en-US" sz="3600" dirty="0"/>
          </a:p>
          <a:p>
            <a:endParaRPr lang="th-TH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เนื่องจาก</a:t>
            </a:r>
            <a:r>
              <a:rPr lang="th-TH" sz="4000" dirty="0"/>
              <a:t>ลูกค้าส่วนใหญ่ไม่สามารถอธิบายถึงสิ่งที่ตนเองต้องการได้อย่างชัดเจน </a:t>
            </a:r>
            <a:endParaRPr lang="th-TH" sz="4000" dirty="0" smtClean="0"/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ส่วนประกอบ</a:t>
            </a:r>
            <a:r>
              <a:rPr lang="th-TH" dirty="0"/>
              <a:t>หลักของขอบเขตงานโครงการด้านเทคโนโลยีสารสนเทศที่มักจะมีผลกระทบต่อคุณภาพของโครงการ ได้แก่ </a:t>
            </a:r>
            <a:endParaRPr lang="en-US" dirty="0"/>
          </a:p>
          <a:p>
            <a:pPr marL="971550" lvl="1" indent="-514350">
              <a:buAutoNum type="arabicPeriod"/>
            </a:pPr>
            <a:r>
              <a:rPr lang="th-TH" b="1" dirty="0" smtClean="0"/>
              <a:t>ความสามารถ</a:t>
            </a:r>
            <a:r>
              <a:rPr lang="th-TH" b="1" dirty="0"/>
              <a:t>ในการปฏิบัติการ </a:t>
            </a:r>
            <a:r>
              <a:rPr lang="en-US" b="1" dirty="0"/>
              <a:t>(Functionality) </a:t>
            </a:r>
            <a:r>
              <a:rPr lang="th-TH" b="1" dirty="0" smtClean="0"/>
              <a:t>รูปแบบ </a:t>
            </a:r>
            <a:r>
              <a:rPr lang="en-US" b="1" dirty="0" smtClean="0"/>
              <a:t>(Features)</a:t>
            </a:r>
            <a:r>
              <a:rPr lang="en-US" dirty="0" smtClean="0"/>
              <a:t>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th-TH" b="1" dirty="0" smtClean="0"/>
              <a:t>ผลลัพธ์</a:t>
            </a:r>
            <a:r>
              <a:rPr lang="th-TH" b="1" dirty="0" smtClean="0"/>
              <a:t>จากระบบ </a:t>
            </a:r>
            <a:r>
              <a:rPr lang="en-US" b="1" dirty="0" smtClean="0"/>
              <a:t>(System outputs</a:t>
            </a:r>
            <a:r>
              <a:rPr lang="en-US" b="1" dirty="0" smtClean="0"/>
              <a:t>)</a:t>
            </a:r>
          </a:p>
          <a:p>
            <a:pPr marL="971550" lvl="1" indent="-514350">
              <a:buAutoNum type="arabicPeriod"/>
            </a:pPr>
            <a:r>
              <a:rPr lang="th-TH" b="1" dirty="0" smtClean="0"/>
              <a:t>ผล</a:t>
            </a:r>
            <a:r>
              <a:rPr lang="th-TH" b="1" dirty="0" smtClean="0"/>
              <a:t>การทำงานหรือสมรรถนะ </a:t>
            </a:r>
            <a:r>
              <a:rPr lang="en-US" b="1" dirty="0" smtClean="0"/>
              <a:t>(Performance</a:t>
            </a:r>
            <a:r>
              <a:rPr lang="en-US" b="1" dirty="0" smtClean="0"/>
              <a:t>)</a:t>
            </a:r>
          </a:p>
          <a:p>
            <a:pPr marL="971550" lvl="1" indent="-514350">
              <a:buAutoNum type="arabicPeriod"/>
            </a:pPr>
            <a:r>
              <a:rPr lang="th-TH" b="1" dirty="0" smtClean="0"/>
              <a:t>ความ</a:t>
            </a:r>
            <a:r>
              <a:rPr lang="th-TH" b="1" dirty="0" smtClean="0"/>
              <a:t>น่าเชื่อถือ </a:t>
            </a:r>
            <a:r>
              <a:rPr lang="en-US" b="1" dirty="0" smtClean="0"/>
              <a:t>(Reliability)</a:t>
            </a:r>
            <a:r>
              <a:rPr lang="th-TH" b="1" dirty="0" smtClean="0"/>
              <a:t> และความสามารถในการดูแลรักษา </a:t>
            </a:r>
            <a:r>
              <a:rPr lang="en-US" b="1" dirty="0" smtClean="0"/>
              <a:t>(Maintainability)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FF00"/>
                </a:solidFill>
              </a:rPr>
              <a:t>การวางแผนคุณภาพสำหรับ</a:t>
            </a:r>
            <a:br>
              <a:rPr lang="th-TH" sz="4800" b="1" dirty="0" smtClean="0">
                <a:solidFill>
                  <a:srgbClr val="FFFF00"/>
                </a:solidFill>
              </a:rPr>
            </a:br>
            <a:r>
              <a:rPr lang="th-TH" sz="4800" b="1" dirty="0" smtClean="0">
                <a:solidFill>
                  <a:srgbClr val="FFFF00"/>
                </a:solidFill>
              </a:rPr>
              <a:t>โครงการทางเทคโนโลยีสารสนเทศ </a:t>
            </a:r>
            <a:endParaRPr lang="th-TH" sz="4800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200" b="1" dirty="0" smtClean="0"/>
              <a:t>1</a:t>
            </a:r>
            <a:r>
              <a:rPr lang="th-TH" sz="3200" b="1" dirty="0" smtClean="0"/>
              <a:t>. ความสามารถ</a:t>
            </a:r>
            <a:r>
              <a:rPr lang="th-TH" sz="3200" b="1" dirty="0"/>
              <a:t>ในการปฏิบัติการ </a:t>
            </a:r>
            <a:r>
              <a:rPr lang="en-US" sz="3200" b="1" dirty="0"/>
              <a:t>(Functionality) </a:t>
            </a:r>
            <a:r>
              <a:rPr lang="th-TH" sz="3200" b="1" dirty="0" smtClean="0"/>
              <a:t>รูปแบบ </a:t>
            </a:r>
            <a:r>
              <a:rPr lang="en-US" sz="3200" b="1" dirty="0" smtClean="0"/>
              <a:t>(Features)</a:t>
            </a:r>
            <a:r>
              <a:rPr lang="en-US" sz="3200" dirty="0" smtClean="0"/>
              <a:t> </a:t>
            </a:r>
            <a:endParaRPr lang="en-US" sz="3200" b="1" dirty="0" smtClean="0"/>
          </a:p>
          <a:p>
            <a:pPr lvl="2"/>
            <a:r>
              <a:rPr lang="th-TH" sz="3600" dirty="0" smtClean="0"/>
              <a:t>ระดับความสามารถในการปฏิบัติการจะปฏิบัติงานตามฟังค์ชั่นที่ต้องการ ส่วนรูปแบบ คือ </a:t>
            </a:r>
            <a:r>
              <a:rPr lang="th-TH" sz="3600" dirty="0"/>
              <a:t>คุณลักษณะ</a:t>
            </a:r>
            <a:r>
              <a:rPr lang="th-TH" sz="3600" dirty="0" smtClean="0"/>
              <a:t>เฉพาะที่</a:t>
            </a:r>
            <a:r>
              <a:rPr lang="th-TH" sz="3600" dirty="0"/>
              <a:t>ถูกพัฒนาขึ้นซึ่งผู้ใช้ให้ความสนใจ ผู้พัฒนาระบบต้องสามารถแยกแยะได้อย่างถูกต้องว่า ฟังค์ชั่นและรูปแบบใดที่ระบบต้องมี และฟังค์ชั่นและรูปแบบใดที่ถือเป็นส่วนประกอบเสริมของระบบ </a:t>
            </a:r>
            <a:endParaRPr lang="th-TH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1924</Words>
  <Application>Microsoft Office PowerPoint</Application>
  <PresentationFormat>นำเสนอทางหน้าจอ (4:3)</PresentationFormat>
  <Paragraphs>119</Paragraphs>
  <Slides>36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ชุดรูปแบบของ Office</vt:lpstr>
      <vt:lpstr>บทที่ 6 การบริหารคุณภาพโครงการ (Project Quality Management)</vt:lpstr>
      <vt:lpstr>การบริหารคุณภาพโครงการ </vt:lpstr>
      <vt:lpstr>1. การวางแผนคุณภาพ  (Quality Planning)</vt:lpstr>
      <vt:lpstr>1. การวางแผนคุณภาพ  (Quality Planning)</vt:lpstr>
      <vt:lpstr>1. การวางแผนคุณภาพ  (Quality Planning)</vt:lpstr>
      <vt:lpstr>1. การวางแผนคุณภาพ  (Quality Planning)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การวางแผนคุณภาพสำหรับ โครงการทางเทคโนโลยีสารสนเทศ </vt:lpstr>
      <vt:lpstr>2. การประกันคุณภาพ  (Quality Assurance)</vt:lpstr>
      <vt:lpstr>2. การประกันคุณภาพ  (Quality Assurance)</vt:lpstr>
      <vt:lpstr>2. การประกันคุณภาพ  (Quality Assurance)</vt:lpstr>
      <vt:lpstr>2. การประกันคุณภาพ  (Quality Assurance)</vt:lpstr>
      <vt:lpstr>2. การประกันคุณภาพ  (Quality Assurance)</vt:lpstr>
      <vt:lpstr>2. การประกันคุณภาพ  (Quality Assurance)</vt:lpstr>
      <vt:lpstr>3. การควบคุมคุณภาพ  (Quality Control)</vt:lpstr>
      <vt:lpstr>3. การควบคุมคุณภาพ  (Quality Control)</vt:lpstr>
      <vt:lpstr>3. การควบคุมคุณภาพ  (Quality Control)</vt:lpstr>
      <vt:lpstr>3. การควบคุมคุณภาพ  (Quality Control)</vt:lpstr>
      <vt:lpstr>3. การควบคุมคุณภาพ  (Quality Control)</vt:lpstr>
      <vt:lpstr>3. การควบคุมคุณภาพ  (Quality Control)</vt:lpstr>
      <vt:lpstr>เครื่องมือและเทคนิคในการควบคุมคุณภาพ (Tools and Techniques for Quality Control) </vt:lpstr>
      <vt:lpstr>เครื่องมือและเทคนิคในการควบคุมคุณภาพ (Tools and Techniques for Quality Control) 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เครื่องมือและเทคนิคในการควบคุมคุณภาพ (Tools and Techniques for Quality Control)</vt:lpstr>
      <vt:lpstr>จบการนำเสนอ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การบริหารคุณภาพโครงการ (Project Quality Management)</dc:title>
  <dc:creator>Chantra</dc:creator>
  <cp:lastModifiedBy>Chantra</cp:lastModifiedBy>
  <cp:revision>22</cp:revision>
  <dcterms:created xsi:type="dcterms:W3CDTF">2014-02-11T08:26:33Z</dcterms:created>
  <dcterms:modified xsi:type="dcterms:W3CDTF">2015-02-27T15:36:23Z</dcterms:modified>
</cp:coreProperties>
</file>