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3" r:id="rId6"/>
    <p:sldId id="288" r:id="rId7"/>
    <p:sldId id="284" r:id="rId8"/>
    <p:sldId id="260" r:id="rId9"/>
    <p:sldId id="261" r:id="rId10"/>
    <p:sldId id="287" r:id="rId11"/>
    <p:sldId id="293" r:id="rId12"/>
    <p:sldId id="262" r:id="rId13"/>
    <p:sldId id="263" r:id="rId14"/>
    <p:sldId id="286" r:id="rId15"/>
    <p:sldId id="285" r:id="rId16"/>
    <p:sldId id="295" r:id="rId17"/>
    <p:sldId id="265" r:id="rId18"/>
    <p:sldId id="266" r:id="rId19"/>
    <p:sldId id="268" r:id="rId20"/>
    <p:sldId id="269" r:id="rId21"/>
    <p:sldId id="270" r:id="rId22"/>
    <p:sldId id="290" r:id="rId23"/>
    <p:sldId id="296" r:id="rId24"/>
    <p:sldId id="271" r:id="rId25"/>
    <p:sldId id="272" r:id="rId26"/>
    <p:sldId id="297" r:id="rId27"/>
    <p:sldId id="299" r:id="rId28"/>
    <p:sldId id="298" r:id="rId29"/>
    <p:sldId id="273" r:id="rId30"/>
    <p:sldId id="289" r:id="rId31"/>
    <p:sldId id="280" r:id="rId32"/>
    <p:sldId id="281" r:id="rId33"/>
    <p:sldId id="282" r:id="rId34"/>
    <p:sldId id="274" r:id="rId35"/>
    <p:sldId id="291" r:id="rId36"/>
    <p:sldId id="275" r:id="rId37"/>
    <p:sldId id="278" r:id="rId38"/>
    <p:sldId id="292" r:id="rId39"/>
    <p:sldId id="300" r:id="rId40"/>
    <p:sldId id="279" r:id="rId41"/>
  </p:sldIdLst>
  <p:sldSz cx="9144000" cy="6858000" type="screen4x3"/>
  <p:notesSz cx="6834188" cy="99790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E86E2-68F6-4DDE-B794-9BC5EF8FEB78}" type="datetimeFigureOut">
              <a:rPr lang="th-TH" smtClean="0"/>
              <a:pPr/>
              <a:t>19/03/59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4F79D-E580-478B-B082-A2DE8218233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/>
              <a:t>บทที่ 5</a:t>
            </a:r>
            <a:br>
              <a:rPr lang="th-TH" sz="4800" b="1" dirty="0" smtClean="0"/>
            </a:br>
            <a:r>
              <a:rPr lang="th-TH" sz="4800" b="1" dirty="0" smtClean="0"/>
              <a:t>การ</a:t>
            </a:r>
            <a:r>
              <a:rPr lang="th-TH" sz="4800" b="1" dirty="0"/>
              <a:t>บริหารต้นทุนโครงการ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/>
              <a:t>(Project Cost Management)</a:t>
            </a:r>
            <a:r>
              <a:rPr lang="en-US" sz="4800" dirty="0"/>
              <a:t/>
            </a:r>
            <a:br>
              <a:rPr lang="en-US" sz="4800" dirty="0"/>
            </a:br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2.1 ลักษณะการประมาณการต้นทุน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th-TH" b="1" dirty="0" smtClean="0">
                <a:solidFill>
                  <a:srgbClr val="FF0000"/>
                </a:solidFill>
              </a:rPr>
              <a:t>การ</a:t>
            </a:r>
            <a:r>
              <a:rPr lang="th-TH" b="1" dirty="0">
                <a:solidFill>
                  <a:srgbClr val="FF0000"/>
                </a:solidFill>
              </a:rPr>
              <a:t>ประมาณการตามลำดับความสำคัญอย่างคร่าวๆ </a:t>
            </a:r>
            <a:r>
              <a:rPr lang="en-US" b="1" dirty="0">
                <a:solidFill>
                  <a:srgbClr val="FF0000"/>
                </a:solidFill>
              </a:rPr>
              <a:t>(Rough order of magnitude (ROM)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371600" lvl="2" indent="-514350"/>
            <a:r>
              <a:rPr lang="th-TH" sz="2800" dirty="0" smtClean="0"/>
              <a:t>การ</a:t>
            </a:r>
            <a:r>
              <a:rPr lang="th-TH" sz="2800" dirty="0"/>
              <a:t>ประมาณการต้นทุนโครงการเพียงหยาบๆ กว้างๆ ในช่วงเริ่มต้นของ</a:t>
            </a:r>
            <a:r>
              <a:rPr lang="th-TH" sz="2800" dirty="0" smtClean="0"/>
              <a:t>โครงการ</a:t>
            </a:r>
          </a:p>
          <a:p>
            <a:pPr marL="1371600" lvl="2" indent="-514350"/>
            <a:r>
              <a:rPr lang="th-TH" sz="2800" dirty="0" smtClean="0"/>
              <a:t>จะ</a:t>
            </a:r>
            <a:r>
              <a:rPr lang="th-TH" sz="2800" dirty="0"/>
              <a:t>ถูกจัดทำขึ้นก่อนที่โครงการจะเริ่มต้นอย่างเป็น</a:t>
            </a:r>
            <a:r>
              <a:rPr lang="th-TH" sz="2800" dirty="0" smtClean="0"/>
              <a:t>ทางการเพื่อที่</a:t>
            </a:r>
            <a:r>
              <a:rPr lang="th-TH" sz="2800" dirty="0"/>
              <a:t>ผู้จัดการโครงการและผู้บริหารระดับสูง จะได้นำข้อมูลที่ได้ไปใช้ในการตัดสินใจเลือก</a:t>
            </a:r>
            <a:r>
              <a:rPr lang="th-TH" sz="2800" dirty="0" smtClean="0"/>
              <a:t>โครงการ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2.1 ลักษณะการประมาณการต้นทุน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th-TH" b="1" dirty="0" smtClean="0">
                <a:solidFill>
                  <a:srgbClr val="FF0000"/>
                </a:solidFill>
              </a:rPr>
              <a:t>การ</a:t>
            </a:r>
            <a:r>
              <a:rPr lang="th-TH" b="1" dirty="0">
                <a:solidFill>
                  <a:srgbClr val="FF0000"/>
                </a:solidFill>
              </a:rPr>
              <a:t>ประมาณการตามลำดับความสำคัญอย่างคร่าวๆ </a:t>
            </a:r>
            <a:r>
              <a:rPr lang="en-US" b="1" dirty="0">
                <a:solidFill>
                  <a:srgbClr val="FF0000"/>
                </a:solidFill>
              </a:rPr>
              <a:t>(Rough order of magnitude (ROM)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1371600" lvl="2" indent="-514350"/>
            <a:r>
              <a:rPr lang="th-TH" sz="2800" dirty="0" smtClean="0"/>
              <a:t>จะ</a:t>
            </a:r>
            <a:r>
              <a:rPr lang="th-TH" sz="2800" dirty="0"/>
              <a:t>ให้ค่าความถูกต้องเที่ยงตรงอยู่ที่ระหว่าง </a:t>
            </a:r>
            <a:r>
              <a:rPr lang="en-US" sz="2800" dirty="0"/>
              <a:t>-25%</a:t>
            </a:r>
            <a:r>
              <a:rPr lang="th-TH" sz="2800" dirty="0"/>
              <a:t> กับ </a:t>
            </a:r>
            <a:r>
              <a:rPr lang="en-US" sz="2800" dirty="0"/>
              <a:t>+75%</a:t>
            </a:r>
            <a:r>
              <a:rPr lang="th-TH" sz="2800" dirty="0"/>
              <a:t> </a:t>
            </a:r>
            <a:r>
              <a:rPr lang="th-TH" sz="2800" dirty="0" smtClean="0"/>
              <a:t> ซึ่งหมายถึงต้นทุน</a:t>
            </a:r>
            <a:r>
              <a:rPr lang="th-TH" sz="2800" dirty="0"/>
              <a:t>ที่แท้จริงของโครงการอาจมีค่าต่ำกว่าที่ประมาณการไว้ </a:t>
            </a:r>
            <a:r>
              <a:rPr lang="en-US" sz="2800" dirty="0"/>
              <a:t>25%</a:t>
            </a:r>
            <a:r>
              <a:rPr lang="th-TH" sz="2800" dirty="0"/>
              <a:t> หรือสูงกว่าที่ประมาณการไว้ </a:t>
            </a:r>
            <a:r>
              <a:rPr lang="en-US" sz="2800" dirty="0"/>
              <a:t>75% </a:t>
            </a:r>
            <a:endParaRPr lang="th-TH" sz="2800" dirty="0" smtClean="0"/>
          </a:p>
          <a:p>
            <a:pPr marL="1371600" lvl="2" indent="-514350"/>
            <a:r>
              <a:rPr lang="th-TH" sz="2800" dirty="0" smtClean="0"/>
              <a:t>โครงการ</a:t>
            </a:r>
            <a:r>
              <a:rPr lang="th-TH" sz="2800" dirty="0"/>
              <a:t>ทางเทคโนโลยี</a:t>
            </a:r>
            <a:r>
              <a:rPr lang="th-TH" sz="2800" dirty="0" smtClean="0"/>
              <a:t>สารสนเทศ </a:t>
            </a:r>
            <a:r>
              <a:rPr lang="th-TH" sz="2800" dirty="0"/>
              <a:t>ช่วงของค่าความเที่ยงตรงมักจะกว้างกว่าค่ามาตรฐานข้างต้นมาก เนื่องจากโครงการทางเทคโนโลยีสารสนเทศส่วนใหญ่ มักจะจบลงด้วยการใช้เงินทุนมากกว่าที่ได้ประมาณการไว้</a:t>
            </a:r>
            <a:r>
              <a:rPr lang="th-TH" sz="2800" dirty="0" smtClean="0"/>
              <a:t>มาก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2.1 ลักษณะการประมาณการต้นทุน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h-TH" sz="3600" b="1" dirty="0" smtClean="0">
                <a:solidFill>
                  <a:srgbClr val="FF0000"/>
                </a:solidFill>
              </a:rPr>
              <a:t>2. การ</a:t>
            </a:r>
            <a:r>
              <a:rPr lang="th-TH" sz="3600" b="1" dirty="0">
                <a:solidFill>
                  <a:srgbClr val="FF0000"/>
                </a:solidFill>
              </a:rPr>
              <a:t>ประมาณการในลักษณะงบประมาณ </a:t>
            </a:r>
            <a:r>
              <a:rPr lang="en-US" sz="3600" b="1" dirty="0">
                <a:solidFill>
                  <a:srgbClr val="FF0000"/>
                </a:solidFill>
              </a:rPr>
              <a:t>(Budgetary estimate) </a:t>
            </a:r>
            <a:r>
              <a:rPr lang="th-TH" sz="3600" dirty="0"/>
              <a:t>เพื่อวางแผนจัดสรรเงินทุนที่มีอยู่ให้กับกิจกรรมต่างๆ ของโครงการ ความถูกต้องเที่ยงตรงของการประมาณการในลักษณะนี้อยู่ระหว่าง </a:t>
            </a:r>
            <a:r>
              <a:rPr lang="en-US" sz="3600" dirty="0"/>
              <a:t>-10%</a:t>
            </a:r>
            <a:r>
              <a:rPr lang="th-TH" sz="3600" dirty="0"/>
              <a:t> กับ </a:t>
            </a:r>
            <a:r>
              <a:rPr lang="en-US" sz="3600" dirty="0"/>
              <a:t>+25%</a:t>
            </a:r>
            <a:r>
              <a:rPr lang="th-TH" sz="3600" dirty="0"/>
              <a:t> </a:t>
            </a:r>
            <a:endParaRPr lang="en-US" sz="3600" dirty="0"/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2.1 ลักษณะการประมาณการต้นทุน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th-TH" b="1" dirty="0" smtClean="0">
                <a:solidFill>
                  <a:srgbClr val="FF0000"/>
                </a:solidFill>
              </a:rPr>
              <a:t>3. การประมาณการช่วงสุดท้าย </a:t>
            </a:r>
            <a:r>
              <a:rPr lang="en-US" b="1" dirty="0" smtClean="0">
                <a:solidFill>
                  <a:srgbClr val="FF0000"/>
                </a:solidFill>
              </a:rPr>
              <a:t>(Definitive estimate)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h-TH" dirty="0" smtClean="0"/>
              <a:t>ซึ่งถือเป็นการประมาณการต้นทุนโครงการที่เที่ยงตรงแม่นยำมาก ความถูกต้องเที่ยงตรงของการประมาณการช่วงสุดท้ายนี้โดยทั่วไปจะอยู่ระหว่าง </a:t>
            </a:r>
            <a:r>
              <a:rPr lang="en-US" dirty="0" smtClean="0"/>
              <a:t>-5%</a:t>
            </a:r>
            <a:r>
              <a:rPr lang="th-TH" dirty="0" smtClean="0"/>
              <a:t> กับ </a:t>
            </a:r>
            <a:r>
              <a:rPr lang="en-US" dirty="0" smtClean="0"/>
              <a:t>+10%</a:t>
            </a:r>
            <a:r>
              <a:rPr lang="th-TH" dirty="0" smtClean="0"/>
              <a:t>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2.2 เทคนิคการประมาณการต้นทุน 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เทคนิคการประมาณการต้นทุน มี</a:t>
            </a:r>
            <a:r>
              <a:rPr lang="th-TH" sz="3600" dirty="0"/>
              <a:t>อยู่ </a:t>
            </a:r>
            <a:r>
              <a:rPr lang="en-US" sz="3600" dirty="0"/>
              <a:t>3 </a:t>
            </a:r>
            <a:r>
              <a:rPr lang="th-TH" sz="3600" dirty="0"/>
              <a:t>วิธี คือ</a:t>
            </a:r>
            <a:endParaRPr lang="en-US" sz="3600" dirty="0"/>
          </a:p>
          <a:p>
            <a:pPr lvl="1">
              <a:buNone/>
            </a:pPr>
            <a:r>
              <a:rPr lang="th-TH" sz="3600" b="1" dirty="0" smtClean="0"/>
              <a:t>2.1 การ</a:t>
            </a:r>
            <a:r>
              <a:rPr lang="th-TH" sz="3600" b="1" dirty="0"/>
              <a:t>ประมาณการจากบนลงล่าง </a:t>
            </a:r>
            <a:r>
              <a:rPr lang="en-US" sz="3600" b="1" dirty="0"/>
              <a:t>(Top-down estimate</a:t>
            </a:r>
            <a:r>
              <a:rPr lang="en-US" sz="3600" b="1" dirty="0" smtClean="0"/>
              <a:t>)</a:t>
            </a:r>
          </a:p>
          <a:p>
            <a:pPr lvl="1">
              <a:buNone/>
            </a:pPr>
            <a:r>
              <a:rPr lang="th-TH" sz="3600" b="1" dirty="0" smtClean="0"/>
              <a:t>2.2 การประมาณการจากล่างขึ้นบน </a:t>
            </a:r>
            <a:r>
              <a:rPr lang="en-US" sz="3600" b="1" dirty="0" smtClean="0"/>
              <a:t>(Bottom-up estimate)</a:t>
            </a:r>
            <a:r>
              <a:rPr lang="th-TH" sz="3600" dirty="0" smtClean="0"/>
              <a:t> </a:t>
            </a:r>
          </a:p>
          <a:p>
            <a:pPr lvl="1">
              <a:buNone/>
            </a:pPr>
            <a:r>
              <a:rPr lang="th-TH" sz="3600" b="1" dirty="0" smtClean="0"/>
              <a:t>2.3 การประมาณการด้วยตัวแบบทางคณิตศาสตร์ </a:t>
            </a:r>
            <a:r>
              <a:rPr lang="en-US" sz="3600" b="1" dirty="0" smtClean="0"/>
              <a:t>(Parametric modeling)</a:t>
            </a:r>
            <a:r>
              <a:rPr lang="th-TH" sz="3600" dirty="0" smtClean="0"/>
              <a:t> </a:t>
            </a:r>
          </a:p>
          <a:p>
            <a:pPr lvl="0">
              <a:buNone/>
            </a:pPr>
            <a:endParaRPr lang="th-TH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4800" b="1" dirty="0" smtClean="0"/>
              <a:t>2.2 เทคนิคการประมาณการต้นทุน </a:t>
            </a:r>
            <a:endParaRPr lang="th-TH" sz="4800" b="1" dirty="0" smtClean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th-TH" sz="3600" b="1" dirty="0" smtClean="0">
                <a:solidFill>
                  <a:srgbClr val="FF0000"/>
                </a:solidFill>
              </a:rPr>
              <a:t>1.  การประมาณการจากบนลงล่าง  </a:t>
            </a:r>
            <a:r>
              <a:rPr lang="en-US" sz="3600" b="1" dirty="0" smtClean="0">
                <a:solidFill>
                  <a:srgbClr val="FF0000"/>
                </a:solidFill>
              </a:rPr>
              <a:t>(Top-down estimate)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th-TH" sz="3600" dirty="0" smtClean="0"/>
          </a:p>
          <a:p>
            <a:pPr lvl="2"/>
            <a:r>
              <a:rPr lang="th-TH" sz="3200" dirty="0" smtClean="0"/>
              <a:t>นำ</a:t>
            </a:r>
            <a:r>
              <a:rPr lang="th-TH" sz="3200" dirty="0"/>
              <a:t>ข้อมูลต้นทุนที่เกิดขึ้น</a:t>
            </a:r>
            <a:r>
              <a:rPr lang="th-TH" sz="3200" dirty="0" smtClean="0"/>
              <a:t>จริงที่</a:t>
            </a:r>
            <a:r>
              <a:rPr lang="th-TH" sz="3200" dirty="0"/>
              <a:t>เคยทำมาก่อนในอดีต และมีลักษณะคล้ายคลึง</a:t>
            </a:r>
            <a:r>
              <a:rPr lang="th-TH" sz="3200" dirty="0" smtClean="0"/>
              <a:t>กันมา</a:t>
            </a:r>
            <a:r>
              <a:rPr lang="th-TH" sz="3200" dirty="0"/>
              <a:t>ใช้เป็นพื้นฐานในการประมาณการต้นทุนของโครงการปัจจุบัน </a:t>
            </a:r>
            <a:endParaRPr lang="th-TH" sz="3200" dirty="0" smtClean="0"/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4800" b="1" dirty="0" smtClean="0"/>
              <a:t>2.2 เทคนิคการประมาณการต้นทุน </a:t>
            </a:r>
            <a:endParaRPr lang="th-TH" sz="4800" b="1" dirty="0" smtClean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1.  การประมาณการจากบนลงล่าง  </a:t>
            </a:r>
            <a:r>
              <a:rPr lang="en-US" sz="3200" b="1" dirty="0" smtClean="0">
                <a:solidFill>
                  <a:srgbClr val="FF0000"/>
                </a:solidFill>
              </a:rPr>
              <a:t>(Top-down estimate)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th-TH" sz="3200" dirty="0" smtClean="0"/>
          </a:p>
          <a:p>
            <a:pPr lvl="2"/>
            <a:r>
              <a:rPr lang="th-TH" sz="2800" dirty="0" smtClean="0"/>
              <a:t>วิธีการ</a:t>
            </a:r>
            <a:r>
              <a:rPr lang="th-TH" sz="2800" dirty="0"/>
              <a:t>นี้มักจะประหยัดกว่าวิธีอื่น แต่ก็จะได้ผลลัพธ์ที่มีความถูกต้องเที่ยงตรงน้อยกว่าตามไปด้วย เนื่องจากจำเป็นต้องอาศัยประสบการณ์จากผู้เชี่ยวชาญเป็นอย่างมาก เพื่อจะได้สามารถปรับเปลี่ยนค่าประมาณการบางส่วนของโครงการเดิมให้เหมาะสมและใกล้เคียงความเป็น</a:t>
            </a:r>
            <a:r>
              <a:rPr lang="th-TH" sz="2800" dirty="0" smtClean="0"/>
              <a:t>จริง</a:t>
            </a:r>
          </a:p>
          <a:p>
            <a:pPr lvl="2"/>
            <a:r>
              <a:rPr lang="th-TH" sz="2800" dirty="0" smtClean="0"/>
              <a:t>สำหรับ</a:t>
            </a:r>
            <a:r>
              <a:rPr lang="th-TH" sz="2800" dirty="0"/>
              <a:t>โครงการใหม่ วิธีการนี้จะต้องถูกใช้ด้วยความ</a:t>
            </a:r>
            <a:r>
              <a:rPr lang="th-TH" sz="2800" dirty="0" smtClean="0"/>
              <a:t>ระมัดระวัง โดยเฉพาะ</a:t>
            </a:r>
            <a:r>
              <a:rPr lang="th-TH" sz="2800" dirty="0"/>
              <a:t>กับโครงการทางเทคโนโลยีสารสนเทศที่ต้องเกี่ยวข้องกับการลงทุนในเทคโนโลยีที่ทันสมัย ซึ่งค่าประมาณการต้นทุนจากโครงการในอดีต มักจะต่ำกว่าต้นทุนที่จะเกิดขึ้น</a:t>
            </a:r>
            <a:r>
              <a:rPr lang="th-TH" sz="2800" dirty="0" smtClean="0"/>
              <a:t>จริง</a:t>
            </a:r>
            <a:endParaRPr lang="en-US" sz="2800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4800" b="1" dirty="0" smtClean="0"/>
              <a:t>2.2 เทคนิคการประมาณการต้นทุน </a:t>
            </a:r>
            <a:endParaRPr lang="th-TH" sz="4800" b="1" dirty="0" smtClean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85804" y="1571612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2. การประมาณการจากล่างขึ้นบน  </a:t>
            </a:r>
            <a:r>
              <a:rPr lang="en-US" sz="3200" b="1" dirty="0" smtClean="0">
                <a:solidFill>
                  <a:srgbClr val="FF0000"/>
                </a:solidFill>
              </a:rPr>
              <a:t>(Bottom-up estimate)</a:t>
            </a:r>
            <a:r>
              <a:rPr lang="th-TH" sz="3200" b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th-TH" dirty="0" smtClean="0">
                <a:solidFill>
                  <a:srgbClr val="FF0000"/>
                </a:solidFill>
              </a:rPr>
              <a:t>การป</a:t>
            </a:r>
            <a:r>
              <a:rPr lang="th-TH" dirty="0">
                <a:solidFill>
                  <a:srgbClr val="FF0000"/>
                </a:solidFill>
              </a:rPr>
              <a:t>ระมาณการต้นทุนของแต่ละ</a:t>
            </a:r>
            <a:r>
              <a:rPr lang="th-TH" dirty="0" smtClean="0">
                <a:solidFill>
                  <a:srgbClr val="FF0000"/>
                </a:solidFill>
              </a:rPr>
              <a:t>กิจกรรม</a:t>
            </a:r>
            <a:r>
              <a:rPr lang="th-TH" dirty="0" smtClean="0"/>
              <a:t> </a:t>
            </a:r>
            <a:r>
              <a:rPr lang="th-TH" dirty="0"/>
              <a:t>แล้วรวม</a:t>
            </a:r>
            <a:r>
              <a:rPr lang="th-TH" dirty="0" smtClean="0"/>
              <a:t>ต้นทุนทั้งหมด</a:t>
            </a:r>
            <a:r>
              <a:rPr lang="th-TH" dirty="0"/>
              <a:t>เพื่อให้ได้ต้นทุนรวมของโครงการ </a:t>
            </a:r>
            <a:endParaRPr lang="th-TH" dirty="0" smtClean="0"/>
          </a:p>
          <a:p>
            <a:pPr lvl="1"/>
            <a:r>
              <a:rPr lang="th-TH" dirty="0" smtClean="0"/>
              <a:t>ความ</a:t>
            </a:r>
            <a:r>
              <a:rPr lang="th-TH" dirty="0"/>
              <a:t>ถูกต้องเที่ยงตรงของค่าประมาณการต้นทุน ขึ้นอยู่กับขนาดของกิจกรรมแต่ละกิจกรรม และประสบการณ์ของผู้ประมาณ</a:t>
            </a:r>
            <a:r>
              <a:rPr lang="th-TH" dirty="0" smtClean="0"/>
              <a:t>การ</a:t>
            </a:r>
          </a:p>
          <a:p>
            <a:pPr lvl="1"/>
            <a:r>
              <a:rPr lang="th-TH" dirty="0" smtClean="0"/>
              <a:t>ควร</a:t>
            </a:r>
            <a:r>
              <a:rPr lang="th-TH" dirty="0"/>
              <a:t>กำหนดให้</a:t>
            </a:r>
            <a:r>
              <a:rPr lang="th-TH" dirty="0" smtClean="0"/>
              <a:t>สมาชิกแต่</a:t>
            </a:r>
            <a:r>
              <a:rPr lang="th-TH" dirty="0"/>
              <a:t>ละคน ประมาณการต้นทุนสำหรับกิจกรรมที่ตนเองมีหน้าที่รับผิดชอบอยู่ </a:t>
            </a:r>
            <a:r>
              <a:rPr lang="th-TH" dirty="0" smtClean="0"/>
              <a:t> </a:t>
            </a:r>
            <a:r>
              <a:rPr lang="th-TH" dirty="0"/>
              <a:t>ผู้จัดการโครงการจึงทำการรวมต้นทุนที่ประมาณการได้สำหรับกิจกรรมย่อยแต่ละกิจกรรม เพื่อให้ได้ต้นทุนรวมของกิจกรรมหลักในระดับที่</a:t>
            </a:r>
            <a:r>
              <a:rPr lang="th-TH" dirty="0" smtClean="0"/>
              <a:t>สูงขึ้น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sz="4800" b="1" dirty="0" smtClean="0"/>
              <a:t>2.2 เทคนิคการประมาณการต้นทุน </a:t>
            </a:r>
            <a:endParaRPr lang="th-TH" sz="4800" b="1" dirty="0" smtClean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th-TH" sz="3500" b="1" dirty="0" smtClean="0">
                <a:solidFill>
                  <a:srgbClr val="FF0000"/>
                </a:solidFill>
              </a:rPr>
              <a:t>3. การประมาณการด้วยตัวแบบทางคณิตศาสตร์ </a:t>
            </a:r>
            <a:r>
              <a:rPr lang="en-US" sz="3500" b="1" dirty="0" smtClean="0">
                <a:solidFill>
                  <a:srgbClr val="FF0000"/>
                </a:solidFill>
              </a:rPr>
              <a:t>(Parametric modeling)</a:t>
            </a:r>
            <a:r>
              <a:rPr lang="th-TH" sz="3500" dirty="0" smtClean="0">
                <a:solidFill>
                  <a:srgbClr val="FF0000"/>
                </a:solidFill>
              </a:rPr>
              <a:t> </a:t>
            </a:r>
            <a:endParaRPr lang="th-TH" sz="3500" dirty="0" smtClean="0"/>
          </a:p>
          <a:p>
            <a:pPr lvl="1"/>
            <a:r>
              <a:rPr lang="th-TH" dirty="0" smtClean="0"/>
              <a:t>เป็น</a:t>
            </a:r>
            <a:r>
              <a:rPr lang="th-TH" dirty="0"/>
              <a:t>การนำคุณสมบัติของโครงการ มากำหนดเป็นตัวแปรในการสร้างตัวแบบทางคณิตศาสตร์ขึ้นเพื่อใช้ประมาณการต้นทุนของ</a:t>
            </a:r>
            <a:r>
              <a:rPr lang="th-TH" dirty="0" smtClean="0"/>
              <a:t>โครงการ</a:t>
            </a:r>
          </a:p>
          <a:p>
            <a:pPr lvl="1"/>
            <a:r>
              <a:rPr lang="th-TH" dirty="0" smtClean="0"/>
              <a:t> </a:t>
            </a:r>
            <a:r>
              <a:rPr lang="th-TH" dirty="0"/>
              <a:t>เช่น เราสามารถสร้างตัวแบบทางคณิตศาสตร์ เพื่อคำนวณค่าแรงต่อวันของผู้เขียนโปรแกรมได้โดยกำหนดและใส่ค่าที่เหมาะสมให้กับตัวแปรที่เกี่ยวข้อง ซึ่งได้แก่ ภาษาของโปรแกรมที่ใช้ ระดับความชำนาญของผู้เขียนโปรแกรม และขนาดและความซับซ้อนของข้อมูล เป็นต้น ตัวแบบทางคณิตศาสตร์นี้จะน่าเชื่อถือมากที่สุด</a:t>
            </a:r>
            <a:r>
              <a:rPr lang="th-TH" dirty="0" smtClean="0"/>
              <a:t>ถ้า</a:t>
            </a:r>
          </a:p>
          <a:p>
            <a:pPr lvl="2">
              <a:buNone/>
            </a:pPr>
            <a:r>
              <a:rPr lang="th-TH" dirty="0" smtClean="0"/>
              <a:t> </a:t>
            </a:r>
            <a:r>
              <a:rPr lang="en-US" dirty="0"/>
              <a:t>1) </a:t>
            </a:r>
            <a:r>
              <a:rPr lang="th-TH" dirty="0"/>
              <a:t>ข้อมูลในอดีตที่นำมาใช้ในการสร้างตัวแบบเป็นข้อมูลที่ถูกต้องเที่ยงตรง </a:t>
            </a:r>
            <a:r>
              <a:rPr lang="en-US" dirty="0"/>
              <a:t>  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 2</a:t>
            </a:r>
            <a:r>
              <a:rPr lang="en-US" dirty="0"/>
              <a:t>) </a:t>
            </a:r>
            <a:r>
              <a:rPr lang="th-TH" dirty="0"/>
              <a:t>ตัวแปรเป็นค่าที่วัดได้ง่าย </a:t>
            </a:r>
            <a:endParaRPr lang="th-TH" dirty="0" smtClean="0"/>
          </a:p>
          <a:p>
            <a:pPr lvl="2">
              <a:buNone/>
            </a:pPr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th-TH" dirty="0"/>
              <a:t>ตัวแบบสามารถยืดหยุ่นได้ตามขนาดของโครงการ </a:t>
            </a:r>
            <a:r>
              <a:rPr lang="th-TH" dirty="0" smtClean="0"/>
              <a:t>ตัว</a:t>
            </a:r>
            <a:r>
              <a:rPr lang="th-TH" dirty="0"/>
              <a:t>แบบทางคณิตศาสตร์ที่ใช้ในการประมาณการต้นทุน และเป็นที่นิยมกันมากที่สุดตัวแบบหนึ่งในขณะนี้ คือ </a:t>
            </a:r>
            <a:r>
              <a:rPr lang="en-US" dirty="0"/>
              <a:t>Constructive Cost Model </a:t>
            </a:r>
            <a:r>
              <a:rPr lang="th-TH" dirty="0"/>
              <a:t>หรือ </a:t>
            </a:r>
            <a:r>
              <a:rPr lang="en-US" dirty="0"/>
              <a:t>COCOMO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3. การจัดทำงบประมาณต้นทุน </a:t>
            </a:r>
            <a:r>
              <a:rPr lang="en-US" b="1" dirty="0" smtClean="0"/>
              <a:t>(Cost </a:t>
            </a:r>
            <a:r>
              <a:rPr lang="en-US" sz="3300" dirty="0" smtClean="0">
                <a:latin typeface="+mn-lt"/>
                <a:ea typeface="+mn-ea"/>
                <a:cs typeface="+mn-cs"/>
              </a:rPr>
              <a:t>Budgeting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เป็น</a:t>
            </a:r>
            <a:r>
              <a:rPr lang="th-TH" dirty="0"/>
              <a:t>การจัดสรรต้นทุนโครงการทั้งหมดที่ประมาณการไว้ไปยังกิจกรรมย่อยทุก</a:t>
            </a:r>
            <a:r>
              <a:rPr lang="th-TH" dirty="0" smtClean="0"/>
              <a:t>กิจกรรม ดังนั้นโครงสร้าง</a:t>
            </a:r>
            <a:r>
              <a:rPr lang="th-TH" dirty="0"/>
              <a:t>กิจกรรมย่อย หรือ </a:t>
            </a:r>
            <a:r>
              <a:rPr lang="en-US" dirty="0"/>
              <a:t>WBS </a:t>
            </a:r>
            <a:r>
              <a:rPr lang="th-TH" dirty="0" smtClean="0"/>
              <a:t>และตารางเวลาจะมีความสำคัญ ตารางเวลาสามารถ</a:t>
            </a:r>
            <a:r>
              <a:rPr lang="th-TH" dirty="0"/>
              <a:t>ให้ข้อมูลที่จะช่วยให้การจัดสรรต้นทุนในช่วงระยะเวลาต่างๆ เป็นไปได้ง่ายและถูกต้องเที่ยงตรงมากขึ้น </a:t>
            </a:r>
            <a:endParaRPr lang="en-US" dirty="0"/>
          </a:p>
          <a:p>
            <a:r>
              <a:rPr lang="th-TH" dirty="0" smtClean="0"/>
              <a:t>นำไปจัดทำเป็น </a:t>
            </a:r>
            <a:r>
              <a:rPr lang="en-US" dirty="0" smtClean="0"/>
              <a:t>Cost </a:t>
            </a:r>
            <a:r>
              <a:rPr lang="en-US" dirty="0"/>
              <a:t>baseline (</a:t>
            </a:r>
            <a:r>
              <a:rPr lang="th-TH" dirty="0"/>
              <a:t>งบประมาณที่แสดงช่วงระยะเวลาในการดำเนินโครงการ</a:t>
            </a:r>
            <a:r>
              <a:rPr lang="en-US" dirty="0"/>
              <a:t>)</a:t>
            </a:r>
            <a:r>
              <a:rPr lang="th-TH" dirty="0"/>
              <a:t> </a:t>
            </a:r>
            <a:r>
              <a:rPr lang="th-TH" dirty="0" smtClean="0"/>
              <a:t> ผู้จัดการ</a:t>
            </a:r>
            <a:r>
              <a:rPr lang="th-TH" dirty="0"/>
              <a:t>โครงการจะนำ </a:t>
            </a:r>
            <a:r>
              <a:rPr lang="en-US" dirty="0"/>
              <a:t>Cost baseline</a:t>
            </a:r>
            <a:r>
              <a:rPr lang="th-TH" dirty="0"/>
              <a:t> ไปใช้ในการวัดและตรวจสอบการบริหารต้นทุนของแต่ละ</a:t>
            </a:r>
            <a:r>
              <a:rPr lang="th-TH" dirty="0" smtClean="0"/>
              <a:t>กิจกรรม เพื่อนำไปใช้ขั้นตอน</a:t>
            </a:r>
            <a:r>
              <a:rPr lang="th-TH" dirty="0"/>
              <a:t>ของการควบคุมต้นทุนต่อไป 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/>
              <a:t>การบริหารต้นทุนโครงการ</a:t>
            </a:r>
            <a:endParaRPr lang="th-TH" sz="5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โครงการ</a:t>
            </a:r>
            <a:r>
              <a:rPr lang="th-TH" sz="4800" dirty="0"/>
              <a:t>ด้านเทคโนโลยี</a:t>
            </a:r>
            <a:r>
              <a:rPr lang="th-TH" sz="4800" dirty="0" smtClean="0"/>
              <a:t>สารสนเทศ มักจะ</a:t>
            </a:r>
            <a:r>
              <a:rPr lang="th-TH" sz="4800" dirty="0"/>
              <a:t>ต้องใช้เงินทุนสูงและทรัพยากรจำนวนมาก </a:t>
            </a:r>
            <a:endParaRPr lang="th-TH" sz="4800" dirty="0" smtClean="0"/>
          </a:p>
          <a:p>
            <a:r>
              <a:rPr lang="th-TH" sz="4800" dirty="0" smtClean="0"/>
              <a:t>ถ้าไม่มีการดำเนินบริหารต้นทุนโครงการ อาจจะถูก</a:t>
            </a:r>
            <a:r>
              <a:rPr lang="th-TH" sz="4800" dirty="0"/>
              <a:t>นำไปใช้ในกิจกรรมอื่น</a:t>
            </a:r>
            <a:r>
              <a:rPr lang="th-TH" sz="4800" dirty="0" smtClean="0"/>
              <a:t>ได้</a:t>
            </a:r>
          </a:p>
          <a:p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4. การ</a:t>
            </a:r>
            <a:r>
              <a:rPr lang="th-TH" b="1" dirty="0"/>
              <a:t>ควบคุมต้นทุน</a:t>
            </a:r>
            <a:r>
              <a:rPr lang="en-US" b="1" dirty="0"/>
              <a:t> (Cost Control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เป็น</a:t>
            </a:r>
            <a:r>
              <a:rPr lang="th-TH" dirty="0"/>
              <a:t>การควบคุมการเปลี่ยนแปลงที่อาจจะ</a:t>
            </a:r>
            <a:r>
              <a:rPr lang="th-TH" dirty="0" smtClean="0"/>
              <a:t>เกิดขึ้น และนำไป</a:t>
            </a:r>
            <a:r>
              <a:rPr lang="th-TH" dirty="0"/>
              <a:t>ปรับปรุง </a:t>
            </a:r>
            <a:r>
              <a:rPr lang="en-US" dirty="0"/>
              <a:t>Cost baseline</a:t>
            </a:r>
            <a:r>
              <a:rPr lang="th-TH" dirty="0"/>
              <a:t> </a:t>
            </a:r>
            <a:r>
              <a:rPr lang="th-TH" dirty="0" smtClean="0"/>
              <a:t> </a:t>
            </a:r>
            <a:r>
              <a:rPr lang="th-TH" dirty="0"/>
              <a:t>พร้อม</a:t>
            </a:r>
            <a:r>
              <a:rPr lang="th-TH" dirty="0" smtClean="0"/>
              <a:t>ทั้งแจ้ง</a:t>
            </a:r>
            <a:r>
              <a:rPr lang="th-TH" dirty="0"/>
              <a:t>ให้บุคคลที่เกี่ยวข้องกับโครงการได้รับทราบถึงผลกระทบของการเปลี่ยนแปลงที่จะมีต่อต้นทุนโครงการ ข้อมูลเอกสารที่จำเป็นต้องใช้ในการดำเนินงานในขั้นตอนนี้ ได้แก่ </a:t>
            </a:r>
            <a:endParaRPr lang="en-US" dirty="0" smtClean="0"/>
          </a:p>
          <a:p>
            <a:pPr lvl="2"/>
            <a:r>
              <a:rPr lang="en-US" sz="3000" dirty="0" smtClean="0"/>
              <a:t>Cost </a:t>
            </a:r>
            <a:r>
              <a:rPr lang="en-US" sz="3000" dirty="0"/>
              <a:t>baseline</a:t>
            </a:r>
            <a:r>
              <a:rPr lang="th-TH" sz="3000" dirty="0"/>
              <a:t> </a:t>
            </a:r>
            <a:endParaRPr lang="th-TH" sz="3000" dirty="0" smtClean="0"/>
          </a:p>
          <a:p>
            <a:pPr lvl="2"/>
            <a:r>
              <a:rPr lang="th-TH" sz="3000" dirty="0" smtClean="0"/>
              <a:t>แบบ</a:t>
            </a:r>
            <a:r>
              <a:rPr lang="th-TH" sz="3000" dirty="0"/>
              <a:t>รายงานผลการปฏิบัติงาน </a:t>
            </a:r>
            <a:endParaRPr lang="th-TH" sz="3000" dirty="0" smtClean="0"/>
          </a:p>
          <a:p>
            <a:pPr lvl="2"/>
            <a:r>
              <a:rPr lang="th-TH" sz="3000" dirty="0" smtClean="0"/>
              <a:t>ข้อมูล</a:t>
            </a:r>
            <a:r>
              <a:rPr lang="th-TH" sz="3000" dirty="0"/>
              <a:t>การขอเปลี่ยนแปลงโครงการ </a:t>
            </a:r>
            <a:endParaRPr lang="th-TH" sz="3000" dirty="0" smtClean="0"/>
          </a:p>
          <a:p>
            <a:pPr lvl="2"/>
            <a:r>
              <a:rPr lang="th-TH" sz="3000" dirty="0" smtClean="0"/>
              <a:t>แผนการ</a:t>
            </a:r>
            <a:r>
              <a:rPr lang="th-TH" sz="3000" dirty="0"/>
              <a:t>บริหารต้นทุน </a:t>
            </a:r>
            <a:r>
              <a:rPr lang="en-US" sz="3000" dirty="0"/>
              <a:t>(Cost management plan)</a:t>
            </a:r>
          </a:p>
          <a:p>
            <a:r>
              <a:rPr lang="th-TH" dirty="0" smtClean="0"/>
              <a:t>ทำ</a:t>
            </a:r>
            <a:r>
              <a:rPr lang="th-TH" dirty="0"/>
              <a:t>ให้ทีมงานโครงการมีค่าประมาณการของต้นทุนและงบประมาณที่ได้ทบทวนและพิจารณา</a:t>
            </a:r>
            <a:r>
              <a:rPr lang="th-TH" dirty="0" smtClean="0"/>
              <a:t>แก้ไขใหม่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เทคนิคการควบคุมต้นทุนโครงการ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Earned </a:t>
            </a:r>
            <a:r>
              <a:rPr lang="en-US" sz="3600" b="1" dirty="0"/>
              <a:t>value management (EVM) </a:t>
            </a:r>
            <a:endParaRPr lang="th-TH" sz="3600" dirty="0" smtClean="0"/>
          </a:p>
          <a:p>
            <a:pPr lvl="1"/>
            <a:r>
              <a:rPr lang="th-TH" sz="3200" dirty="0" smtClean="0"/>
              <a:t>ใช้</a:t>
            </a:r>
            <a:r>
              <a:rPr lang="th-TH" sz="3200" dirty="0"/>
              <a:t>วัดผลการ</a:t>
            </a:r>
            <a:r>
              <a:rPr lang="th-TH" sz="3200" dirty="0" smtClean="0"/>
              <a:t>ดำเนินงานความก้าวหน้า </a:t>
            </a:r>
            <a:r>
              <a:rPr lang="th-TH" sz="3200" dirty="0"/>
              <a:t>หรือปริมาณงานที่ได้ดำเนินการไปแล้วจริงของโครงการ </a:t>
            </a:r>
            <a:endParaRPr lang="th-TH" sz="3200" dirty="0" smtClean="0"/>
          </a:p>
          <a:p>
            <a:pPr lvl="1"/>
            <a:r>
              <a:rPr lang="th-TH" sz="3200" dirty="0" smtClean="0"/>
              <a:t>นำมาใช้</a:t>
            </a:r>
            <a:r>
              <a:rPr lang="th-TH" sz="3200" dirty="0"/>
              <a:t>ในการพยากรณ์</a:t>
            </a:r>
            <a:r>
              <a:rPr lang="th-TH" sz="3200" dirty="0" smtClean="0"/>
              <a:t>ต้นทุนและวันที่จะทำงานเสร็จ </a:t>
            </a:r>
            <a:r>
              <a:rPr lang="th-TH" sz="3200" dirty="0"/>
              <a:t>โดยการนำข้อมูลเกี่ยวกับขอบเขตงาน เวลา และต้นทุนมาพิจารณา</a:t>
            </a:r>
            <a:r>
              <a:rPr lang="th-TH" sz="3200" dirty="0" smtClean="0"/>
              <a:t>ร่วมกัน โดยการ</a:t>
            </a:r>
            <a:r>
              <a:rPr lang="th-TH" sz="3200" dirty="0"/>
              <a:t>เปรียบเทียบค่าที่ได้กำหนดไว้ตาม</a:t>
            </a:r>
            <a:r>
              <a:rPr lang="th-TH" sz="3200" dirty="0" smtClean="0"/>
              <a:t>แผนงานกับ</a:t>
            </a:r>
            <a:r>
              <a:rPr lang="th-TH" sz="3200" dirty="0"/>
              <a:t>ค่าที่ได้เกิดขึ้นจริง </a:t>
            </a:r>
            <a:endParaRPr lang="th-TH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เทคนิคการควบคุมต้นทุนโครงการ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Earned </a:t>
            </a:r>
            <a:r>
              <a:rPr lang="en-US" sz="4000" b="1" dirty="0"/>
              <a:t>value management (EVM) </a:t>
            </a:r>
            <a:endParaRPr lang="th-TH" sz="4000" dirty="0" smtClean="0"/>
          </a:p>
          <a:p>
            <a:pPr lvl="1"/>
            <a:r>
              <a:rPr lang="th-TH" sz="3600" dirty="0" smtClean="0"/>
              <a:t>ผู้จัดการ</a:t>
            </a:r>
            <a:r>
              <a:rPr lang="th-TH" sz="3600" dirty="0"/>
              <a:t>โครงการและทีมงานโครงการ</a:t>
            </a:r>
            <a:r>
              <a:rPr lang="th-TH" sz="3600" dirty="0" smtClean="0"/>
              <a:t>จะทราบ</a:t>
            </a:r>
            <a:r>
              <a:rPr lang="th-TH" sz="3600" dirty="0"/>
              <a:t>ได้ว่า โครงการได้ดำเนินการไปตามขอบเขตงาน เวลา และต้นทุนที่ได้กำหนดไว้มากน้อยเพียงใดโดยการเปรียบเทียบข้อมูลจริงที่</a:t>
            </a:r>
            <a:r>
              <a:rPr lang="th-TH" sz="3600" dirty="0" smtClean="0"/>
              <a:t>เกิด</a:t>
            </a:r>
            <a:r>
              <a:rPr lang="en-US" sz="3600" dirty="0" smtClean="0"/>
              <a:t>Baseline </a:t>
            </a:r>
            <a:r>
              <a:rPr lang="th-TH" sz="3600" dirty="0"/>
              <a:t>(แผนโครงการที่ถูกกำหนดไว้ตั้งแต่แรกพร้อมทั้งแสดงให้เห็นการเปลี่ยนแปลงที่เกิดขึ้นตลอดระยะเวลาโครงการ) </a:t>
            </a:r>
            <a:endParaRPr lang="th-TH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เทคนิคการควบคุมต้นทุนโครงการ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Earned </a:t>
            </a:r>
            <a:r>
              <a:rPr lang="en-US" sz="4000" b="1" dirty="0"/>
              <a:t>value management (EVM) </a:t>
            </a:r>
            <a:endParaRPr lang="th-TH" sz="4000" dirty="0" smtClean="0"/>
          </a:p>
          <a:p>
            <a:pPr lvl="1"/>
            <a:r>
              <a:rPr lang="th-TH" sz="3600" dirty="0" smtClean="0"/>
              <a:t>เทคนิค</a:t>
            </a:r>
            <a:r>
              <a:rPr lang="th-TH" sz="3600" dirty="0"/>
              <a:t>การวัดแบบ </a:t>
            </a:r>
            <a:r>
              <a:rPr lang="en-US" sz="3600" dirty="0" smtClean="0"/>
              <a:t>EVM </a:t>
            </a:r>
            <a:r>
              <a:rPr lang="th-TH" sz="3600" dirty="0" smtClean="0"/>
              <a:t>จะ</a:t>
            </a:r>
            <a:r>
              <a:rPr lang="th-TH" sz="3600" dirty="0"/>
              <a:t>ช่วยให้ผู้จัดการโครงการและทีมงานสามารถคำนวณหาดัชนีของผลการดำเนินงานที่สัมพันธ์กับต้นทุนและตารางเวลา ซึ่งจะบอกให้ทราบว่าโครงการกำลังดำเนินไปได้ด้วยดีมากน้อยเพียงใด เมื่อได้เปรียบเทียบกับแผนที่ได้วางไว้ และโครงการดังกล่าวจะเป็นอย่างไรต่อไปใน</a:t>
            </a:r>
            <a:r>
              <a:rPr lang="th-TH" sz="3600" dirty="0" smtClean="0"/>
              <a:t>อนาคต</a:t>
            </a:r>
            <a:endParaRPr lang="en-US" sz="3600" dirty="0"/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Earned value management (EVM) </a:t>
            </a:r>
            <a:endParaRPr lang="th-TH" dirty="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7715272" y="2000240"/>
            <a:ext cx="1143008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แหล่งที่มา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: Phillips, Joseph. IT Project Management: On Track from Start to Finish. California: McGraw-Hill/Osborne, 2004.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รูปที่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5.1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แสดงถึงประโยชน์ของเทคนิค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EVM 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ต่อการควบคุมโครงการ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7072362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Earned value management (EVM) </a:t>
            </a:r>
            <a:endParaRPr lang="th-TH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เทคนิค </a:t>
            </a:r>
            <a:r>
              <a:rPr lang="en-US" dirty="0"/>
              <a:t>EVM</a:t>
            </a:r>
            <a:r>
              <a:rPr lang="th-TH" dirty="0"/>
              <a:t> เป็นหลักการคำนวณอย่างง่ายระหว่างค่าหลัก </a:t>
            </a:r>
            <a:r>
              <a:rPr lang="en-US" dirty="0"/>
              <a:t>3</a:t>
            </a:r>
            <a:r>
              <a:rPr lang="th-TH" dirty="0"/>
              <a:t> ค่าของแต่ละกิจกรรมจาก </a:t>
            </a:r>
            <a:r>
              <a:rPr lang="en-US" dirty="0"/>
              <a:t>WBS </a:t>
            </a:r>
            <a:r>
              <a:rPr lang="th-TH" dirty="0"/>
              <a:t>ของโครงการ โดยจะมีการคำนวณค่าดังกล่าวเป็นระยะๆ เช่น ทุกๆ สัปดาห์ ทุกๆ เดือน หรือทุกๆ </a:t>
            </a:r>
            <a:r>
              <a:rPr lang="th-TH" dirty="0" err="1"/>
              <a:t>ไตรมาส</a:t>
            </a:r>
            <a:r>
              <a:rPr lang="th-TH" dirty="0"/>
              <a:t> เป็นต้น ค่าหลักเหล่านั้น คือ</a:t>
            </a:r>
            <a:endParaRPr lang="en-US" dirty="0"/>
          </a:p>
          <a:p>
            <a:pPr lvl="2"/>
            <a:r>
              <a:rPr lang="en-US" b="1" dirty="0"/>
              <a:t>Planned value </a:t>
            </a:r>
            <a:r>
              <a:rPr lang="en-US" sz="3200" b="1" dirty="0"/>
              <a:t>(PV)</a:t>
            </a:r>
            <a:r>
              <a:rPr lang="en-US" sz="3200" dirty="0"/>
              <a:t> </a:t>
            </a:r>
            <a:r>
              <a:rPr lang="th-TH" dirty="0"/>
              <a:t>หรือ </a:t>
            </a:r>
            <a:r>
              <a:rPr lang="en-US" b="1" dirty="0"/>
              <a:t>Budgeted cost of work scheduled (BCWS</a:t>
            </a:r>
            <a:r>
              <a:rPr lang="en-US" b="1" dirty="0" smtClean="0"/>
              <a:t>)</a:t>
            </a:r>
            <a:endParaRPr lang="en-US" dirty="0"/>
          </a:p>
          <a:p>
            <a:pPr lvl="2"/>
            <a:r>
              <a:rPr lang="en-US" b="1" dirty="0"/>
              <a:t>Actual cost </a:t>
            </a:r>
            <a:r>
              <a:rPr lang="en-US" sz="3200" b="1" dirty="0"/>
              <a:t>(AC)</a:t>
            </a:r>
            <a:r>
              <a:rPr lang="en-US" sz="3200" dirty="0"/>
              <a:t> </a:t>
            </a:r>
            <a:r>
              <a:rPr lang="th-TH" dirty="0"/>
              <a:t>หรือ </a:t>
            </a:r>
            <a:r>
              <a:rPr lang="en-US" b="1" dirty="0"/>
              <a:t>Actual cost of work performed (ACWP</a:t>
            </a:r>
            <a:r>
              <a:rPr lang="en-US" b="1" dirty="0" smtClean="0"/>
              <a:t>)</a:t>
            </a:r>
            <a:endParaRPr lang="en-US" dirty="0"/>
          </a:p>
          <a:p>
            <a:pPr lvl="2"/>
            <a:r>
              <a:rPr lang="en-US" b="1" dirty="0"/>
              <a:t>Earned value </a:t>
            </a:r>
            <a:r>
              <a:rPr lang="en-US" sz="3200" b="1" dirty="0"/>
              <a:t>(EV)</a:t>
            </a:r>
            <a:r>
              <a:rPr lang="en-US" sz="3200" dirty="0"/>
              <a:t> </a:t>
            </a:r>
            <a:r>
              <a:rPr lang="th-TH" dirty="0"/>
              <a:t>หรือ </a:t>
            </a:r>
            <a:r>
              <a:rPr lang="en-US" b="1" dirty="0"/>
              <a:t>Budgeted cost of work performed (BCWP</a:t>
            </a:r>
            <a:r>
              <a:rPr lang="en-US" b="1" dirty="0" smtClean="0"/>
              <a:t>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Earned value management (EVM) </a:t>
            </a:r>
            <a:endParaRPr lang="th-TH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Planned </a:t>
            </a:r>
            <a:r>
              <a:rPr lang="en-US" sz="4000" b="1" dirty="0">
                <a:solidFill>
                  <a:srgbClr val="FF0000"/>
                </a:solidFill>
              </a:rPr>
              <a:t>value (PV)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th-TH" sz="4000" dirty="0">
                <a:solidFill>
                  <a:srgbClr val="FF0000"/>
                </a:solidFill>
              </a:rPr>
              <a:t>หรือ </a:t>
            </a:r>
            <a:r>
              <a:rPr lang="en-US" sz="4000" b="1" dirty="0">
                <a:solidFill>
                  <a:srgbClr val="FF0000"/>
                </a:solidFill>
              </a:rPr>
              <a:t>Budgeted cost of work scheduled (BCWS)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endParaRPr lang="th-TH" dirty="0" smtClean="0"/>
          </a:p>
          <a:p>
            <a:r>
              <a:rPr lang="th-TH" b="1" dirty="0" smtClean="0"/>
              <a:t>ผลงานที่ควรทำได้ตามแผนคิดจากราคางบประมาณ </a:t>
            </a:r>
            <a:r>
              <a:rPr lang="th-TH" dirty="0" smtClean="0"/>
              <a:t>(</a:t>
            </a:r>
            <a:r>
              <a:rPr lang="en-US" dirty="0" smtClean="0"/>
              <a:t>budgeted cost of work scheduled (BCWS) </a:t>
            </a:r>
            <a:r>
              <a:rPr lang="th-TH" dirty="0" smtClean="0"/>
              <a:t>หรือมูลค่าที่ได้วางแผนไว้ (</a:t>
            </a:r>
            <a:r>
              <a:rPr lang="en-US" dirty="0" smtClean="0"/>
              <a:t>planned value (PV)) </a:t>
            </a:r>
            <a:r>
              <a:rPr lang="th-TH" dirty="0" smtClean="0"/>
              <a:t>หรือ งบประมาณของกิจกรรมหนึ่ง เช่น สมมติโครงการหนึ่งมีกิจกรรมสรุปของการซื้อและการติดตั้งเครื่องบริการเว็บเครื่องใหม่ ซึ่งใช้เวลา 1 อาทิตย์ และค่าแรงทั้งหมด 10,000 บาท ดังนั้น </a:t>
            </a:r>
            <a:r>
              <a:rPr lang="en-US" dirty="0" smtClean="0"/>
              <a:t>BCWS </a:t>
            </a:r>
            <a:r>
              <a:rPr lang="th-TH" dirty="0" smtClean="0"/>
              <a:t>ของกิจกรรมนี้คือ 10,000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Earned value management (EVM) </a:t>
            </a:r>
            <a:endParaRPr lang="th-TH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Actual </a:t>
            </a:r>
            <a:r>
              <a:rPr lang="en-US" sz="3600" b="1" dirty="0">
                <a:solidFill>
                  <a:srgbClr val="FF0000"/>
                </a:solidFill>
              </a:rPr>
              <a:t>cost (AC)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th-TH" sz="3600" dirty="0">
                <a:solidFill>
                  <a:srgbClr val="FF0000"/>
                </a:solidFill>
              </a:rPr>
              <a:t>หรือ </a:t>
            </a:r>
            <a:r>
              <a:rPr lang="en-US" sz="3600" b="1" dirty="0">
                <a:solidFill>
                  <a:srgbClr val="FF0000"/>
                </a:solidFill>
              </a:rPr>
              <a:t>Actual cost of work performed (ACWP)</a:t>
            </a:r>
            <a:r>
              <a:rPr lang="th-TH" sz="3600" dirty="0">
                <a:solidFill>
                  <a:srgbClr val="FF0000"/>
                </a:solidFill>
              </a:rPr>
              <a:t> </a:t>
            </a:r>
            <a:endParaRPr lang="th-TH" dirty="0" smtClean="0"/>
          </a:p>
          <a:p>
            <a:r>
              <a:rPr lang="th-TH" b="1" dirty="0" smtClean="0"/>
              <a:t>ค่าใช้จ่ายจริงของงานที่ได้ทำ </a:t>
            </a:r>
            <a:r>
              <a:rPr lang="th-TH" dirty="0" smtClean="0"/>
              <a:t>(</a:t>
            </a:r>
            <a:r>
              <a:rPr lang="en-US" dirty="0" smtClean="0"/>
              <a:t>actual cost of work performed (ACWP)</a:t>
            </a:r>
            <a:r>
              <a:rPr lang="th-TH" dirty="0" smtClean="0"/>
              <a:t>ค่าใช้จ่ายจริง (</a:t>
            </a:r>
            <a:r>
              <a:rPr lang="en-US" dirty="0" smtClean="0"/>
              <a:t>actual cost (AC)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th-TH" dirty="0" smtClean="0"/>
              <a:t>คือ ค่าใช้จ่ายทางตรงและทางอ้อมที่เกิดขึ้นเพื่อทำกิจกรรมให้สำเร็จในช่วงที่กำหนด เช่น สมมุติว่าใช้เวลา 2 อาทิตย์และค่าใช้จ่าย 20,000 บาท สำหรับการซื้อและติดตั้งเครื่องบริการเว็บเครื่องใหม่ สมมุติว่าอาทิตย์แรกค่าใช้จ่ายที่เกิดขึ้นจริงคือ 15,000 บาท และค่าใช้จ่ายจริงที่เกิดขึ้นอาทิตย์ที่ 2 คือ 5,000 บาท จำนวนเงินเหล่านี้เป็นค่าใช้จ่ายจริงสำหรับกิจกรรมแต่ละอาทิตย์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Earned value management (EVM) </a:t>
            </a:r>
            <a:endParaRPr lang="th-TH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Earned </a:t>
            </a:r>
            <a:r>
              <a:rPr lang="en-US" sz="4000" b="1" dirty="0">
                <a:solidFill>
                  <a:srgbClr val="FF0000"/>
                </a:solidFill>
              </a:rPr>
              <a:t>value (EV)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th-TH" sz="4000" dirty="0">
                <a:solidFill>
                  <a:srgbClr val="FF0000"/>
                </a:solidFill>
              </a:rPr>
              <a:t>หรือ </a:t>
            </a:r>
            <a:r>
              <a:rPr lang="en-US" sz="4000" b="1" dirty="0">
                <a:solidFill>
                  <a:srgbClr val="FF0000"/>
                </a:solidFill>
              </a:rPr>
              <a:t>Budgeted cost of work performed (BCWP) </a:t>
            </a:r>
            <a:endParaRPr lang="th-TH" dirty="0" smtClean="0"/>
          </a:p>
          <a:p>
            <a:r>
              <a:rPr lang="th-TH" b="1" dirty="0" smtClean="0"/>
              <a:t>ผลงานที่ทำได้คิดจากราคางบประมาณ </a:t>
            </a:r>
            <a:r>
              <a:rPr lang="th-TH" dirty="0" smtClean="0"/>
              <a:t>(</a:t>
            </a:r>
            <a:r>
              <a:rPr lang="en-US" dirty="0" smtClean="0"/>
              <a:t>budgeted cost of work performed (BCWP) </a:t>
            </a:r>
            <a:r>
              <a:rPr lang="th-TH" dirty="0" smtClean="0"/>
              <a:t>หรือ มูลค่าที่ได้รับ (</a:t>
            </a:r>
            <a:r>
              <a:rPr lang="en-US" dirty="0" smtClean="0"/>
              <a:t>earned value (EV)</a:t>
            </a:r>
            <a:endParaRPr lang="th-TH" dirty="0" smtClean="0"/>
          </a:p>
          <a:p>
            <a:r>
              <a:rPr lang="th-TH" dirty="0" smtClean="0"/>
              <a:t>คือ การประมาณการมูลค่าของงานที่ได้ทำ โดยคำนวณตามงบประมาณค่าใช้จ่ายของโครงการหรือกิจกรรมที่วางแผนตั้งแต่แรก และอัตราประสิทธิภาพของทีมงานที่กำลังทำงาน อัตราประสิทธิภาพการทำงาน (</a:t>
            </a:r>
            <a:r>
              <a:rPr lang="en-US" dirty="0" smtClean="0"/>
              <a:t>rate of performance (RP) </a:t>
            </a:r>
            <a:r>
              <a:rPr lang="th-TH" dirty="0" smtClean="0"/>
              <a:t>คือ สัดส่วนของงานที่เสร็จจริงกับร้อยละของงานที่วางแผนไว้ว่าจะทำเสร็จในช่วงเวลาที่กำหนด เช่น สมมุติว่า เวลาผ่านไป 1 อาทิตย์ การติดตั้งเครื่องบริการทำเสร็จไปร้อยละ 75 เพราะภายใน 1 อาทิตย์ ตารางเวลาที่วางแผนไว้บอกว่างานควรเสร็จร้อยละ 100 แต่งานได้ทำเสร็จไปเพียงร้อยละ 75 การคำนวณมูลค่าที่ได้รับจริงหลังจากทำงานไป 1 อาทิตย์ ซึ่งคือ 7,500 บาท </a:t>
            </a:r>
          </a:p>
          <a:p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Earned value management (EVM)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4000" dirty="0" smtClean="0"/>
              <a:t>เทคนิค </a:t>
            </a:r>
            <a:r>
              <a:rPr lang="en-US" sz="4000" dirty="0"/>
              <a:t>EVM </a:t>
            </a:r>
            <a:r>
              <a:rPr lang="th-TH" sz="4000" dirty="0"/>
              <a:t>มาวิเคราะห์หาค่าความสัมพันธ์ที่สำคัญต่อได้อีก </a:t>
            </a:r>
            <a:r>
              <a:rPr lang="en-US" sz="4000" dirty="0"/>
              <a:t>4</a:t>
            </a:r>
            <a:r>
              <a:rPr lang="th-TH" sz="4000" dirty="0"/>
              <a:t> ค่า </a:t>
            </a:r>
            <a:endParaRPr lang="en-US" sz="4000" dirty="0"/>
          </a:p>
          <a:p>
            <a:pPr lvl="1"/>
            <a:r>
              <a:rPr lang="en-US" sz="3600" b="1" dirty="0"/>
              <a:t>Cost variance (CV</a:t>
            </a:r>
            <a:r>
              <a:rPr lang="en-US" sz="3600" b="1" dirty="0" smtClean="0"/>
              <a:t>)</a:t>
            </a:r>
          </a:p>
          <a:p>
            <a:pPr lvl="1"/>
            <a:r>
              <a:rPr lang="en-US" sz="3600" b="1" dirty="0" smtClean="0"/>
              <a:t>Schedule variance (SV)</a:t>
            </a:r>
          </a:p>
          <a:p>
            <a:pPr lvl="1"/>
            <a:r>
              <a:rPr lang="en-US" sz="3600" b="1" dirty="0" smtClean="0"/>
              <a:t>Cost performance index (CPI)</a:t>
            </a:r>
          </a:p>
          <a:p>
            <a:pPr lvl="1"/>
            <a:r>
              <a:rPr lang="en-US" sz="3600" b="1" dirty="0" smtClean="0"/>
              <a:t>Schedule performance index (SPI)</a:t>
            </a: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/>
              <a:t>การบริหารต้นทุนโครงการ</a:t>
            </a:r>
            <a:endParaRPr lang="th-TH" sz="54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dirty="0" smtClean="0"/>
              <a:t>การบริหารต้นทุนโครงการประกอบด้วย </a:t>
            </a:r>
            <a:r>
              <a:rPr lang="en-US" sz="4000" dirty="0"/>
              <a:t>4 </a:t>
            </a:r>
            <a:r>
              <a:rPr lang="th-TH" sz="4000" dirty="0"/>
              <a:t>ขั้นตอน คือ</a:t>
            </a:r>
            <a:endParaRPr lang="en-US" sz="4000" dirty="0"/>
          </a:p>
          <a:p>
            <a:pPr lvl="0">
              <a:buNone/>
            </a:pPr>
            <a:r>
              <a:rPr lang="th-TH" sz="4000" dirty="0" smtClean="0"/>
              <a:t>1. การ</a:t>
            </a:r>
            <a:r>
              <a:rPr lang="th-TH" sz="4000" dirty="0"/>
              <a:t>วางแผนทรัพยากร </a:t>
            </a:r>
            <a:r>
              <a:rPr lang="en-US" sz="4000" dirty="0"/>
              <a:t>(Resource planning)</a:t>
            </a:r>
          </a:p>
          <a:p>
            <a:pPr lvl="0">
              <a:buNone/>
            </a:pPr>
            <a:r>
              <a:rPr lang="th-TH" sz="4000" dirty="0" smtClean="0"/>
              <a:t>2. การ</a:t>
            </a:r>
            <a:r>
              <a:rPr lang="th-TH" sz="4000" dirty="0"/>
              <a:t>ประมาณการต้นทุน </a:t>
            </a:r>
            <a:r>
              <a:rPr lang="en-US" sz="4000" dirty="0"/>
              <a:t>(Cost estimating)</a:t>
            </a:r>
          </a:p>
          <a:p>
            <a:pPr lvl="0">
              <a:buNone/>
            </a:pPr>
            <a:r>
              <a:rPr lang="th-TH" sz="4000" dirty="0" smtClean="0"/>
              <a:t>3. การ</a:t>
            </a:r>
            <a:r>
              <a:rPr lang="th-TH" sz="4000" dirty="0"/>
              <a:t>จัดทำงบประมาณต้นทุน </a:t>
            </a:r>
            <a:r>
              <a:rPr lang="en-US" sz="4000" dirty="0"/>
              <a:t>(Cost budgeting)</a:t>
            </a:r>
          </a:p>
          <a:p>
            <a:pPr lvl="0">
              <a:buNone/>
            </a:pPr>
            <a:r>
              <a:rPr lang="th-TH" sz="4000" dirty="0" smtClean="0"/>
              <a:t>4. การ</a:t>
            </a:r>
            <a:r>
              <a:rPr lang="th-TH" sz="4000" dirty="0"/>
              <a:t>ควบคุมต้นทุน</a:t>
            </a:r>
            <a:r>
              <a:rPr lang="en-US" sz="4000" dirty="0"/>
              <a:t> (Cost control)</a:t>
            </a:r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Earned value management (EVM)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b="1" dirty="0" smtClean="0"/>
              <a:t>Cost </a:t>
            </a:r>
            <a:r>
              <a:rPr lang="en-US" b="1" dirty="0"/>
              <a:t>variance (CV)</a:t>
            </a:r>
            <a:r>
              <a:rPr lang="en-US" dirty="0"/>
              <a:t> </a:t>
            </a:r>
            <a:r>
              <a:rPr lang="th-TH" dirty="0"/>
              <a:t>แสดงค่า</a:t>
            </a:r>
            <a:r>
              <a:rPr lang="th-TH" dirty="0">
                <a:solidFill>
                  <a:srgbClr val="FF0000"/>
                </a:solidFill>
              </a:rPr>
              <a:t>ความแตกต่างระหว่างต้นทุนประมาณการกับต้นทุนที่เกิดขึ้นจริงของกิจกรรมใดกิจกรรมหนึ่ง 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(CV=EV– </a:t>
            </a:r>
            <a:r>
              <a:rPr lang="en-US" dirty="0"/>
              <a:t>AC) </a:t>
            </a:r>
            <a:endParaRPr lang="th-TH" dirty="0" smtClean="0"/>
          </a:p>
          <a:p>
            <a:pPr lvl="2"/>
            <a:r>
              <a:rPr lang="en-US" sz="2800" dirty="0" smtClean="0"/>
              <a:t>CV</a:t>
            </a:r>
            <a:r>
              <a:rPr lang="th-TH" sz="2800" dirty="0" smtClean="0"/>
              <a:t> </a:t>
            </a:r>
            <a:r>
              <a:rPr lang="th-TH" sz="2800" dirty="0"/>
              <a:t>เป็นลบแสดงว่าต้นทุนที่เกิดขึ้นจริงในการทำกิจกรรมนั้นๆ สูงกว่าที่ได้</a:t>
            </a:r>
            <a:r>
              <a:rPr lang="th-TH" sz="2800"/>
              <a:t>วางแผน</a:t>
            </a:r>
            <a:r>
              <a:rPr lang="th-TH" sz="2800" smtClean="0"/>
              <a:t>ไว้</a:t>
            </a:r>
            <a:endParaRPr lang="th-TH" sz="2800" dirty="0" smtClean="0"/>
          </a:p>
          <a:p>
            <a:pPr lvl="2"/>
            <a:r>
              <a:rPr lang="en-US" sz="2800" dirty="0" smtClean="0"/>
              <a:t>CV </a:t>
            </a:r>
            <a:r>
              <a:rPr lang="th-TH" sz="2800" dirty="0"/>
              <a:t>เป็นบวกแสดงว่าต้นทุนที่ใช้ไปจริงในการทำกิจกรรมต่ำกว่าแผนที่ได้วางไว้ </a:t>
            </a:r>
            <a:endParaRPr lang="th-TH" sz="2800" dirty="0" smtClean="0"/>
          </a:p>
          <a:p>
            <a:pPr lvl="2"/>
            <a:r>
              <a:rPr lang="en-US" sz="2800" dirty="0" smtClean="0"/>
              <a:t>CV </a:t>
            </a:r>
            <a:r>
              <a:rPr lang="th-TH" sz="2800" dirty="0"/>
              <a:t>เท่ากับ </a:t>
            </a:r>
            <a:r>
              <a:rPr lang="en-US" sz="2800" dirty="0"/>
              <a:t>0</a:t>
            </a:r>
            <a:r>
              <a:rPr lang="th-TH" sz="2800" dirty="0"/>
              <a:t> แสดงว่ากิจกรรมนั้นได้ใช้เงินทุนไปตามที่ได้กำหนดไว้ตามแผนพอดี</a:t>
            </a:r>
            <a:endParaRPr lang="en-US" sz="2800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Earned value management (EVM)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b="1" dirty="0" smtClean="0"/>
              <a:t>Schedule </a:t>
            </a:r>
            <a:r>
              <a:rPr lang="en-US" b="1" dirty="0"/>
              <a:t>variance (SV)</a:t>
            </a:r>
            <a:r>
              <a:rPr lang="en-US" dirty="0"/>
              <a:t> </a:t>
            </a:r>
            <a:r>
              <a:rPr lang="th-TH" dirty="0">
                <a:solidFill>
                  <a:srgbClr val="FF0000"/>
                </a:solidFill>
              </a:rPr>
              <a:t>แสดงค่าความแตกต่างระหว่างปริมาณของกิจกรรมใดกิจกรรมหนึ่งที่ควรจะแล้วเสร็จตามแผนที่ได้วาง</a:t>
            </a:r>
            <a:r>
              <a:rPr lang="th-TH" dirty="0" smtClean="0">
                <a:solidFill>
                  <a:srgbClr val="FF0000"/>
                </a:solidFill>
              </a:rPr>
              <a:t>ไว้กับ</a:t>
            </a:r>
            <a:r>
              <a:rPr lang="th-TH" dirty="0">
                <a:solidFill>
                  <a:srgbClr val="FF0000"/>
                </a:solidFill>
              </a:rPr>
              <a:t>ปริมาณของกิจกรรมดังกล่าวที่แล้วเสร็จจริง </a:t>
            </a:r>
            <a:r>
              <a:rPr lang="en-US" dirty="0" smtClean="0"/>
              <a:t>(SV=EV– PV)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SV</a:t>
            </a:r>
            <a:r>
              <a:rPr lang="th-TH" dirty="0" smtClean="0"/>
              <a:t> </a:t>
            </a:r>
            <a:r>
              <a:rPr lang="th-TH" dirty="0"/>
              <a:t>เป็นลบแสดงว่าเราจำเป็นต้องใช้เวลาในการดำเนินกิจกรรมดังกล่าวจนแล้วเสร็จมากกว่าที่ได้วางแผน</a:t>
            </a:r>
            <a:r>
              <a:rPr lang="th-TH" dirty="0" smtClean="0"/>
              <a:t>ไว้</a:t>
            </a:r>
            <a:endParaRPr lang="th-TH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SV </a:t>
            </a:r>
            <a:r>
              <a:rPr lang="th-TH" dirty="0"/>
              <a:t>เป็นบวก แสดงว่ากิจกรรมดังกล่าวใช้เวลาในการดำเนินงานน้อยกว่าเวลาที่ได้วางไว้ตาม</a:t>
            </a:r>
            <a:r>
              <a:rPr lang="th-TH" dirty="0" smtClean="0"/>
              <a:t>แผน</a:t>
            </a:r>
            <a:endParaRPr lang="th-TH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SV </a:t>
            </a:r>
            <a:r>
              <a:rPr lang="th-TH" dirty="0"/>
              <a:t>เท่ากับ </a:t>
            </a:r>
            <a:r>
              <a:rPr lang="en-US" dirty="0"/>
              <a:t>0</a:t>
            </a:r>
            <a:r>
              <a:rPr lang="th-TH" dirty="0"/>
              <a:t> แสดงว่ากิจกรรมนั้นได้ถูกดำเนินการไปตามเวลาที่ได้วางไว้ตามแผนพอดี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Earned value management (EVM)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b="1" dirty="0" smtClean="0"/>
              <a:t>Cost </a:t>
            </a:r>
            <a:r>
              <a:rPr lang="en-US" b="1" dirty="0"/>
              <a:t>performance index (CPI) </a:t>
            </a:r>
            <a:r>
              <a:rPr lang="th-TH" dirty="0"/>
              <a:t>เป็นอัตราส่วนระหว่าง </a:t>
            </a:r>
            <a:r>
              <a:rPr lang="en-US" dirty="0" smtClean="0"/>
              <a:t>EV </a:t>
            </a:r>
            <a:r>
              <a:rPr lang="th-TH" dirty="0" smtClean="0"/>
              <a:t>กับ </a:t>
            </a:r>
            <a:r>
              <a:rPr lang="en-US" dirty="0" smtClean="0"/>
              <a:t>AC </a:t>
            </a:r>
            <a:r>
              <a:rPr lang="th-TH" dirty="0" smtClean="0"/>
              <a:t>ซึ่ง</a:t>
            </a:r>
            <a:r>
              <a:rPr lang="th-TH" dirty="0"/>
              <a:t>สามารถนำมาใช้ในการประมาณการต้นทุน ที่จำเป็นต้องใช้จนโครงการเสร็จสิ้นสมบูรณ์</a:t>
            </a:r>
            <a:r>
              <a:rPr lang="th-TH" dirty="0" smtClean="0"/>
              <a:t>ได้ </a:t>
            </a:r>
            <a:r>
              <a:rPr lang="en-US" dirty="0" smtClean="0"/>
              <a:t>(CPI=EV/AC) </a:t>
            </a:r>
            <a:endParaRPr lang="th-TH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CPI </a:t>
            </a:r>
            <a:r>
              <a:rPr lang="th-TH" dirty="0"/>
              <a:t>เท่ากับ </a:t>
            </a:r>
            <a:r>
              <a:rPr lang="en-US" dirty="0"/>
              <a:t>1 </a:t>
            </a:r>
            <a:r>
              <a:rPr lang="th-TH" dirty="0"/>
              <a:t>แสดงว่าต้นทุนที่ได้วางไว้ตามแผนกับต้นทุนที่เกิดขึ้นจริงมีจำนวนที่เท่ากันพอดี หรือต้นทุนที่ใช้ไปเป็นไปตามแผนที่ได้วางไว้นั่นเอง </a:t>
            </a:r>
            <a:endParaRPr lang="th-TH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CPI </a:t>
            </a:r>
            <a:r>
              <a:rPr lang="th-TH" dirty="0" smtClean="0"/>
              <a:t>น้อย</a:t>
            </a:r>
            <a:r>
              <a:rPr lang="th-TH" dirty="0"/>
              <a:t>กว่า </a:t>
            </a:r>
            <a:r>
              <a:rPr lang="en-US" dirty="0"/>
              <a:t>1 </a:t>
            </a:r>
            <a:r>
              <a:rPr lang="th-TH" dirty="0"/>
              <a:t>แสดงว่ากิจกรรมที่กำลังพิจารณาอยู่นั้นได้ใช้เงินทุนเกินงบประมาณที่ตั้ง</a:t>
            </a:r>
            <a:r>
              <a:rPr lang="th-TH" dirty="0" smtClean="0"/>
              <a:t>ไว้</a:t>
            </a:r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ค่า </a:t>
            </a:r>
            <a:r>
              <a:rPr lang="en-US" dirty="0" smtClean="0"/>
              <a:t>CPI </a:t>
            </a:r>
            <a:r>
              <a:rPr lang="th-TH" dirty="0"/>
              <a:t>มากกว่า </a:t>
            </a:r>
            <a:r>
              <a:rPr lang="en-US" dirty="0"/>
              <a:t>1 </a:t>
            </a:r>
            <a:r>
              <a:rPr lang="th-TH" dirty="0"/>
              <a:t>แสดงว่ากิจกรรมนั้นได้ใช้เงินทุนไปน้อยกว่างบประมาณที่ได้ตั้งไว้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Earned value management (EVM)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 smtClean="0"/>
              <a:t>Schedule </a:t>
            </a:r>
            <a:r>
              <a:rPr lang="en-US" sz="2800" b="1" dirty="0"/>
              <a:t>performance index (SPI) </a:t>
            </a:r>
            <a:r>
              <a:rPr lang="th-TH" sz="2800" dirty="0"/>
              <a:t>เป็นอัตราส่วนระหว่าง </a:t>
            </a:r>
            <a:r>
              <a:rPr lang="en-US" sz="2800" dirty="0" smtClean="0"/>
              <a:t>   EV </a:t>
            </a:r>
            <a:r>
              <a:rPr lang="th-TH" sz="2800" dirty="0" smtClean="0"/>
              <a:t>กับ </a:t>
            </a:r>
            <a:r>
              <a:rPr lang="en-US" sz="2800" dirty="0" smtClean="0"/>
              <a:t>PV </a:t>
            </a:r>
            <a:r>
              <a:rPr lang="th-TH" sz="2800" dirty="0" smtClean="0"/>
              <a:t>ซึ่ง</a:t>
            </a:r>
            <a:r>
              <a:rPr lang="th-TH" sz="2800" dirty="0"/>
              <a:t>สามารถนำมาใช้ในการประมาณการเวลาที่จำเป็นต้องใช้จนโครงการแล้วเสร็จ </a:t>
            </a:r>
            <a:r>
              <a:rPr lang="en-US" sz="2800" dirty="0" smtClean="0"/>
              <a:t>(SPI=EV/PV) </a:t>
            </a:r>
            <a:endParaRPr lang="th-TH" sz="2800" dirty="0" smtClean="0"/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ค่าของ </a:t>
            </a:r>
            <a:r>
              <a:rPr lang="en-US" dirty="0"/>
              <a:t>SPI </a:t>
            </a:r>
            <a:r>
              <a:rPr lang="th-TH" dirty="0"/>
              <a:t>เท่ากับ </a:t>
            </a:r>
            <a:r>
              <a:rPr lang="en-US" dirty="0"/>
              <a:t>1 </a:t>
            </a:r>
            <a:r>
              <a:rPr lang="th-TH" dirty="0"/>
              <a:t>แสดงว่าเวลาที่ได้กำหนดไว้ตามแผนกับเวลาที่ใช้ไปจริงเท่ากันพอดี หรือเวลาที่ใช้ไปเป็นไปตามแผนที่ได้วางไว้นั่นเอง </a:t>
            </a:r>
            <a:endParaRPr lang="th-TH" dirty="0" smtClean="0"/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ค่า </a:t>
            </a:r>
            <a:r>
              <a:rPr lang="en-US" dirty="0"/>
              <a:t>SPI </a:t>
            </a:r>
            <a:r>
              <a:rPr lang="th-TH" dirty="0"/>
              <a:t>น้อยกว่า </a:t>
            </a:r>
            <a:r>
              <a:rPr lang="en-US" dirty="0"/>
              <a:t>1 </a:t>
            </a:r>
            <a:r>
              <a:rPr lang="th-TH" dirty="0"/>
              <a:t>แสดงว่ากิจกรรมที่กำลังพิจารณาอยู่ได้ดำเนินการไปล่าช้ากว่าแผนที่ได้วางไว้ ในทางตรงกันข้าม </a:t>
            </a:r>
            <a:endParaRPr lang="th-TH" dirty="0" smtClean="0"/>
          </a:p>
          <a:p>
            <a:pPr lvl="1">
              <a:buFont typeface="Arial" pitchFamily="34" charset="0"/>
              <a:buChar char="•"/>
            </a:pPr>
            <a:r>
              <a:rPr lang="th-TH" dirty="0" smtClean="0"/>
              <a:t>ค่า </a:t>
            </a:r>
            <a:r>
              <a:rPr lang="en-US" dirty="0"/>
              <a:t>SPI </a:t>
            </a:r>
            <a:r>
              <a:rPr lang="th-TH" dirty="0"/>
              <a:t>มากกว่า </a:t>
            </a:r>
            <a:r>
              <a:rPr lang="en-US" dirty="0"/>
              <a:t>1 </a:t>
            </a:r>
            <a:r>
              <a:rPr lang="th-TH" dirty="0"/>
              <a:t>แสดงว่ากิจกรรมนั้นได้ถูกดำเนินการไปเร็วกว่าแผนที่ได้วางไว้</a:t>
            </a:r>
            <a:endParaRPr lang="en-US" dirty="0"/>
          </a:p>
          <a:p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Earned value management (EVM)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ถ้า</a:t>
            </a:r>
            <a:r>
              <a:rPr lang="th-TH" dirty="0"/>
              <a:t>ค่าความสัมพันธ์ </a:t>
            </a:r>
            <a:r>
              <a:rPr lang="en-US" dirty="0"/>
              <a:t>CV </a:t>
            </a:r>
            <a:r>
              <a:rPr lang="th-TH" dirty="0"/>
              <a:t>และ </a:t>
            </a:r>
            <a:r>
              <a:rPr lang="en-US" dirty="0"/>
              <a:t>SV </a:t>
            </a:r>
            <a:r>
              <a:rPr lang="th-TH" dirty="0"/>
              <a:t>มีค่าเป็นลบ หรือถ้าค่าความสัมพันธ์ </a:t>
            </a:r>
            <a:r>
              <a:rPr lang="en-US" dirty="0"/>
              <a:t>CPI </a:t>
            </a:r>
            <a:r>
              <a:rPr lang="th-TH" dirty="0"/>
              <a:t>และ </a:t>
            </a:r>
            <a:r>
              <a:rPr lang="en-US" dirty="0"/>
              <a:t>SPI</a:t>
            </a:r>
            <a:r>
              <a:rPr lang="th-TH" dirty="0"/>
              <a:t> มีค่าน้อยกว่า </a:t>
            </a:r>
            <a:r>
              <a:rPr lang="en-US" dirty="0"/>
              <a:t>1</a:t>
            </a:r>
            <a:r>
              <a:rPr lang="th-TH" dirty="0"/>
              <a:t> แสดงว่ากิจกรรมที่เกี่ยวข้องหรืออาจรวมถึงโครงการที่เกี่ยวข้องทั้งโครงการกำลังมีปัญหาเนื่องจากผลการดำเนินงานจนกระทั่งถึงวันที่ทำการวัดเป็นไปในทิศทางที่ไม่ค่อยจะดี </a:t>
            </a:r>
            <a:endParaRPr lang="en-US" dirty="0"/>
          </a:p>
          <a:p>
            <a:r>
              <a:rPr lang="th-TH" dirty="0"/>
              <a:t>การใช้เทคนิค </a:t>
            </a:r>
            <a:r>
              <a:rPr lang="en-US" dirty="0"/>
              <a:t>EVM </a:t>
            </a:r>
            <a:r>
              <a:rPr lang="th-TH" dirty="0"/>
              <a:t>ในการวิเคราะห์และวัดผลการดำเนินงานของโครงการทั้ง</a:t>
            </a:r>
            <a:r>
              <a:rPr lang="th-TH" dirty="0" smtClean="0"/>
              <a:t>โครงการ ช่วย</a:t>
            </a:r>
            <a:r>
              <a:rPr lang="th-TH" dirty="0"/>
              <a:t>ให้ผู้จัดการโครงการสามารถวิเคราะห์ และวัดผลการดำเนินงานของโครงการในภาพรวมได้ชัดเจนและถูกต้องแม่นยำมากขึ้น</a:t>
            </a:r>
            <a:endParaRPr lang="en-US" dirty="0"/>
          </a:p>
          <a:p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ตัวอย่างที่ </a:t>
            </a:r>
            <a:r>
              <a:rPr lang="en-US" b="1" dirty="0" smtClean="0"/>
              <a:t>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2908" y="1285860"/>
            <a:ext cx="9001092" cy="5286412"/>
          </a:xfrm>
        </p:spPr>
        <p:txBody>
          <a:bodyPr>
            <a:noAutofit/>
          </a:bodyPr>
          <a:lstStyle/>
          <a:p>
            <a:r>
              <a:rPr lang="th-TH" sz="2800" dirty="0" smtClean="0"/>
              <a:t>สมมติ</a:t>
            </a:r>
            <a:r>
              <a:rPr lang="th-TH" sz="2800" dirty="0"/>
              <a:t>ว่า โครงการพัฒนาระบบสารสนเทศโครงการหนึ่งจำเป็นต้องจัดหาโปรแกรมสำเร็จรูปใหม่มาใช้ในโครงการ จากแผนที่ได้วางไว้ ผู้จัดการโครงการจะต้องใช้เงินทุนทั้งหมด </a:t>
            </a:r>
            <a:r>
              <a:rPr lang="en-US" sz="2800" dirty="0"/>
              <a:t>10,000 </a:t>
            </a:r>
            <a:r>
              <a:rPr lang="th-TH" sz="2800" dirty="0"/>
              <a:t>บาท ในการจัดซื้อ และใช้เวลา </a:t>
            </a:r>
            <a:r>
              <a:rPr lang="en-US" sz="2800" dirty="0"/>
              <a:t>1</a:t>
            </a:r>
            <a:r>
              <a:rPr lang="th-TH" sz="2800" dirty="0"/>
              <a:t> สัปดาห์ ในการติดตั้งโปรแกรมดังกล่าว อย่างไรก็ตาม เมื่อผู้จัดการโครงการได้ดำเนินการจัดหาโปรแกรมดังกล่าวจริง ปรากฏว่า ใช้เวลาในการจัดซื้อและติดตั้งโปรแกรมถึง </a:t>
            </a:r>
            <a:r>
              <a:rPr lang="en-US" sz="2800" dirty="0"/>
              <a:t>2</a:t>
            </a:r>
            <a:r>
              <a:rPr lang="th-TH" sz="2800" dirty="0"/>
              <a:t> สัปดาห์ และใช้เงินทุนไปทั้งหมด </a:t>
            </a:r>
            <a:r>
              <a:rPr lang="en-US" sz="2800" dirty="0"/>
              <a:t>20,000 </a:t>
            </a:r>
            <a:r>
              <a:rPr lang="th-TH" sz="2800" dirty="0"/>
              <a:t>บาท โดยได้มีการแบ่งจ่ายจำนวนเงินดังกล่าวเป็น </a:t>
            </a:r>
            <a:r>
              <a:rPr lang="en-US" sz="2800" dirty="0"/>
              <a:t>2 </a:t>
            </a:r>
            <a:r>
              <a:rPr lang="th-TH" sz="2800" dirty="0"/>
              <a:t>งวด คือ ในสัปดาห์ที่ </a:t>
            </a:r>
            <a:r>
              <a:rPr lang="en-US" sz="2800" dirty="0"/>
              <a:t>1</a:t>
            </a:r>
            <a:r>
              <a:rPr lang="th-TH" sz="2800" dirty="0"/>
              <a:t> เฉพาะราคาของโปรแกรมเป็นเงิน </a:t>
            </a:r>
            <a:r>
              <a:rPr lang="en-US" sz="2800" dirty="0"/>
              <a:t>15,000 </a:t>
            </a:r>
            <a:r>
              <a:rPr lang="th-TH" sz="2800" dirty="0"/>
              <a:t>บาท และในสัปดาห์ที่ </a:t>
            </a:r>
            <a:r>
              <a:rPr lang="en-US" sz="2800" dirty="0"/>
              <a:t>2 </a:t>
            </a:r>
            <a:r>
              <a:rPr lang="th-TH" sz="2800" dirty="0"/>
              <a:t>เป็นค่าติดตั้งโปรแกรม </a:t>
            </a:r>
            <a:r>
              <a:rPr lang="en-US" sz="2800" dirty="0"/>
              <a:t>5,000 </a:t>
            </a:r>
            <a:r>
              <a:rPr lang="th-TH" sz="2800" dirty="0"/>
              <a:t>บาท นอกจากนั้น จากการประเมินพบว่า ปริมาณงานของกิจกรรมดังกล่าว (กิจกรรมการจัดซื้อและติดตั้งโปรแกรม) ได้ถูกดำเนินการไปแล้วประมาณ </a:t>
            </a:r>
            <a:r>
              <a:rPr lang="en-US" sz="2800" dirty="0"/>
              <a:t>75% </a:t>
            </a:r>
            <a:r>
              <a:rPr lang="th-TH" sz="2800" dirty="0"/>
              <a:t>ของปริมาณงานทั้งหมดภายในสัปดาห์</a:t>
            </a:r>
            <a:r>
              <a:rPr lang="th-TH" sz="2800" dirty="0" smtClean="0"/>
              <a:t>แรก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ตัวอย่างที่ </a:t>
            </a:r>
            <a:r>
              <a:rPr lang="en-US" b="1" dirty="0" smtClean="0"/>
              <a:t>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42908" y="1285860"/>
            <a:ext cx="9001092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ดังนั้น </a:t>
            </a:r>
            <a:r>
              <a:rPr lang="th-TH" dirty="0"/>
              <a:t>การวิเคราะห์หาค่าต่างๆ ตามเทคนิค </a:t>
            </a:r>
            <a:r>
              <a:rPr lang="en-US" dirty="0"/>
              <a:t>EVM</a:t>
            </a:r>
            <a:r>
              <a:rPr lang="th-TH" dirty="0"/>
              <a:t> สำหรับการจัดหาโปรแกรมดังกล่าวในช่วงสัปดาห์แรกจะให้ผลลัพธ์ ดังต่อไปนี้</a:t>
            </a:r>
            <a:endParaRPr lang="en-US" dirty="0"/>
          </a:p>
          <a:p>
            <a:pPr>
              <a:buNone/>
            </a:pPr>
            <a:r>
              <a:rPr lang="th-TH" sz="2400" dirty="0"/>
              <a:t>	</a:t>
            </a:r>
            <a:r>
              <a:rPr lang="en-US" sz="2400" dirty="0" smtClean="0"/>
              <a:t>PV</a:t>
            </a:r>
            <a:r>
              <a:rPr lang="en-US" sz="2400" dirty="0"/>
              <a:t>	=	10,000</a:t>
            </a:r>
            <a:r>
              <a:rPr lang="th-TH" sz="2400" dirty="0"/>
              <a:t>		บาท</a:t>
            </a:r>
            <a:endParaRPr lang="en-US" sz="2400" dirty="0"/>
          </a:p>
          <a:p>
            <a:pPr>
              <a:buNone/>
            </a:pPr>
            <a:r>
              <a:rPr lang="th-TH" sz="2400" dirty="0"/>
              <a:t>	</a:t>
            </a:r>
            <a:r>
              <a:rPr lang="en-US" sz="2400" dirty="0"/>
              <a:t>AC	=	15,000</a:t>
            </a:r>
            <a:r>
              <a:rPr lang="th-TH" sz="2400" dirty="0"/>
              <a:t>		บาท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EV	=	  7,500</a:t>
            </a:r>
            <a:r>
              <a:rPr lang="th-TH" sz="2400" dirty="0"/>
              <a:t>		บาท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  <a:r>
              <a:rPr lang="en-US" sz="2400" dirty="0" smtClean="0"/>
              <a:t> 	CV   </a:t>
            </a:r>
            <a:r>
              <a:rPr lang="en-US" sz="2400" dirty="0"/>
              <a:t>=   EV – </a:t>
            </a:r>
            <a:r>
              <a:rPr lang="en-US" sz="2400" dirty="0" smtClean="0"/>
              <a:t>AC</a:t>
            </a:r>
            <a:r>
              <a:rPr lang="th-TH" sz="2400" dirty="0" smtClean="0"/>
              <a:t>  </a:t>
            </a:r>
            <a:r>
              <a:rPr lang="en-US" sz="2400" dirty="0" smtClean="0"/>
              <a:t>=</a:t>
            </a:r>
            <a:r>
              <a:rPr lang="en-US" sz="2400" dirty="0"/>
              <a:t>	  7,500 – 15,000	</a:t>
            </a:r>
            <a:r>
              <a:rPr lang="en-US" sz="2400" dirty="0" smtClean="0"/>
              <a:t>= -</a:t>
            </a:r>
            <a:r>
              <a:rPr lang="en-US" sz="2400" dirty="0"/>
              <a:t>7,500	</a:t>
            </a:r>
            <a:r>
              <a:rPr lang="th-TH" sz="2400" dirty="0"/>
              <a:t>บาท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	SV   </a:t>
            </a:r>
            <a:r>
              <a:rPr lang="en-US" sz="2400" dirty="0"/>
              <a:t>=   EV – PV </a:t>
            </a:r>
            <a:r>
              <a:rPr lang="en-US" sz="2400" dirty="0" smtClean="0"/>
              <a:t>=</a:t>
            </a:r>
            <a:r>
              <a:rPr lang="en-US" sz="2400" dirty="0"/>
              <a:t>	  7,500 – 10,000	</a:t>
            </a:r>
            <a:r>
              <a:rPr lang="en-US" sz="2400" dirty="0" smtClean="0"/>
              <a:t>= -</a:t>
            </a:r>
            <a:r>
              <a:rPr lang="en-US" sz="2400" dirty="0"/>
              <a:t>2,500	</a:t>
            </a:r>
            <a:r>
              <a:rPr lang="th-TH" sz="2400" dirty="0"/>
              <a:t>บาท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 smtClean="0"/>
              <a:t>	CPI   </a:t>
            </a:r>
            <a:r>
              <a:rPr lang="en-US" sz="2400" dirty="0"/>
              <a:t>=   </a:t>
            </a:r>
            <a:r>
              <a:rPr lang="en-US" sz="2400" dirty="0" smtClean="0"/>
              <a:t>EV/AC</a:t>
            </a:r>
            <a:r>
              <a:rPr lang="th-TH" sz="2400" dirty="0" smtClean="0"/>
              <a:t> </a:t>
            </a:r>
            <a:r>
              <a:rPr lang="en-US" sz="2400" dirty="0" smtClean="0"/>
              <a:t>=</a:t>
            </a:r>
            <a:r>
              <a:rPr lang="en-US" sz="2400" dirty="0"/>
              <a:t>	  7,500/15,000		</a:t>
            </a:r>
            <a:r>
              <a:rPr lang="en-US" sz="2400" dirty="0" smtClean="0"/>
              <a:t>= 0.5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SPI   </a:t>
            </a:r>
            <a:r>
              <a:rPr lang="en-US" sz="2400" dirty="0"/>
              <a:t>=   </a:t>
            </a:r>
            <a:r>
              <a:rPr lang="en-US" sz="2400" dirty="0" smtClean="0"/>
              <a:t>EV/PV</a:t>
            </a:r>
            <a:r>
              <a:rPr lang="th-TH" sz="2400" dirty="0" smtClean="0"/>
              <a:t> </a:t>
            </a:r>
            <a:r>
              <a:rPr lang="en-US" sz="2400" dirty="0" smtClean="0"/>
              <a:t>=</a:t>
            </a:r>
            <a:r>
              <a:rPr lang="en-US" sz="2400" dirty="0"/>
              <a:t>	  7,500/10,000		</a:t>
            </a:r>
            <a:r>
              <a:rPr lang="en-US" sz="2400" dirty="0" smtClean="0"/>
              <a:t>= 0.75</a:t>
            </a:r>
            <a:endParaRPr lang="en-US" sz="2400" dirty="0"/>
          </a:p>
          <a:p>
            <a:pPr>
              <a:buNone/>
            </a:pP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ตัวอย่างที่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/>
              <a:t>	โครงการ</a:t>
            </a:r>
            <a:r>
              <a:rPr lang="th-TH" sz="3600" dirty="0"/>
              <a:t>พัฒนา </a:t>
            </a:r>
            <a:r>
              <a:rPr lang="en-US" sz="3600" dirty="0"/>
              <a:t>Web site </a:t>
            </a:r>
            <a:r>
              <a:rPr lang="th-TH" sz="3600" dirty="0"/>
              <a:t>โครงการหนึ่งได้กำหนดงบประมาณเงินทุนที่จำเป็นต้องใช้ไว้ที่ </a:t>
            </a:r>
            <a:r>
              <a:rPr lang="en-US" sz="3600" dirty="0" smtClean="0"/>
              <a:t>50,000 </a:t>
            </a:r>
            <a:r>
              <a:rPr lang="th-TH" sz="3600" dirty="0"/>
              <a:t>บาท   ณ เวลาปัจจุบัน โครงการได้แล้วเสร็จไปแล้ว </a:t>
            </a:r>
            <a:r>
              <a:rPr lang="en-US" sz="3600" dirty="0"/>
              <a:t>15% </a:t>
            </a:r>
            <a:r>
              <a:rPr lang="th-TH" sz="3600" dirty="0"/>
              <a:t>จากที่ควรจะแล้วเสร็จ </a:t>
            </a:r>
            <a:r>
              <a:rPr lang="en-US" sz="3600" dirty="0"/>
              <a:t>20%</a:t>
            </a:r>
            <a:r>
              <a:rPr lang="th-TH" sz="3600" dirty="0"/>
              <a:t> ถ้ายึดตามแผนที่ได้วางไว้ นอกจากนั้น ผู้จัดการโครงการได้จ่ายค่าใช้จ่ายไปแล้วทั้งหมดเป็นเงิน </a:t>
            </a:r>
            <a:r>
              <a:rPr lang="en-US" sz="3600" dirty="0"/>
              <a:t>43,000 </a:t>
            </a:r>
            <a:r>
              <a:rPr lang="th-TH" sz="3600" dirty="0"/>
              <a:t>บาท จากงบประมาณที่ได้ตั้งเอาไว้เพื่อให้โครงการสามารถดำเนินมาได้จนกระทั่งถึงปัจจุบัน</a:t>
            </a:r>
            <a:endParaRPr lang="en-US" sz="3600" dirty="0"/>
          </a:p>
          <a:p>
            <a:r>
              <a:rPr lang="th-TH" sz="3600" dirty="0"/>
              <a:t>	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ตัวอย่างที่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400" dirty="0" smtClean="0"/>
              <a:t>จาก</a:t>
            </a:r>
            <a:r>
              <a:rPr lang="th-TH" sz="2400" dirty="0"/>
              <a:t>ข้อมูลที่มีอยู่ข้างต้น ทำให้สามารถวิเคราะห์หาค่าต่างๆ ตามเทคนิค </a:t>
            </a:r>
            <a:r>
              <a:rPr lang="en-US" sz="2400" dirty="0"/>
              <a:t>EVM </a:t>
            </a:r>
            <a:r>
              <a:rPr lang="th-TH" sz="2400" dirty="0"/>
              <a:t>ได้ ดังนี้</a:t>
            </a:r>
            <a:endParaRPr lang="en-US" sz="2400" dirty="0"/>
          </a:p>
          <a:p>
            <a:pPr>
              <a:buNone/>
            </a:pPr>
            <a:r>
              <a:rPr lang="th-TH" sz="2400" dirty="0"/>
              <a:t>	</a:t>
            </a:r>
            <a:r>
              <a:rPr lang="en-US" sz="2400" dirty="0"/>
              <a:t>PV	=	50,000</a:t>
            </a:r>
            <a:r>
              <a:rPr lang="th-TH" sz="2400" dirty="0"/>
              <a:t>		บาท</a:t>
            </a:r>
            <a:endParaRPr lang="en-US" sz="2400" dirty="0"/>
          </a:p>
          <a:p>
            <a:pPr>
              <a:buNone/>
            </a:pPr>
            <a:r>
              <a:rPr lang="th-TH" sz="2400" dirty="0"/>
              <a:t>	</a:t>
            </a:r>
            <a:r>
              <a:rPr lang="en-US" sz="2400" dirty="0"/>
              <a:t>AC	=	43,000</a:t>
            </a:r>
            <a:r>
              <a:rPr lang="th-TH" sz="2400" dirty="0"/>
              <a:t>		บาท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EV	=	</a:t>
            </a:r>
            <a:r>
              <a:rPr lang="en-US" sz="2400" dirty="0" smtClean="0"/>
              <a:t>7,500</a:t>
            </a:r>
            <a:r>
              <a:rPr lang="th-TH" sz="2400" dirty="0"/>
              <a:t>		บาท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CV   </a:t>
            </a:r>
            <a:r>
              <a:rPr lang="en-US" sz="2400" dirty="0"/>
              <a:t>=   EV – AC</a:t>
            </a:r>
            <a:r>
              <a:rPr lang="th-TH" sz="2400" dirty="0"/>
              <a:t>	</a:t>
            </a:r>
            <a:r>
              <a:rPr lang="en-US" sz="2400" dirty="0" smtClean="0"/>
              <a:t>= 7,500 </a:t>
            </a:r>
            <a:r>
              <a:rPr lang="en-US" sz="2400" dirty="0"/>
              <a:t>– </a:t>
            </a:r>
            <a:r>
              <a:rPr lang="en-US" sz="2400" dirty="0" smtClean="0"/>
              <a:t>43,000  =</a:t>
            </a:r>
            <a:r>
              <a:rPr lang="en-US" sz="2400" dirty="0"/>
              <a:t>	</a:t>
            </a:r>
            <a:r>
              <a:rPr lang="en-US" sz="2400" dirty="0" smtClean="0"/>
              <a:t>-35,500</a:t>
            </a:r>
            <a:r>
              <a:rPr lang="en-US" sz="2400" dirty="0"/>
              <a:t>	</a:t>
            </a:r>
            <a:r>
              <a:rPr lang="th-TH" sz="2400" dirty="0"/>
              <a:t>บาท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	SV   </a:t>
            </a:r>
            <a:r>
              <a:rPr lang="en-US" sz="2400" dirty="0"/>
              <a:t>=   EV – PV 	</a:t>
            </a:r>
            <a:r>
              <a:rPr lang="en-US" sz="2400" dirty="0" smtClean="0"/>
              <a:t>= 7,500 </a:t>
            </a:r>
            <a:r>
              <a:rPr lang="en-US" sz="2400" dirty="0"/>
              <a:t>– </a:t>
            </a:r>
            <a:r>
              <a:rPr lang="en-US" sz="2400" dirty="0" smtClean="0"/>
              <a:t>50,000  =       -42,500</a:t>
            </a:r>
            <a:r>
              <a:rPr lang="en-US" sz="2400" dirty="0"/>
              <a:t>	</a:t>
            </a:r>
            <a:r>
              <a:rPr lang="th-TH" sz="2400" dirty="0"/>
              <a:t>บาท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 smtClean="0"/>
              <a:t>	CPI   </a:t>
            </a:r>
            <a:r>
              <a:rPr lang="en-US" sz="2400" dirty="0"/>
              <a:t>=   EV/AC</a:t>
            </a:r>
            <a:r>
              <a:rPr lang="th-TH" sz="2400" dirty="0"/>
              <a:t>	</a:t>
            </a:r>
            <a:r>
              <a:rPr lang="en-US" sz="2400" dirty="0" smtClean="0"/>
              <a:t>= 7,500/43,000     =</a:t>
            </a:r>
            <a:r>
              <a:rPr lang="en-US" sz="2400" dirty="0"/>
              <a:t>	   </a:t>
            </a:r>
            <a:r>
              <a:rPr lang="en-US" sz="2400" dirty="0" smtClean="0"/>
              <a:t>0.17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SPI   </a:t>
            </a:r>
            <a:r>
              <a:rPr lang="en-US" sz="2400" dirty="0"/>
              <a:t>=   EV/PV</a:t>
            </a:r>
            <a:r>
              <a:rPr lang="th-TH" sz="2400" dirty="0"/>
              <a:t>	</a:t>
            </a:r>
            <a:r>
              <a:rPr lang="en-US" sz="2400" dirty="0" smtClean="0"/>
              <a:t>= 7,500/50,000     =</a:t>
            </a:r>
            <a:r>
              <a:rPr lang="en-US" sz="2400" dirty="0"/>
              <a:t>	   </a:t>
            </a:r>
            <a:r>
              <a:rPr lang="en-US" sz="2400" dirty="0" smtClean="0"/>
              <a:t>0.15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ตัวอย่างที่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/>
              <a:t>	โครงการติดตั้งระบบ</a:t>
            </a:r>
            <a:r>
              <a:rPr lang="en-US" sz="3600" dirty="0" smtClean="0"/>
              <a:t> </a:t>
            </a:r>
            <a:r>
              <a:rPr lang="en-US" sz="3600" dirty="0" err="1" smtClean="0"/>
              <a:t>mis</a:t>
            </a:r>
            <a:r>
              <a:rPr lang="en-US" sz="3600" dirty="0" smtClean="0"/>
              <a:t> </a:t>
            </a:r>
            <a:r>
              <a:rPr lang="th-TH" sz="3600" dirty="0" smtClean="0"/>
              <a:t>ของ </a:t>
            </a:r>
            <a:r>
              <a:rPr lang="en-US" sz="3600" dirty="0" err="1" smtClean="0"/>
              <a:t>sru</a:t>
            </a:r>
            <a:r>
              <a:rPr lang="en-US" sz="3600" dirty="0" smtClean="0"/>
              <a:t> </a:t>
            </a:r>
            <a:r>
              <a:rPr lang="th-TH" sz="3600" dirty="0" smtClean="0"/>
              <a:t>มีงบประมาณเงินทุน </a:t>
            </a:r>
            <a:r>
              <a:rPr lang="en-US" sz="3600" dirty="0" smtClean="0"/>
              <a:t>40,000 </a:t>
            </a:r>
            <a:r>
              <a:rPr lang="th-TH" sz="3600" dirty="0" smtClean="0"/>
              <a:t>บาท   </a:t>
            </a:r>
            <a:r>
              <a:rPr lang="th-TH" sz="3600" dirty="0"/>
              <a:t>ณ เวลาปัจจุบัน โครงการได้แล้วเสร็จไปแล้ว </a:t>
            </a:r>
            <a:r>
              <a:rPr lang="en-US" sz="3600" dirty="0" smtClean="0"/>
              <a:t>80% </a:t>
            </a:r>
            <a:r>
              <a:rPr lang="th-TH" sz="3600" dirty="0" smtClean="0"/>
              <a:t> </a:t>
            </a:r>
            <a:r>
              <a:rPr lang="th-TH" sz="3600" dirty="0"/>
              <a:t>ถ้ายึดตามแผนที่ได้วางไว้ </a:t>
            </a:r>
            <a:r>
              <a:rPr lang="th-TH" sz="3600" dirty="0" smtClean="0"/>
              <a:t>ผู้จัดการ</a:t>
            </a:r>
            <a:r>
              <a:rPr lang="th-TH" sz="3600" dirty="0"/>
              <a:t>โครงการได้จ่ายค่าใช้จ่ายไปแล้วทั้งหมดเป็นเงิน </a:t>
            </a:r>
            <a:r>
              <a:rPr lang="en-US" sz="3600" dirty="0" smtClean="0"/>
              <a:t>20,000 </a:t>
            </a:r>
            <a:r>
              <a:rPr lang="th-TH" sz="3600" dirty="0"/>
              <a:t>บาท จากงบประมาณที่ได้ตั้งเอาไว้เพื่อให้โครงการสามารถดำเนินมาได้จนกระทั่งถึง</a:t>
            </a:r>
            <a:r>
              <a:rPr lang="th-TH" sz="3600" dirty="0" smtClean="0"/>
              <a:t>ปัจจุบัน จงคำนวณหาค่า </a:t>
            </a:r>
            <a:r>
              <a:rPr lang="en-US" sz="3600" dirty="0" err="1" smtClean="0"/>
              <a:t>cv</a:t>
            </a:r>
            <a:r>
              <a:rPr lang="en-US" sz="3600" dirty="0" smtClean="0"/>
              <a:t> </a:t>
            </a:r>
            <a:r>
              <a:rPr lang="en-US" sz="3600" dirty="0" err="1" smtClean="0"/>
              <a:t>sv</a:t>
            </a:r>
            <a:r>
              <a:rPr lang="en-US" sz="3600" dirty="0" smtClean="0"/>
              <a:t> </a:t>
            </a:r>
            <a:r>
              <a:rPr lang="en-US" sz="3600" dirty="0" err="1" smtClean="0"/>
              <a:t>cpi</a:t>
            </a:r>
            <a:r>
              <a:rPr lang="en-US" sz="3600" dirty="0" smtClean="0"/>
              <a:t> </a:t>
            </a:r>
            <a:r>
              <a:rPr lang="en-US" sz="3600" dirty="0" err="1" smtClean="0"/>
              <a:t>spi</a:t>
            </a:r>
            <a:endParaRPr lang="en-US" sz="3600" dirty="0"/>
          </a:p>
          <a:p>
            <a:r>
              <a:rPr lang="th-TH" sz="3600" dirty="0"/>
              <a:t>	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/>
              <a:t>1. การ</a:t>
            </a:r>
            <a:r>
              <a:rPr lang="th-TH" sz="4000" b="1" dirty="0"/>
              <a:t>วางแผนทรัพยากร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(</a:t>
            </a:r>
            <a:r>
              <a:rPr lang="en-US" sz="4000" b="1" dirty="0"/>
              <a:t>Resource Planning</a:t>
            </a:r>
            <a:r>
              <a:rPr lang="en-US" sz="4000" b="1" dirty="0" smtClean="0"/>
              <a:t>)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0000"/>
                </a:solidFill>
              </a:rPr>
              <a:t>การวางแผนทรัพยากรควรพิจารณาดังนี้</a:t>
            </a:r>
          </a:p>
          <a:p>
            <a:pPr lvl="1"/>
            <a:r>
              <a:rPr lang="th-TH" sz="3200" dirty="0" smtClean="0"/>
              <a:t>ใช้ทรัพยากร</a:t>
            </a:r>
            <a:r>
              <a:rPr lang="th-TH" sz="3200" dirty="0"/>
              <a:t>ประเภทใดบ้าง </a:t>
            </a:r>
            <a:endParaRPr lang="th-TH" sz="3200" dirty="0" smtClean="0"/>
          </a:p>
          <a:p>
            <a:pPr lvl="1"/>
            <a:r>
              <a:rPr lang="th-TH" sz="3200" dirty="0" smtClean="0"/>
              <a:t>ควร</a:t>
            </a:r>
            <a:r>
              <a:rPr lang="th-TH" sz="3200" dirty="0"/>
              <a:t>จะ</a:t>
            </a:r>
            <a:r>
              <a:rPr lang="th-TH" sz="3200" dirty="0" smtClean="0"/>
              <a:t>ใช้ทรัพยากรใน</a:t>
            </a:r>
            <a:r>
              <a:rPr lang="th-TH" sz="3200" dirty="0"/>
              <a:t>ปริมาณเท่าใด </a:t>
            </a:r>
            <a:endParaRPr lang="th-TH" sz="3200" dirty="0" smtClean="0"/>
          </a:p>
          <a:p>
            <a:pPr lvl="1"/>
            <a:r>
              <a:rPr lang="th-TH" sz="3200" dirty="0" smtClean="0"/>
              <a:t>ประเภท</a:t>
            </a:r>
            <a:r>
              <a:rPr lang="th-TH" sz="3200" dirty="0"/>
              <a:t>ของโครงการและลักษณะของ</a:t>
            </a:r>
            <a:r>
              <a:rPr lang="th-TH" sz="3200" dirty="0" smtClean="0"/>
              <a:t>องค์กรเป็นอย่างไร</a:t>
            </a:r>
            <a:endParaRPr lang="th-TH" sz="3200" dirty="0"/>
          </a:p>
          <a:p>
            <a:pPr lvl="1"/>
            <a:r>
              <a:rPr lang="th-TH" sz="3200" dirty="0" smtClean="0"/>
              <a:t>อาศัย</a:t>
            </a:r>
            <a:r>
              <a:rPr lang="th-TH" sz="3200" dirty="0"/>
              <a:t>ผู้ที่มีประสบการณ์ความรู้ความชำนาญในโครงการที่มีลักษณะที่คล้ายคลึง</a:t>
            </a:r>
            <a:r>
              <a:rPr lang="th-TH" sz="3200" dirty="0" smtClean="0"/>
              <a:t>กันเพื่อที่จะ</a:t>
            </a:r>
            <a:r>
              <a:rPr lang="th-TH" sz="3200" dirty="0"/>
              <a:t>ได้ให้คำแนะนำเกี่ยวกับการเลือกใช้ทรัพยากรที่เหมาะสมสำหรับโครงการ </a:t>
            </a:r>
            <a:endParaRPr lang="th-TH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i="1" dirty="0" smtClean="0"/>
              <a:t>คำถามท้ายบท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i="1" dirty="0" smtClean="0"/>
              <a:t>จง</a:t>
            </a:r>
            <a:r>
              <a:rPr lang="th-TH" i="1" dirty="0"/>
              <a:t>อธิบายถึงความสำคัญของการบริหารต้นทุนโครงการที่ดี</a:t>
            </a:r>
            <a:endParaRPr lang="en-US" dirty="0"/>
          </a:p>
          <a:p>
            <a:pPr lvl="0"/>
            <a:r>
              <a:rPr lang="th-TH" i="1" dirty="0"/>
              <a:t>จงอธิบายหลักการเบื้องต้นและแนวความคิดเกี่ยวกับการบริหารต้นทุนโครงการ </a:t>
            </a:r>
            <a:endParaRPr lang="en-US" dirty="0"/>
          </a:p>
          <a:p>
            <a:pPr lvl="0"/>
            <a:r>
              <a:rPr lang="th-TH" i="1" dirty="0"/>
              <a:t>จงอธิบายถึงขั้นตอนต่างๆ ที่เกี่ยวกับการจัดทำงบประมาณต้นทุนและการจัดเตรียมประมาณการต้นทุนสำหรับโครงการทางเทคโนโลยีสารสนเทศ</a:t>
            </a:r>
            <a:endParaRPr lang="en-US" dirty="0"/>
          </a:p>
          <a:p>
            <a:r>
              <a:rPr lang="th-TH" i="1" dirty="0"/>
              <a:t>จงอธิบายถึงประโยชน์ของ </a:t>
            </a:r>
            <a:r>
              <a:rPr lang="en-US" i="1" dirty="0"/>
              <a:t>Earned value management </a:t>
            </a:r>
            <a:r>
              <a:rPr lang="th-TH" i="1" dirty="0"/>
              <a:t>ต่อการควบคุมต้นทุน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/>
              <a:t>1. การ</a:t>
            </a:r>
            <a:r>
              <a:rPr lang="th-TH" sz="4000" b="1" dirty="0"/>
              <a:t>วางแผนทรัพยากร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(</a:t>
            </a:r>
            <a:r>
              <a:rPr lang="en-US" sz="4000" b="1" dirty="0"/>
              <a:t>Resource Planning</a:t>
            </a:r>
            <a:r>
              <a:rPr lang="en-US" sz="4000" b="1" dirty="0" smtClean="0"/>
              <a:t>)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>
                <a:solidFill>
                  <a:srgbClr val="FF0000"/>
                </a:solidFill>
              </a:rPr>
              <a:t>ร่วมกัน</a:t>
            </a:r>
            <a:r>
              <a:rPr lang="th-TH" sz="3600" dirty="0">
                <a:solidFill>
                  <a:srgbClr val="FF0000"/>
                </a:solidFill>
              </a:rPr>
              <a:t>พิจารณาประเมินทางเลือกในการใช้</a:t>
            </a:r>
            <a:r>
              <a:rPr lang="th-TH" sz="3600" dirty="0" smtClean="0">
                <a:solidFill>
                  <a:srgbClr val="FF0000"/>
                </a:solidFill>
              </a:rPr>
              <a:t>ทรัพยากร</a:t>
            </a:r>
            <a:r>
              <a:rPr lang="th-TH" sz="3600" dirty="0" smtClean="0"/>
              <a:t> โดยเฉพาะ</a:t>
            </a:r>
            <a:r>
              <a:rPr lang="th-TH" sz="3600" dirty="0"/>
              <a:t>โครงการที่จำเป็นต้องอาศัยบุคคลที่มีความรู้ความสามารถจากหลายๆ แขนงวิชา ซึ่งบุคคลเหล่านี้อาจมีข้อเสนอแนะที่เป็นประโยชน์ในการเลือกทางเลือกที่เหมาะสมและมีประสิทธิภาพสูงสุด </a:t>
            </a:r>
            <a:endParaRPr lang="th-TH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/>
              <a:t>1. การ</a:t>
            </a:r>
            <a:r>
              <a:rPr lang="th-TH" sz="4000" b="1" dirty="0"/>
              <a:t>วางแผนทรัพยากร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(</a:t>
            </a:r>
            <a:r>
              <a:rPr lang="en-US" sz="4000" b="1" dirty="0"/>
              <a:t>Resource Planning</a:t>
            </a:r>
            <a:r>
              <a:rPr lang="en-US" sz="4000" b="1" dirty="0" smtClean="0"/>
              <a:t>)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</a:rPr>
              <a:t>ผลลัพธ์ที่</a:t>
            </a:r>
            <a:r>
              <a:rPr lang="th-TH" sz="3600" b="1" dirty="0">
                <a:solidFill>
                  <a:srgbClr val="FF0000"/>
                </a:solidFill>
              </a:rPr>
              <a:t>ได้</a:t>
            </a:r>
            <a:r>
              <a:rPr lang="th-TH" sz="3600" b="1" dirty="0" smtClean="0">
                <a:solidFill>
                  <a:srgbClr val="FF0000"/>
                </a:solidFill>
              </a:rPr>
              <a:t>ดำเนินการการวางแผนทรัพยากร</a:t>
            </a:r>
          </a:p>
          <a:p>
            <a:pPr lvl="1"/>
            <a:r>
              <a:rPr lang="th-TH" sz="3200" dirty="0" smtClean="0">
                <a:solidFill>
                  <a:srgbClr val="FF0000"/>
                </a:solidFill>
              </a:rPr>
              <a:t> ทีมงาน</a:t>
            </a:r>
            <a:r>
              <a:rPr lang="th-TH" sz="3200" dirty="0">
                <a:solidFill>
                  <a:srgbClr val="FF0000"/>
                </a:solidFill>
              </a:rPr>
              <a:t>โครงการจะมีข้อมูลเกี่ยวกับทรัพยากรที่จำเป็นจะต้อง</a:t>
            </a:r>
            <a:r>
              <a:rPr lang="th-TH" sz="3200" dirty="0" smtClean="0">
                <a:solidFill>
                  <a:srgbClr val="FF0000"/>
                </a:solidFill>
              </a:rPr>
              <a:t>ใช้</a:t>
            </a:r>
            <a:r>
              <a:rPr lang="th-TH" sz="3200" dirty="0" smtClean="0"/>
              <a:t> </a:t>
            </a:r>
            <a:r>
              <a:rPr lang="th-TH" sz="3200" dirty="0"/>
              <a:t>ทั้งด้านบุคลากรและวัสดุ</a:t>
            </a:r>
            <a:r>
              <a:rPr lang="en-US" sz="3200" dirty="0"/>
              <a:t>/</a:t>
            </a:r>
            <a:r>
              <a:rPr lang="th-TH" sz="3200" dirty="0"/>
              <a:t>อุปกรณ์ต่างๆ </a:t>
            </a:r>
            <a:r>
              <a:rPr lang="th-TH" sz="3200" dirty="0" smtClean="0"/>
              <a:t>ซึ่งจะ</a:t>
            </a:r>
            <a:r>
              <a:rPr lang="th-TH" sz="3200" dirty="0"/>
              <a:t>ถูกนำไปใช้ในการดำเนินงานในขั้นตอนถัดๆ </a:t>
            </a:r>
            <a:r>
              <a:rPr lang="th-TH" sz="3200" dirty="0" smtClean="0"/>
              <a:t>ไป</a:t>
            </a:r>
            <a:endParaRPr lang="en-US" sz="3200" dirty="0"/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2. การ</a:t>
            </a:r>
            <a:r>
              <a:rPr lang="th-TH" b="1" dirty="0"/>
              <a:t>ประมาณการต้นทุน </a:t>
            </a:r>
            <a:r>
              <a:rPr lang="en-US" b="1" dirty="0"/>
              <a:t>(Cost Estimating)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ประมาณการต้นทุน</a:t>
            </a:r>
            <a:r>
              <a:rPr lang="th-TH" sz="3600" dirty="0"/>
              <a:t>ของทรัพยากร</a:t>
            </a:r>
            <a:r>
              <a:rPr lang="th-TH" sz="3600" dirty="0" smtClean="0"/>
              <a:t>ทั้งหมด</a:t>
            </a:r>
          </a:p>
          <a:p>
            <a:pPr lvl="1"/>
            <a:r>
              <a:rPr lang="th-TH" sz="3200" dirty="0" smtClean="0"/>
              <a:t>ถูกประมาณการขึ้นและ</a:t>
            </a:r>
            <a:r>
              <a:rPr lang="th-TH" sz="3200" dirty="0"/>
              <a:t>กำหนดเป็นแผนการบริหารต้นทุน </a:t>
            </a:r>
            <a:r>
              <a:rPr lang="en-US" sz="3200" dirty="0"/>
              <a:t>(Cost management plan) </a:t>
            </a:r>
            <a:r>
              <a:rPr lang="th-TH" sz="3200" dirty="0" smtClean="0"/>
              <a:t>จะ</a:t>
            </a:r>
            <a:r>
              <a:rPr lang="th-TH" sz="3200" dirty="0"/>
              <a:t>ระบุอย่างละเอียดชัดเจน ถึงวิธีการบริหารจัดการที่</a:t>
            </a:r>
            <a:r>
              <a:rPr lang="th-TH" sz="3200" dirty="0" smtClean="0"/>
              <a:t>เหมาะสม ใน</a:t>
            </a:r>
            <a:r>
              <a:rPr lang="th-TH" sz="3200" dirty="0"/>
              <a:t>กรณีที่</a:t>
            </a:r>
            <a:r>
              <a:rPr lang="th-TH" sz="3200" dirty="0" smtClean="0"/>
              <a:t>ต้นทุนจริง</a:t>
            </a:r>
            <a:r>
              <a:rPr lang="th-TH" sz="3200" dirty="0"/>
              <a:t>ได้แตกต่าง</a:t>
            </a:r>
            <a:r>
              <a:rPr lang="th-TH" sz="3200" dirty="0" smtClean="0"/>
              <a:t>ไปจาก</a:t>
            </a:r>
            <a:r>
              <a:rPr lang="th-TH" sz="3200" dirty="0"/>
              <a:t>ที่ประมาณการ</a:t>
            </a:r>
            <a:r>
              <a:rPr lang="th-TH" sz="3200" dirty="0" smtClean="0"/>
              <a:t>ไว้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2. การ</a:t>
            </a:r>
            <a:r>
              <a:rPr lang="th-TH" b="1" dirty="0"/>
              <a:t>ประมาณการต้นทุน </a:t>
            </a:r>
            <a:r>
              <a:rPr lang="en-US" b="1" dirty="0"/>
              <a:t>(Cost Estimating)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รายละเอียด</a:t>
            </a:r>
            <a:r>
              <a:rPr lang="th-TH" dirty="0"/>
              <a:t>ที่ควรจะมีประกอบกับการประมาณการต้นทุน ได้แก่ </a:t>
            </a:r>
            <a:endParaRPr lang="th-TH" dirty="0" smtClean="0"/>
          </a:p>
          <a:p>
            <a:pPr lvl="1"/>
            <a:r>
              <a:rPr lang="th-TH" dirty="0" smtClean="0"/>
              <a:t>หลักเกณฑ์</a:t>
            </a:r>
            <a:r>
              <a:rPr lang="th-TH" dirty="0"/>
              <a:t>พื้นฐานและข้อสมมติฐานที่</a:t>
            </a:r>
            <a:r>
              <a:rPr lang="th-TH" dirty="0" smtClean="0"/>
              <a:t>ใช้</a:t>
            </a:r>
          </a:p>
          <a:p>
            <a:pPr lvl="1"/>
            <a:r>
              <a:rPr lang="th-TH" dirty="0" smtClean="0"/>
              <a:t>รายละเอียด</a:t>
            </a:r>
            <a:r>
              <a:rPr lang="th-TH" dirty="0"/>
              <a:t>เกี่ยวกับโครงการที่ถูก</a:t>
            </a:r>
            <a:r>
              <a:rPr lang="th-TH" dirty="0" smtClean="0"/>
              <a:t>นำมาใช้</a:t>
            </a:r>
          </a:p>
          <a:p>
            <a:pPr lvl="1"/>
            <a:r>
              <a:rPr lang="th-TH" dirty="0" smtClean="0"/>
              <a:t>เทคนิค</a:t>
            </a:r>
            <a:r>
              <a:rPr lang="th-TH" dirty="0"/>
              <a:t>ที่นำมาใช้ในการประมาณการต้นทุน </a:t>
            </a:r>
            <a:endParaRPr lang="th-TH" dirty="0" smtClean="0"/>
          </a:p>
          <a:p>
            <a:pPr lvl="1">
              <a:buNone/>
            </a:pPr>
            <a:r>
              <a:rPr lang="th-TH" dirty="0" smtClean="0"/>
              <a:t>ข้อมูลนี้นำมาใช้</a:t>
            </a:r>
            <a:r>
              <a:rPr lang="th-TH" dirty="0"/>
              <a:t>อ้างอิงและทำความเข้าใจเกี่ยวกับการประมาณการต้นทุนที่ได้จัดทำไว้แล้ว </a:t>
            </a:r>
            <a:endParaRPr lang="th-TH" dirty="0" smtClean="0"/>
          </a:p>
          <a:p>
            <a:r>
              <a:rPr lang="th-TH" b="1" dirty="0" smtClean="0"/>
              <a:t>การประมาณการต้นทุน </a:t>
            </a:r>
            <a:r>
              <a:rPr lang="th-TH" dirty="0" smtClean="0">
                <a:solidFill>
                  <a:srgbClr val="FF0000"/>
                </a:solidFill>
              </a:rPr>
              <a:t>ช่วย</a:t>
            </a:r>
            <a:r>
              <a:rPr lang="th-TH" dirty="0">
                <a:solidFill>
                  <a:srgbClr val="FF0000"/>
                </a:solidFill>
              </a:rPr>
              <a:t>ให้การปรับปรุงแก้ไขข้อมูลต้นทุนที่ประมาณการไว้</a:t>
            </a:r>
            <a:r>
              <a:rPr lang="th-TH" dirty="0"/>
              <a:t> และการ</a:t>
            </a:r>
            <a:r>
              <a:rPr lang="th-TH" dirty="0" smtClean="0"/>
              <a:t>นำไปใช้</a:t>
            </a:r>
            <a:r>
              <a:rPr lang="th-TH" dirty="0"/>
              <a:t>กับโครงการที่มีลักษณะที่คล้ายคลึง</a:t>
            </a:r>
            <a:r>
              <a:rPr lang="th-TH" dirty="0" smtClean="0"/>
              <a:t>กันได้อย่างรวดเร็ว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/>
              <a:t>2.1 ลักษณะการประมาณการต้นทุน</a:t>
            </a:r>
            <a:endParaRPr lang="th-TH" sz="54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th-TH" sz="3600" b="1" dirty="0" smtClean="0"/>
              <a:t>การ</a:t>
            </a:r>
            <a:r>
              <a:rPr lang="th-TH" sz="3600" b="1" dirty="0"/>
              <a:t>ประมาณการตามลำดับความสำคัญอย่างคร่าวๆ </a:t>
            </a:r>
            <a:r>
              <a:rPr lang="en-US" sz="3600" b="1" dirty="0"/>
              <a:t>(Rough order of magnitude (ROM</a:t>
            </a:r>
            <a:r>
              <a:rPr lang="en-US" sz="3600" b="1" dirty="0" smtClean="0"/>
              <a:t>)</a:t>
            </a:r>
          </a:p>
          <a:p>
            <a:pPr marL="514350" lvl="0" indent="-514350">
              <a:buAutoNum type="arabicPeriod"/>
            </a:pPr>
            <a:r>
              <a:rPr lang="th-TH" sz="3600" b="1" dirty="0" smtClean="0"/>
              <a:t>2. การประมาณการในลักษณะงบประมาณ </a:t>
            </a:r>
            <a:r>
              <a:rPr lang="en-US" sz="3600" b="1" dirty="0" smtClean="0"/>
              <a:t>(Budgetary estimate)</a:t>
            </a:r>
          </a:p>
          <a:p>
            <a:pPr marL="514350" lvl="0" indent="-514350">
              <a:buAutoNum type="arabicPeriod"/>
            </a:pPr>
            <a:r>
              <a:rPr lang="th-TH" sz="3600" b="1" dirty="0" smtClean="0"/>
              <a:t>การประมาณการช่วงสุดท้าย </a:t>
            </a:r>
            <a:r>
              <a:rPr lang="en-US" sz="3600" b="1" dirty="0" smtClean="0"/>
              <a:t>(Definitive estimate)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2803</Words>
  <Application>Microsoft Office PowerPoint</Application>
  <PresentationFormat>นำเสนอทางหน้าจอ (4:3)</PresentationFormat>
  <Paragraphs>173</Paragraphs>
  <Slides>40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40</vt:i4>
      </vt:variant>
    </vt:vector>
  </HeadingPairs>
  <TitlesOfParts>
    <vt:vector size="41" baseType="lpstr">
      <vt:lpstr>ชุดรูปแบบของ Office</vt:lpstr>
      <vt:lpstr>บทที่ 5 การบริหารต้นทุนโครงการ (Project Cost Management) </vt:lpstr>
      <vt:lpstr>การบริหารต้นทุนโครงการ</vt:lpstr>
      <vt:lpstr>การบริหารต้นทุนโครงการ</vt:lpstr>
      <vt:lpstr>1. การวางแผนทรัพยากร  (Resource Planning)</vt:lpstr>
      <vt:lpstr>1. การวางแผนทรัพยากร  (Resource Planning)</vt:lpstr>
      <vt:lpstr>1. การวางแผนทรัพยากร  (Resource Planning)</vt:lpstr>
      <vt:lpstr>2. การประมาณการต้นทุน (Cost Estimating)</vt:lpstr>
      <vt:lpstr>2. การประมาณการต้นทุน (Cost Estimating)</vt:lpstr>
      <vt:lpstr>2.1 ลักษณะการประมาณการต้นทุน</vt:lpstr>
      <vt:lpstr>2.1 ลักษณะการประมาณการต้นทุน</vt:lpstr>
      <vt:lpstr>2.1 ลักษณะการประมาณการต้นทุน</vt:lpstr>
      <vt:lpstr>2.1 ลักษณะการประมาณการต้นทุน</vt:lpstr>
      <vt:lpstr>2.1 ลักษณะการประมาณการต้นทุน</vt:lpstr>
      <vt:lpstr>2.2 เทคนิคการประมาณการต้นทุน </vt:lpstr>
      <vt:lpstr>2.2 เทคนิคการประมาณการต้นทุน </vt:lpstr>
      <vt:lpstr>2.2 เทคนิคการประมาณการต้นทุน </vt:lpstr>
      <vt:lpstr>2.2 เทคนิคการประมาณการต้นทุน </vt:lpstr>
      <vt:lpstr>2.2 เทคนิคการประมาณการต้นทุน </vt:lpstr>
      <vt:lpstr>3. การจัดทำงบประมาณต้นทุน (Cost Budgeting)</vt:lpstr>
      <vt:lpstr>4. การควบคุมต้นทุน (Cost Control)</vt:lpstr>
      <vt:lpstr>เทคนิคการควบคุมต้นทุนโครงการ</vt:lpstr>
      <vt:lpstr>เทคนิคการควบคุมต้นทุนโครงการ</vt:lpstr>
      <vt:lpstr>เทคนิคการควบคุมต้นทุนโครงการ</vt:lpstr>
      <vt:lpstr>Earned value management (EVM) </vt:lpstr>
      <vt:lpstr>Earned value management (EVM) </vt:lpstr>
      <vt:lpstr>Earned value management (EVM) </vt:lpstr>
      <vt:lpstr>Earned value management (EVM) </vt:lpstr>
      <vt:lpstr>Earned value management (EVM) </vt:lpstr>
      <vt:lpstr>Earned value management (EVM) </vt:lpstr>
      <vt:lpstr>Earned value management (EVM) </vt:lpstr>
      <vt:lpstr>Earned value management (EVM) </vt:lpstr>
      <vt:lpstr>Earned value management (EVM) </vt:lpstr>
      <vt:lpstr>Earned value management (EVM) </vt:lpstr>
      <vt:lpstr>Earned value management (EVM) </vt:lpstr>
      <vt:lpstr>ตัวอย่างที่ 1</vt:lpstr>
      <vt:lpstr>ตัวอย่างที่ 1</vt:lpstr>
      <vt:lpstr>ตัวอย่างที่ 2</vt:lpstr>
      <vt:lpstr>ตัวอย่างที่ 2</vt:lpstr>
      <vt:lpstr>ตัวอย่างที่ 3</vt:lpstr>
      <vt:lpstr>คำถามท้ายบท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การบริหารต้นทุนโครงการ (Project Cost Management)</dc:title>
  <dc:creator>Chantra</dc:creator>
  <cp:lastModifiedBy>kok</cp:lastModifiedBy>
  <cp:revision>46</cp:revision>
  <dcterms:created xsi:type="dcterms:W3CDTF">2014-02-10T07:24:33Z</dcterms:created>
  <dcterms:modified xsi:type="dcterms:W3CDTF">2016-03-19T10:37:03Z</dcterms:modified>
</cp:coreProperties>
</file>