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22" r:id="rId12"/>
    <p:sldId id="265" r:id="rId13"/>
    <p:sldId id="266" r:id="rId14"/>
    <p:sldId id="267" r:id="rId15"/>
    <p:sldId id="271" r:id="rId16"/>
    <p:sldId id="309" r:id="rId17"/>
    <p:sldId id="310" r:id="rId18"/>
    <p:sldId id="273" r:id="rId19"/>
    <p:sldId id="274" r:id="rId20"/>
    <p:sldId id="275" r:id="rId21"/>
    <p:sldId id="311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312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13" r:id="rId44"/>
    <p:sldId id="297" r:id="rId45"/>
    <p:sldId id="298" r:id="rId46"/>
    <p:sldId id="314" r:id="rId47"/>
    <p:sldId id="315" r:id="rId48"/>
    <p:sldId id="299" r:id="rId49"/>
    <p:sldId id="316" r:id="rId50"/>
    <p:sldId id="300" r:id="rId51"/>
    <p:sldId id="317" r:id="rId52"/>
    <p:sldId id="301" r:id="rId53"/>
    <p:sldId id="302" r:id="rId54"/>
    <p:sldId id="303" r:id="rId55"/>
    <p:sldId id="318" r:id="rId56"/>
    <p:sldId id="304" r:id="rId57"/>
    <p:sldId id="305" r:id="rId58"/>
    <p:sldId id="319" r:id="rId59"/>
    <p:sldId id="320" r:id="rId60"/>
    <p:sldId id="306" r:id="rId61"/>
    <p:sldId id="321" r:id="rId62"/>
    <p:sldId id="307" r:id="rId6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9B76-75D6-46D2-8A8F-17116293FEF8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054A-85B0-4509-90D9-05C300D4FE6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7200" b="1" dirty="0" smtClean="0"/>
              <a:t>บทที่ 3</a:t>
            </a:r>
            <a:br>
              <a:rPr lang="th-TH" sz="7200" b="1" dirty="0" smtClean="0"/>
            </a:br>
            <a:r>
              <a:rPr lang="th-TH" sz="7200" b="1" dirty="0" smtClean="0"/>
              <a:t>การบริหารขอบเขตโครงการ</a:t>
            </a:r>
            <a:endParaRPr lang="th-TH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1. </a:t>
            </a:r>
            <a:r>
              <a:rPr lang="th-TH" sz="4800" b="1" dirty="0" smtClean="0"/>
              <a:t>การ</a:t>
            </a:r>
            <a:r>
              <a:rPr lang="th-TH" sz="4800" b="1" dirty="0"/>
              <a:t>วางแผน</a:t>
            </a:r>
            <a:r>
              <a:rPr lang="th-TH" sz="4800" b="1" dirty="0" smtClean="0"/>
              <a:t>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357298"/>
            <a:ext cx="8358246" cy="4929222"/>
          </a:xfrm>
        </p:spPr>
        <p:txBody>
          <a:bodyPr>
            <a:noAutofit/>
          </a:bodyPr>
          <a:lstStyle/>
          <a:p>
            <a:r>
              <a:rPr lang="th-TH" sz="3600" dirty="0" smtClean="0"/>
              <a:t>ขั้นตอน</a:t>
            </a:r>
            <a:r>
              <a:rPr lang="th-TH" sz="3600" dirty="0"/>
              <a:t>แรกของการบริหารขอบเขตโครงการคือ </a:t>
            </a:r>
            <a:r>
              <a:rPr lang="th-TH" sz="3600" b="1" dirty="0"/>
              <a:t>การวางแผนขอบเขต</a:t>
            </a:r>
            <a:r>
              <a:rPr lang="th-TH" sz="3600" dirty="0"/>
              <a:t> </a:t>
            </a:r>
            <a:endParaRPr lang="th-TH" sz="3600" dirty="0" smtClean="0"/>
          </a:p>
          <a:p>
            <a:r>
              <a:rPr lang="th-TH" sz="3600" dirty="0" smtClean="0"/>
              <a:t> ปัจจัยที่กระทบต่อการวางแผนโครงการ คือ</a:t>
            </a:r>
          </a:p>
          <a:p>
            <a:pPr lvl="1"/>
            <a:r>
              <a:rPr lang="th-TH" sz="3600" dirty="0" smtClean="0"/>
              <a:t>ปัจจัยด้านขนาด</a:t>
            </a:r>
          </a:p>
          <a:p>
            <a:pPr lvl="1"/>
            <a:r>
              <a:rPr lang="th-TH" sz="3600" dirty="0" smtClean="0"/>
              <a:t>ความ</a:t>
            </a:r>
            <a:r>
              <a:rPr lang="th-TH" sz="3600" dirty="0"/>
              <a:t>ซับซ้อน </a:t>
            </a:r>
            <a:endParaRPr lang="th-TH" sz="3600" dirty="0" smtClean="0"/>
          </a:p>
          <a:p>
            <a:pPr lvl="1"/>
            <a:r>
              <a:rPr lang="th-TH" sz="3600" dirty="0" smtClean="0"/>
              <a:t>ความสำคัญ</a:t>
            </a:r>
          </a:p>
          <a:p>
            <a:pPr lvl="1"/>
            <a:r>
              <a:rPr lang="th-TH" sz="3600" dirty="0" smtClean="0"/>
              <a:t>ปัจจัยอื่นๆ</a:t>
            </a:r>
            <a:endParaRPr lang="th-TH" sz="3600" dirty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1. </a:t>
            </a:r>
            <a:r>
              <a:rPr lang="th-TH" sz="4800" b="1" dirty="0" smtClean="0"/>
              <a:t>การ</a:t>
            </a:r>
            <a:r>
              <a:rPr lang="th-TH" sz="4800" b="1" dirty="0"/>
              <a:t>วางแผน</a:t>
            </a:r>
            <a:r>
              <a:rPr lang="th-TH" sz="4800" b="1" dirty="0" smtClean="0"/>
              <a:t>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357298"/>
            <a:ext cx="8358246" cy="4929222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ตัวอย่างเช่น</a:t>
            </a:r>
            <a:r>
              <a:rPr lang="th-TH" sz="4000" dirty="0" smtClean="0"/>
              <a:t> </a:t>
            </a:r>
            <a:r>
              <a:rPr lang="th-TH" sz="4000" dirty="0"/>
              <a:t>การทำงานของทีมงานเพื่อยกระดับระบบบัญชีองค์การทั้งหมดที่มีสาขามากกว่า 50 แห่ง และกระจายไปทั่วประเทศ ควรใช้เวลาจำนวนที่เหมาะสมในการวางแผนขอบเขต </a:t>
            </a:r>
            <a:r>
              <a:rPr lang="th-TH" sz="4000" dirty="0" smtClean="0"/>
              <a:t>ทีมงาน</a:t>
            </a:r>
            <a:r>
              <a:rPr lang="th-TH" sz="4000" dirty="0"/>
              <a:t>ต้องตัดสินใจว่าจะกำหนดขอบเขตอย่างไร พัฒนาข้อกำหนดขอบเขตที่ละเอียด สร้างโครงสร้างจำแนกงาน </a:t>
            </a:r>
            <a:r>
              <a:rPr lang="th-TH" sz="4000" dirty="0" smtClean="0"/>
              <a:t>ตรวจสอบ</a:t>
            </a:r>
            <a:r>
              <a:rPr lang="th-TH" sz="4000" dirty="0"/>
              <a:t>ขอบเขต และควบคุมขอบเขต </a:t>
            </a:r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1. การวางแผนขอบเขต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ผลลัพธ์</a:t>
            </a:r>
            <a:r>
              <a:rPr lang="th-TH" sz="4000" b="1" dirty="0"/>
              <a:t>ที่สำคัญของการวางแผนขอบเขต</a:t>
            </a:r>
            <a:r>
              <a:rPr lang="th-TH" sz="4000" dirty="0"/>
              <a:t>คือ </a:t>
            </a:r>
            <a:r>
              <a:rPr lang="th-TH" sz="4000" b="1" dirty="0"/>
              <a:t>แผนการบริหารขอบเขต </a:t>
            </a:r>
            <a:endParaRPr lang="th-TH" sz="4000" b="1" dirty="0" smtClean="0"/>
          </a:p>
          <a:p>
            <a:pPr lvl="1"/>
            <a:r>
              <a:rPr lang="th-TH" sz="3600" dirty="0" smtClean="0"/>
              <a:t>เป็น</a:t>
            </a:r>
            <a:r>
              <a:rPr lang="th-TH" sz="3600" dirty="0"/>
              <a:t>เอกสารที่รวมคำอธิบายว่าทีมควรจะเตรียมข้อกำหนดขอบเขตโครงการอย่างไร </a:t>
            </a:r>
            <a:endParaRPr lang="th-TH" sz="3600" dirty="0" smtClean="0"/>
          </a:p>
          <a:p>
            <a:pPr lvl="1"/>
            <a:r>
              <a:rPr lang="th-TH" sz="3600" dirty="0" smtClean="0"/>
              <a:t>จะ</a:t>
            </a:r>
            <a:r>
              <a:rPr lang="th-TH" sz="3600" dirty="0"/>
              <a:t>สร้างโครงสร้างจำแนกงานอย่างไร </a:t>
            </a:r>
            <a:endParaRPr lang="th-TH" sz="3600" dirty="0" smtClean="0"/>
          </a:p>
          <a:p>
            <a:pPr lvl="1"/>
            <a:r>
              <a:rPr lang="th-TH" sz="3600" dirty="0" smtClean="0"/>
              <a:t>จะตรวจสอบ</a:t>
            </a:r>
            <a:r>
              <a:rPr lang="th-TH" sz="3600" dirty="0"/>
              <a:t>ความสมบูรณ์สิ่งที่ส่งมอบอย่างไร </a:t>
            </a:r>
            <a:endParaRPr lang="th-TH" sz="3600" dirty="0" smtClean="0"/>
          </a:p>
          <a:p>
            <a:pPr lvl="1"/>
            <a:r>
              <a:rPr lang="th-TH" sz="3600" dirty="0" smtClean="0"/>
              <a:t>จะ</a:t>
            </a:r>
            <a:r>
              <a:rPr lang="th-TH" sz="3600" dirty="0"/>
              <a:t>ควบคุมคำขอการเปลี่ยนแปลงขอบเขต</a:t>
            </a:r>
            <a:r>
              <a:rPr lang="th-TH" sz="3600" dirty="0" smtClean="0"/>
              <a:t>อย่างไร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1. การวางแผนขอบเขต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525963"/>
          </a:xfrm>
        </p:spPr>
        <p:txBody>
          <a:bodyPr>
            <a:noAutofit/>
          </a:bodyPr>
          <a:lstStyle/>
          <a:p>
            <a:r>
              <a:rPr lang="th-TH" sz="4000" dirty="0" smtClean="0"/>
              <a:t>ข้อมูล</a:t>
            </a:r>
            <a:r>
              <a:rPr lang="th-TH" sz="4000" dirty="0"/>
              <a:t>ที่นำมาใช้ในการวางแผนการบริหารขอบเขตโครงการคือ </a:t>
            </a:r>
            <a:endParaRPr lang="th-TH" sz="4000" dirty="0" smtClean="0"/>
          </a:p>
          <a:p>
            <a:pPr lvl="1"/>
            <a:r>
              <a:rPr lang="th-TH" sz="3600" b="1" dirty="0" smtClean="0"/>
              <a:t>เอกสาร</a:t>
            </a:r>
            <a:r>
              <a:rPr lang="th-TH" sz="3600" b="1" dirty="0"/>
              <a:t>สิทธิ์โครงการ (</a:t>
            </a:r>
            <a:r>
              <a:rPr lang="en-US" sz="3600" b="1" dirty="0"/>
              <a:t>project charter) </a:t>
            </a:r>
            <a:endParaRPr lang="en-US" sz="3600" b="1" dirty="0" smtClean="0"/>
          </a:p>
          <a:p>
            <a:pPr lvl="1">
              <a:buNone/>
            </a:pPr>
            <a:r>
              <a:rPr lang="th-TH" sz="3600" dirty="0" smtClean="0"/>
              <a:t>	เอกสารนี้ให้ข้อมูลพื้นฐานสำหรับการตัดสินใจ โดยอธิบายเป้าหมายขอบเขตอย่างกว้างๆ วิธีการโดยรวมที่จะบรรลุเป้าหมายโครงการ และบทบาทความรับผิดชอบหลักของผู้มีส่วนได้เสียที่สำคัญของโครงการ</a:t>
            </a:r>
          </a:p>
          <a:p>
            <a:pPr lvl="1"/>
            <a:r>
              <a:rPr lang="th-TH" sz="3600" b="1" dirty="0" smtClean="0"/>
              <a:t>ข้อกำหนด</a:t>
            </a:r>
            <a:r>
              <a:rPr lang="th-TH" sz="3600" b="1" dirty="0"/>
              <a:t>ขอบเขตเบื้องต้น </a:t>
            </a:r>
            <a:r>
              <a:rPr lang="th-TH" sz="3600" dirty="0"/>
              <a:t>และ</a:t>
            </a:r>
            <a:r>
              <a:rPr lang="th-TH" sz="3600" b="1" dirty="0"/>
              <a:t>แผนการบริหาร</a:t>
            </a:r>
            <a:r>
              <a:rPr lang="th-TH" sz="3600" b="1" dirty="0" smtClean="0"/>
              <a:t>โครงการ</a:t>
            </a:r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1. การวางแผนขอบเขต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Autofit/>
          </a:bodyPr>
          <a:lstStyle/>
          <a:p>
            <a:r>
              <a:rPr lang="th-TH" dirty="0"/>
              <a:t>เทคนิคและเครื่องมือที่ใช้สำหรับการวางแผนขอบเขตคือ </a:t>
            </a:r>
            <a:r>
              <a:rPr lang="th-TH" b="1" dirty="0"/>
              <a:t>แม่แบบ (</a:t>
            </a:r>
            <a:r>
              <a:rPr lang="en-US" b="1" dirty="0"/>
              <a:t>template) </a:t>
            </a:r>
            <a:r>
              <a:rPr lang="th-TH" b="1" dirty="0"/>
              <a:t>และมาตรฐาน รวมทั้งความคิดเห็นของผู้เชี่ยวชาญ </a:t>
            </a:r>
            <a:r>
              <a:rPr lang="th-TH" b="1" dirty="0" smtClean="0"/>
              <a:t>	</a:t>
            </a:r>
          </a:p>
          <a:p>
            <a:pPr lvl="1"/>
            <a:r>
              <a:rPr lang="th-TH" dirty="0" smtClean="0"/>
              <a:t>เช่น </a:t>
            </a:r>
            <a:r>
              <a:rPr lang="th-TH" dirty="0"/>
              <a:t>ถ้าโครงการเกี่ยวกับการพัฒนาฐานข้อมูล สมาชิกทีมงานต้องตัดสินใจว่า จะใช้การวิเคราะห์และออกแบบระบบมาตรฐานวิธีใด เช่น การสร้างผัง </a:t>
            </a:r>
            <a:r>
              <a:rPr lang="en-US" dirty="0"/>
              <a:t>E-R </a:t>
            </a:r>
            <a:r>
              <a:rPr lang="th-TH" dirty="0"/>
              <a:t>การใช้</a:t>
            </a:r>
            <a:r>
              <a:rPr lang="th-TH" dirty="0" err="1"/>
              <a:t>ยูสเคส</a:t>
            </a:r>
            <a:r>
              <a:rPr lang="th-TH" dirty="0"/>
              <a:t> การใช้ผังการไหลข้อมูล และอื่นๆ เพื่อช่วยบันทึกขอบเขต </a:t>
            </a:r>
            <a:endParaRPr lang="th-TH" dirty="0" smtClean="0"/>
          </a:p>
          <a:p>
            <a:pPr lvl="1"/>
            <a:r>
              <a:rPr lang="th-TH" dirty="0" smtClean="0"/>
              <a:t>ความ</a:t>
            </a:r>
            <a:r>
              <a:rPr lang="th-TH" dirty="0"/>
              <a:t>คิดเห็นของผู้เชี่ยวชาญถูกนำมาใช้เพื่อช่วยตัดสินใจเลือกวิธีที่ดีที่สุดในการบริหารขอบเขตโครงการ เช่น องค์การมักจ้างผู้เชี่ยวชาญจากภายนอกเพื่อประเมินและแนะนำซอฟต์แวร์สำเร็จรูป และช่วยในการบริหารการซื้อและติดตั้งซอฟต์แวร์ใหม่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dirty="0"/>
              <a:t/>
            </a:r>
            <a:br>
              <a:rPr lang="th-TH" sz="5400" dirty="0"/>
            </a:br>
            <a:r>
              <a:rPr lang="th-TH" sz="5400" dirty="0" smtClean="0"/>
              <a:t>2. </a:t>
            </a:r>
            <a:r>
              <a:rPr lang="th-TH" sz="5400" b="1" dirty="0" smtClean="0"/>
              <a:t>การกำหนดขอบเขต </a:t>
            </a:r>
            <a:br>
              <a:rPr lang="th-TH" sz="5400" b="1" dirty="0" smtClean="0"/>
            </a:b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การกำหนดขอบเขตที่ดีมีความสำคัญ คือ</a:t>
            </a:r>
          </a:p>
          <a:p>
            <a:pPr lvl="1"/>
            <a:r>
              <a:rPr lang="th-TH" sz="4000" dirty="0" smtClean="0"/>
              <a:t>ช่วยทำให้เกิดความแม่นยำในเรื่องเวลา  </a:t>
            </a:r>
          </a:p>
          <a:p>
            <a:pPr lvl="1"/>
            <a:r>
              <a:rPr lang="th-TH" sz="4000" dirty="0" smtClean="0"/>
              <a:t>ค่าใช้จ่าย </a:t>
            </a:r>
          </a:p>
          <a:p>
            <a:pPr lvl="1"/>
            <a:r>
              <a:rPr lang="th-TH" sz="4000" dirty="0" smtClean="0"/>
              <a:t>การประมาณการทรัพยากร </a:t>
            </a:r>
          </a:p>
          <a:p>
            <a:pPr lvl="1"/>
            <a:r>
              <a:rPr lang="th-TH" sz="4000" dirty="0" smtClean="0"/>
              <a:t>เป็นบรรทัดฐาน (</a:t>
            </a:r>
            <a:r>
              <a:rPr lang="en-US" sz="4000" dirty="0" smtClean="0"/>
              <a:t>baseline) </a:t>
            </a:r>
            <a:r>
              <a:rPr lang="th-TH" sz="4000" dirty="0" smtClean="0"/>
              <a:t>สำหรับการวัดประสิทธิภาพและควบคุมโครงการ และยังช่วยการสื่อสารงานและความรับผิดชอบที่ชัดเจน</a:t>
            </a:r>
          </a:p>
          <a:p>
            <a:pPr>
              <a:buNone/>
            </a:pPr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/>
              <a:t/>
            </a:r>
            <a:br>
              <a:rPr lang="th-TH" sz="5400" b="1" dirty="0"/>
            </a:br>
            <a:r>
              <a:rPr lang="th-TH" sz="5400" b="1" dirty="0" smtClean="0"/>
              <a:t>2. การกำหนดขอบเขต </a:t>
            </a:r>
            <a:br>
              <a:rPr lang="th-TH" sz="5400" b="1" dirty="0" smtClean="0"/>
            </a:br>
            <a:endParaRPr lang="th-TH" sz="5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เครื่องมือและเทคนิคที่ใช้ในการกำหนดขอบเขต</a:t>
            </a:r>
            <a:r>
              <a:rPr lang="th-TH" sz="4000" dirty="0" smtClean="0"/>
              <a:t>คือ การวิเคราะห์ผลิตผล การกำหนดทางเลือกในการทำงาน ความเข้าใจและการวิเคราะห์ความต้องการของผู้มีส่วนได้เสียโครงการ และการใช้ดุลพินิจของผู้เชี่ยวชาญ </a:t>
            </a:r>
          </a:p>
          <a:p>
            <a:r>
              <a:rPr lang="th-TH" sz="4000" b="1" dirty="0" smtClean="0"/>
              <a:t>ผลลัพธ์</a:t>
            </a:r>
            <a:r>
              <a:rPr lang="th-TH" sz="4000" dirty="0" smtClean="0"/>
              <a:t>ของการกำหนดขอบเขตโครงการคือ </a:t>
            </a:r>
            <a:r>
              <a:rPr lang="th-TH" sz="4000" b="1" dirty="0" smtClean="0"/>
              <a:t>ข้อกำหนดขอบเขตโครงการ </a:t>
            </a:r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2. </a:t>
            </a:r>
            <a:r>
              <a:rPr lang="th-TH" sz="4800" b="1" dirty="0" smtClean="0"/>
              <a:t>การกำหนดขอบเขต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072098"/>
          </a:xfrm>
        </p:spPr>
        <p:txBody>
          <a:bodyPr>
            <a:noAutofit/>
          </a:bodyPr>
          <a:lstStyle/>
          <a:p>
            <a:r>
              <a:rPr lang="th-TH" b="1" dirty="0" smtClean="0"/>
              <a:t>ข้อกำหนดขอบเขตโครงการ</a:t>
            </a:r>
          </a:p>
          <a:p>
            <a:pPr lvl="1"/>
            <a:r>
              <a:rPr lang="th-TH" dirty="0" smtClean="0"/>
              <a:t>ควรบันทึกเงื่อนไขความสำเร็จของโครงการ </a:t>
            </a:r>
          </a:p>
          <a:p>
            <a:pPr lvl="1"/>
            <a:r>
              <a:rPr lang="th-TH" dirty="0" smtClean="0"/>
              <a:t>สารสนเทศอื่นที่เกี่ยวข้องกับขอบเขต เช่น อาณาเขตโครงการ (</a:t>
            </a:r>
            <a:r>
              <a:rPr lang="en-US" dirty="0" smtClean="0"/>
              <a:t>project boundary) </a:t>
            </a:r>
            <a:endParaRPr lang="th-TH" dirty="0" smtClean="0"/>
          </a:p>
          <a:p>
            <a:pPr lvl="1"/>
            <a:r>
              <a:rPr lang="th-TH" dirty="0" smtClean="0"/>
              <a:t>เงื่อนไขการยอมรับผลิตผล </a:t>
            </a:r>
          </a:p>
          <a:p>
            <a:pPr lvl="1"/>
            <a:r>
              <a:rPr lang="th-TH" dirty="0" smtClean="0"/>
              <a:t>สมมุติฐานและข้อจำกัดโครงการ </a:t>
            </a:r>
          </a:p>
          <a:p>
            <a:pPr lvl="1"/>
            <a:r>
              <a:rPr lang="th-TH" dirty="0" smtClean="0"/>
              <a:t>การจัดโครงสร้างโครงการ </a:t>
            </a:r>
          </a:p>
          <a:p>
            <a:pPr lvl="1"/>
            <a:r>
              <a:rPr lang="th-TH" dirty="0" smtClean="0"/>
              <a:t>ความเสี่ยง</a:t>
            </a:r>
          </a:p>
          <a:p>
            <a:pPr lvl="1"/>
            <a:r>
              <a:rPr lang="th-TH" dirty="0" smtClean="0"/>
              <a:t> ประมาณการค่าใช้จ่าย </a:t>
            </a:r>
          </a:p>
          <a:p>
            <a:pPr lvl="1"/>
            <a:r>
              <a:rPr lang="th-TH" dirty="0" smtClean="0"/>
              <a:t>การบริการคอนฟิก</a:t>
            </a:r>
            <a:r>
              <a:rPr lang="th-TH" dirty="0" err="1" smtClean="0"/>
              <a:t>รูเร</a:t>
            </a:r>
            <a:r>
              <a:rPr lang="th-TH" dirty="0" smtClean="0"/>
              <a:t>ชัน เป็นต้น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2. </a:t>
            </a:r>
            <a:r>
              <a:rPr lang="th-TH" sz="4800" b="1" dirty="0" smtClean="0"/>
              <a:t>การกำหนดขอบเขต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ข้อกำหนดขอบเขตโครงการ</a:t>
            </a:r>
          </a:p>
          <a:p>
            <a:pPr lvl="1"/>
            <a:r>
              <a:rPr lang="th-TH" sz="3600" dirty="0" smtClean="0"/>
              <a:t>ควรอ้างอิงถึงเอกสารต่างๆ เช่น คุณลักษณะของผลิตภัณฑ์ หรือเอกสารนโยบาย ซึ่งอาจกระทบต่อวิธีการผลิตสินค้าหรือบริการ </a:t>
            </a:r>
          </a:p>
          <a:p>
            <a:pPr lvl="1"/>
            <a:r>
              <a:rPr lang="th-TH" sz="3600" dirty="0" smtClean="0"/>
              <a:t>โครงการเทคโนโลยีสารสนเทศที่พัฒนาซอฟต์แวร์ควรมีรายละเอียดฟังก์ชัน และรายละเอียดการออกแบบ ซึ่งควรถูกอ้างอิงในข้อกำหนดขอบเขตที่ละเอียดมากขึ้น </a:t>
            </a:r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2. </a:t>
            </a:r>
            <a:r>
              <a:rPr lang="th-TH" sz="4800" b="1" dirty="0" smtClean="0"/>
              <a:t>การกำหนดขอบเขต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ขอบเขตโครงการจะชัดเจนและเฉพาะเจาะจงมากขึ้น เมื่อทีมงานได้รับสารสนเทศมากขึ้นและมีการตัดสินใจเกี่ยวกับขอบเขตโครงการ เช่น ผลิตผลที่ต้องการได้รับการอนุมัติให้ซื้อหรือมีการเปลี่ยนแปลง ทีมงานควรปรับปรุงข้อกำหนดโครงการใหม่ และควรตั้งชื่อแฟ้มเก็บข้อกำหนดขอบเขตโครงการให้ต่างกัน การปรับปรุงเหล่านี้ต้องมีการปรับแผนการบริหารขอบเขต </a:t>
            </a:r>
          </a:p>
          <a:p>
            <a:r>
              <a:rPr lang="th-TH" dirty="0" smtClean="0"/>
              <a:t>ข้อกำหนดขอบเขตโครงการที่ทันสมัยจะเป็นเอกสารสำคัญสำหรับการพัฒนาและยืนยันความเข้าใจขอบเขตโครงการ เพราะในเอกสารอธิบายรายละเอียดงานที่ต้องทำให้สำเร็จ และเป็นเครื่องมือที่สำคัญสำหรับการประกันความพึ่งพอใจของลูกค้า และป้องกันการขยายขอบเขต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/>
              <a:t>ขอบเขต </a:t>
            </a:r>
            <a:r>
              <a:rPr lang="th-TH" sz="4400" dirty="0" smtClean="0"/>
              <a:t>หมายถึงงานทั้งหมดที่เกี่ยวข้องกับการสร้างผลิตผล (</a:t>
            </a:r>
            <a:r>
              <a:rPr lang="en-US" sz="4400" dirty="0" smtClean="0"/>
              <a:t>product) </a:t>
            </a:r>
            <a:r>
              <a:rPr lang="th-TH" sz="4400" dirty="0" smtClean="0"/>
              <a:t>ของโครงการ และกระบวนการที่นำมาใช้ในการสร้างขอบเขต </a:t>
            </a:r>
          </a:p>
          <a:p>
            <a:r>
              <a:rPr lang="th-TH" sz="4400" b="1" dirty="0" smtClean="0"/>
              <a:t>สิ่งที่ส่งมอบ (</a:t>
            </a:r>
            <a:r>
              <a:rPr lang="en-US" sz="4400" b="1" dirty="0" smtClean="0"/>
              <a:t>deliverable) </a:t>
            </a:r>
            <a:r>
              <a:rPr lang="th-TH" sz="4400" dirty="0" smtClean="0"/>
              <a:t>หมายถึง ผลิตผลที่ได้จัดทำขึ้นเป็นส่วนหนึ่งของโครงการ สิ่งที่ส่งมอบที่เกี่ยวข้องกับผลิตผลเป็นฮาร์ดแวร์หรือซอฟต์แวร์</a:t>
            </a:r>
            <a:endParaRPr lang="th-TH" sz="4400" dirty="0"/>
          </a:p>
          <a:p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dirty="0" smtClean="0"/>
              <a:t/>
            </a:r>
            <a:br>
              <a:rPr lang="th-TH" sz="4800" dirty="0" smtClean="0"/>
            </a:br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 </a:t>
            </a:r>
            <a:br>
              <a:rPr lang="th-TH" sz="4800" b="1" dirty="0" smtClean="0"/>
            </a:b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/>
              <a:t>การสร้างโครงสร้างจำแนกงาน</a:t>
            </a:r>
            <a:r>
              <a:rPr lang="th-TH" dirty="0" smtClean="0"/>
              <a:t>คือ การจัดกลุ่มสิ่งที่ส่งมอบของงานที่ได้กำหนดในข้อกำหนดขอบเขตโครงการ เนื่องจากโครงการส่วนใหญ่เกี่ยวข้องกับคนและสิ่งที่ส่งมอบจำนวนมาก จึงเป็นสิ่งสำคัญที่ต้องจัดการและแบ่งงานเป็นส่วนๆ </a:t>
            </a:r>
          </a:p>
          <a:p>
            <a:r>
              <a:rPr lang="th-TH" b="1" dirty="0" smtClean="0"/>
              <a:t>โครงสร้างจำแนกงานเป็นเอกสารพื้นฐานในการบริหารโครงการ </a:t>
            </a:r>
            <a:r>
              <a:rPr lang="th-TH" dirty="0" smtClean="0"/>
              <a:t>เช่นการวางแผนและการจัดการตารางการทำงานของโครงการ ค่าใช้จ่าย ทรัพยากร และการเปลี่ยนแปลงโครงสร้างจำแนกงานกำหนดขอบเขตทั้งหมดของโครงการ </a:t>
            </a:r>
          </a:p>
          <a:p>
            <a:r>
              <a:rPr lang="th-TH" dirty="0" smtClean="0"/>
              <a:t>ผู้เชี่ยวชาญการบริหารโครงการบางคนเชื่อว่า</a:t>
            </a:r>
            <a:r>
              <a:rPr lang="th-TH" b="1" dirty="0" smtClean="0"/>
              <a:t>ไม่ควรทำงานที่ไม่</a:t>
            </a:r>
            <a:r>
              <a:rPr lang="th-TH" b="1" dirty="0" err="1" smtClean="0"/>
              <a:t>ปรากฎ</a:t>
            </a:r>
            <a:r>
              <a:rPr lang="th-TH" b="1" dirty="0" smtClean="0"/>
              <a:t>ในโครงสร้างจำแนกงาน</a:t>
            </a:r>
            <a:r>
              <a:rPr lang="th-TH" dirty="0" smtClean="0"/>
              <a:t> ดังนั้น จึงเป็นสิ่งสำคัญที่ต้องพัฒนาโครงสร้างจำแนกงานที่ดี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dirty="0" smtClean="0"/>
              <a:t/>
            </a:r>
            <a:br>
              <a:rPr lang="th-TH" sz="4800" dirty="0" smtClean="0"/>
            </a:br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 </a:t>
            </a:r>
            <a:br>
              <a:rPr lang="th-TH" sz="4800" b="1" dirty="0" smtClean="0"/>
            </a:b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เครื่องมือหลัก</a:t>
            </a:r>
            <a:r>
              <a:rPr lang="th-TH" sz="3600" dirty="0" smtClean="0"/>
              <a:t>คือ แม่แบบ โครงสร้างจำแนกงาน การแตกงาน หรือการแบ่งสิ่งที่ส่งมอบเป็นชิ้นเล็กๆ </a:t>
            </a:r>
          </a:p>
          <a:p>
            <a:r>
              <a:rPr lang="th-TH" sz="3600" b="1" dirty="0" smtClean="0"/>
              <a:t>ผลลัพธ์ของกระบวนนี้คือ </a:t>
            </a:r>
            <a:r>
              <a:rPr lang="th-TH" sz="3600" dirty="0" smtClean="0"/>
              <a:t>โครงสร้างจำแนกงาน พจนานุกรมโครงสร้างจำแนกงาน ขอบเขตงานที่เป็นบรรทัดฐาน (</a:t>
            </a:r>
            <a:r>
              <a:rPr lang="en-US" sz="3600" dirty="0" smtClean="0"/>
              <a:t>scope baseline) </a:t>
            </a:r>
            <a:r>
              <a:rPr lang="th-TH" sz="3600" dirty="0" smtClean="0"/>
              <a:t>และปรับปรุงข้อกำหนดขอบเขตโครงการและแผนการบริหารขอบเขต 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124" b="11884"/>
          <a:stretch>
            <a:fillRect/>
          </a:stretch>
        </p:blipFill>
        <p:spPr bwMode="auto">
          <a:xfrm>
            <a:off x="597791" y="1928802"/>
            <a:ext cx="7760423" cy="394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14414" y="128586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ตัวอย่างโครงสร้างการจำแนกงานตามผลิตภัณฑ์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โครงสร้างจำแนกงานเป็นรูปต้นไม้ของกิจกรรม คล้ายกับผังโครงสร้างองค์การ </a:t>
            </a:r>
          </a:p>
          <a:p>
            <a:r>
              <a:rPr lang="th-TH" sz="3600" dirty="0" smtClean="0"/>
              <a:t>ทีมงานสามารถสร้างโครงสร้างจำแนกงานได้ทั้งตามผลิตภัณฑ์และตามขั้นตอนของโครงการ </a:t>
            </a:r>
          </a:p>
          <a:p>
            <a:r>
              <a:rPr lang="th-TH" sz="3600" dirty="0" smtClean="0"/>
              <a:t>การสร้างโครงสร้างจำแนกงานตามผลิตภัณฑ์ในรูปของผังก่อน เพื่อให้เห็นภาพทั้งโครงการ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1"/>
            <a:ext cx="7776864" cy="340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สี่เหลี่ยมผืนผ้า 3"/>
          <p:cNvSpPr/>
          <p:nvPr/>
        </p:nvSpPr>
        <p:spPr>
          <a:xfrm>
            <a:off x="683568" y="5085184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โครงสร้างจำแนกงานสำหรับโครงการเดียวกันสามารถจัด ตามขั้นตอนของโครงการได้ ซึ่งประกอบด้วยขั้นตอนแนวความคิด การออกแบบ การพัฒนาเว็บไซต์ การสิ้นสุด และการสนับสนุน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-7289" t="7470" r="-12462" b="-7024"/>
          <a:stretch>
            <a:fillRect/>
          </a:stretch>
        </p:blipFill>
        <p:spPr bwMode="auto">
          <a:xfrm>
            <a:off x="467544" y="1772816"/>
            <a:ext cx="82809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8643998" cy="410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โครงสร้างจำแนกงานได้นำเสนอสารสนเทศในรูปแบบของลำดับขั้น (</a:t>
            </a:r>
            <a:r>
              <a:rPr lang="en-US" dirty="0" smtClean="0"/>
              <a:t>hierarchical form) </a:t>
            </a:r>
            <a:endParaRPr lang="th-TH" dirty="0" smtClean="0"/>
          </a:p>
          <a:p>
            <a:r>
              <a:rPr lang="th-TH" b="1" dirty="0" smtClean="0"/>
              <a:t>ระดับ 0 </a:t>
            </a:r>
            <a:r>
              <a:rPr lang="th-TH" dirty="0" smtClean="0"/>
              <a:t>ของโครงสร้างจำแนกงานเป็นตัวแทนโครงการทั้งหมด และเป็นระดับบนสุด </a:t>
            </a:r>
          </a:p>
          <a:p>
            <a:r>
              <a:rPr lang="th-TH" b="1" dirty="0" smtClean="0"/>
              <a:t>ระดับ 1 </a:t>
            </a:r>
            <a:r>
              <a:rPr lang="th-TH" dirty="0" smtClean="0"/>
              <a:t>เป็นตัวแทนผลิตผล หรือขั้นตอนหลักของโครงการ </a:t>
            </a:r>
          </a:p>
          <a:p>
            <a:r>
              <a:rPr lang="th-TH" b="1" dirty="0" smtClean="0"/>
              <a:t>ระดับ 2 </a:t>
            </a:r>
            <a:r>
              <a:rPr lang="th-TH" dirty="0" smtClean="0"/>
              <a:t>เป็นกลุ่มผลิตผลย่อยของผลิตผลระดับที่ 1 </a:t>
            </a:r>
          </a:p>
          <a:p>
            <a:r>
              <a:rPr lang="th-TH" b="1" dirty="0" smtClean="0"/>
              <a:t>ระดับ 3 </a:t>
            </a:r>
            <a:r>
              <a:rPr lang="th-TH" dirty="0" smtClean="0"/>
              <a:t>งานที่อยู่ในระดับนี้เรียกว่า </a:t>
            </a:r>
            <a:r>
              <a:rPr lang="th-TH" dirty="0" err="1" smtClean="0"/>
              <a:t>แพ็ก</a:t>
            </a:r>
            <a:r>
              <a:rPr lang="th-TH" dirty="0" smtClean="0"/>
              <a:t>เก็จงาน (</a:t>
            </a:r>
            <a:r>
              <a:rPr lang="en-US" dirty="0" smtClean="0"/>
              <a:t>work package)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ระดับ 3 งานนี้ ผู้จัดการโครงการจะใช้ในการควบคุมและติดตามงาน โดยทั่วไป แต่</a:t>
            </a:r>
            <a:r>
              <a:rPr lang="th-TH" dirty="0" err="1" smtClean="0"/>
              <a:t>ละแพ็ก</a:t>
            </a:r>
            <a:r>
              <a:rPr lang="th-TH" dirty="0" smtClean="0"/>
              <a:t>เก็จงานในโครงสร้างจำแนกงานควรมีขนาดประมาณ 80 ชั่วโมงการทำงาน </a:t>
            </a:r>
            <a:r>
              <a:rPr lang="th-TH" dirty="0" err="1" smtClean="0"/>
              <a:t>แพ็ก</a:t>
            </a:r>
            <a:r>
              <a:rPr lang="th-TH" dirty="0" smtClean="0"/>
              <a:t>เก็จงานอาจคิดได้ในแง่ของความรับผิดชอบและการรายงาน หรืออาจเป็นฮาร์ดแวร์ หรืออุปกรณ์เฉพาะ เช่น เครื่อง </a:t>
            </a:r>
            <a:r>
              <a:rPr lang="en-US" dirty="0" smtClean="0"/>
              <a:t>specific server </a:t>
            </a:r>
            <a:r>
              <a:rPr lang="th-TH" dirty="0" smtClean="0"/>
              <a:t>มีหลายคนสับสนระหว่างงานโครงสร้างจำแนกงานกับงานในรายละเอียดข้อกำหนดของงาน </a:t>
            </a:r>
          </a:p>
          <a:p>
            <a:pPr lvl="1"/>
            <a:r>
              <a:rPr lang="th-TH" dirty="0" smtClean="0"/>
              <a:t>งานในโครงสร้างจำแนกงานแทนงานที่จำเป็นทำเพื่อให้โครงการเสร็จสมบูรณ์</a:t>
            </a:r>
          </a:p>
          <a:p>
            <a:pPr lvl="1"/>
            <a:r>
              <a:rPr lang="th-TH" dirty="0" smtClean="0"/>
              <a:t>รายละเอียดข้อกำหนดของงานเป็นคุณลักษณะของผลิตภัณฑ์ที่โครงการจะต้องส่งมอบ </a:t>
            </a: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3. </a:t>
            </a:r>
            <a:r>
              <a:rPr lang="th-TH" sz="4800" b="1" dirty="0" smtClean="0"/>
              <a:t>การสร้างโครงสร้างจำแนกงาน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เมื่อสร้างโครงสร้างจำแนกงานเราจะจัดการโครงสร้างจำแนกงานอย่างไร </a:t>
            </a:r>
          </a:p>
          <a:p>
            <a:r>
              <a:rPr lang="th-TH" sz="3600" dirty="0" smtClean="0"/>
              <a:t>โครงสร้างจำแนกงานจะเป็นพื้นฐานสำหรับการบริหารตารางเวลาโครงการ</a:t>
            </a:r>
          </a:p>
          <a:p>
            <a:r>
              <a:rPr lang="th-TH" sz="3600" dirty="0" smtClean="0"/>
              <a:t>การสร้างโครงสร้างจำแนกงานโดยการใช้กลุ่มกระบวนการบริหารโครงการของวงจรชีวิตโครงการที่ประกอบด้วย การริเริ่มโครงการ การวางแผน การปฏิบัติการ การควบคุมโครงการ และ การปิดโครงการ</a:t>
            </a:r>
            <a:endParaRPr lang="th-TH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/>
              <a:t>การบริหารขอบเขตโครงการ</a:t>
            </a:r>
            <a:r>
              <a:rPr lang="th-TH" sz="4400" dirty="0" smtClean="0"/>
              <a:t>ประกอบด้วยกระบวนการกำหนดและการควบคุมว่าอะไรที่รวมหรือไม่รวมในโครงการ เพื่อให้แน่ใจว่าทีมงานและผู้มีส่วนได้เสียโครงการมีความเข้าใจตรงกันว่าโครงการจะผลิตผลิตผลอะไร และกระบวนการอะไรที่ทีมงานจะใช้ในการสร้างผลิตผล</a:t>
            </a:r>
          </a:p>
          <a:p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โครงสร้างจำแนกงาน</a:t>
            </a:r>
            <a:endParaRPr lang="th-TH" sz="4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89297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โครงสร้างจำแนกงาน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บางโครงการผู้จัดการโครงการชอบที่จะรวมงานที่ส่งมอบทุกงานไว้ในโครงสร้างจำแนกงาน ซึ่งควรต้องสอดคล้องกับข้อกำหนดโครงการ และเอกสารสิทธิ์โครงการ</a:t>
            </a:r>
          </a:p>
          <a:p>
            <a:r>
              <a:rPr lang="th-TH" sz="3600" dirty="0" smtClean="0"/>
              <a:t>ควรให้ทีมงานทั้งโครงการ และลูกค้ามีส่วนในการสร้างและทบทวนโครงสร้างจำแนกงาน เพราะคนที่จะเป็นคนทำงานควรช่วยวางแผนงาน การจัดประชุมกลุ่มเพื่อพัฒนา โครงสร้างจำแนกงานจะช่วยทุกคนเข้าใจว่า งานอะไรต้องทำงานให้เสร็จ และทำอย่างไร โดยใคร </a:t>
            </a:r>
            <a:endParaRPr lang="th-TH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โครงสร้างจำแนกงาน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000" dirty="0" smtClean="0"/>
              <a:t>วิธีการที่ช่วยในการพัฒนาโครงสร้างจำแนกงาน มีหลายวิธีการที่ทีมงานโครงการสามารถใช้ในการพัฒนา</a:t>
            </a:r>
          </a:p>
          <a:p>
            <a:pPr lvl="1"/>
            <a:r>
              <a:rPr lang="th-TH" sz="3600" dirty="0" smtClean="0"/>
              <a:t>การใช้แนวทาง </a:t>
            </a:r>
            <a:r>
              <a:rPr lang="en-US" sz="3600" b="1" dirty="0" smtClean="0"/>
              <a:t>(Using guidelines) </a:t>
            </a:r>
            <a:endParaRPr lang="th-TH" sz="3600" dirty="0" smtClean="0"/>
          </a:p>
          <a:p>
            <a:pPr lvl="1"/>
            <a:r>
              <a:rPr lang="th-TH" sz="3600" dirty="0" smtClean="0"/>
              <a:t>วิธีอุปมา </a:t>
            </a:r>
            <a:r>
              <a:rPr lang="en-US" sz="3600" b="1" dirty="0" smtClean="0"/>
              <a:t>(Analogy approach)</a:t>
            </a:r>
            <a:r>
              <a:rPr lang="th-TH" sz="3600" b="1" dirty="0" smtClean="0"/>
              <a:t> </a:t>
            </a:r>
            <a:endParaRPr lang="th-TH" sz="3600" dirty="0" smtClean="0"/>
          </a:p>
          <a:p>
            <a:pPr lvl="1"/>
            <a:r>
              <a:rPr lang="th-TH" sz="3600" dirty="0" smtClean="0"/>
              <a:t>วิธีการจากระดับบนสู่ระดับล่าง</a:t>
            </a:r>
            <a:r>
              <a:rPr lang="en-US" sz="3600" b="1" dirty="0" smtClean="0"/>
              <a:t>(Top-down approach)</a:t>
            </a:r>
            <a:r>
              <a:rPr lang="th-TH" sz="3600" b="1" dirty="0" smtClean="0"/>
              <a:t> </a:t>
            </a:r>
            <a:r>
              <a:rPr lang="th-TH" sz="3600" dirty="0" smtClean="0"/>
              <a:t>และวิธีการจากระดับล่างขึ้นสู่ระดับ </a:t>
            </a:r>
            <a:r>
              <a:rPr lang="en-US" sz="3600" b="1" dirty="0" smtClean="0"/>
              <a:t>(Bottom-up approach)</a:t>
            </a:r>
            <a:r>
              <a:rPr lang="th-TH" sz="3600" b="1" dirty="0" smtClean="0"/>
              <a:t> </a:t>
            </a:r>
            <a:endParaRPr lang="th-TH" sz="3600" dirty="0" smtClean="0"/>
          </a:p>
          <a:p>
            <a:pPr lvl="1"/>
            <a:r>
              <a:rPr lang="th-TH" sz="3600" dirty="0" smtClean="0"/>
              <a:t>วิธีการจัดผังความคิด </a:t>
            </a:r>
            <a:r>
              <a:rPr lang="en-US" sz="3600" b="1" dirty="0" smtClean="0"/>
              <a:t>(Mind-mapping approach)</a:t>
            </a:r>
            <a:r>
              <a:rPr lang="th-TH" sz="3600" b="1" dirty="0" smtClean="0"/>
              <a:t> </a:t>
            </a:r>
            <a:endParaRPr lang="th-TH" sz="3600" dirty="0" smtClean="0"/>
          </a:p>
          <a:p>
            <a:endParaRPr lang="th-TH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u="sng" dirty="0" smtClean="0"/>
              <a:t>การใช้แนวทาง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(Using guidelines)</a:t>
            </a:r>
            <a:r>
              <a:rPr lang="th-TH" b="1" u="sng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จะเป็นการสร้าง </a:t>
            </a:r>
            <a:r>
              <a:rPr lang="en-US" dirty="0" smtClean="0"/>
              <a:t>WBS</a:t>
            </a:r>
            <a:r>
              <a:rPr lang="th-TH" dirty="0" smtClean="0"/>
              <a:t> ตามแนวทาง หรือคำแนะนำเกี่ยวกับการดำเนินโครงการหรือการทำกิจกรรมที่มีอยู่แล้ว </a:t>
            </a:r>
          </a:p>
          <a:p>
            <a:r>
              <a:rPr lang="th-TH" dirty="0" smtClean="0"/>
              <a:t>กิจการหรือองค์กรขนาดใหญ่จะมีแนวทางและรูปแบบที่ชัดเจนในการสร้าง </a:t>
            </a:r>
            <a:r>
              <a:rPr lang="en-US" dirty="0" smtClean="0"/>
              <a:t>WBS</a:t>
            </a:r>
            <a:r>
              <a:rPr lang="th-TH" dirty="0" smtClean="0"/>
              <a:t> เพื่อให้ผู้ที่จะมาประมูลหรือเสนอตัวเข้ารับทำโครงการได้ใช้เป็นแนวทางในการกำหนดโครงร่างของโครงการ ในกรณีเช่นนี้ จึงถือเป็นสิ่งที่หลีกเลี่ยงไม่ได้และสำคัญมากที่ </a:t>
            </a:r>
            <a:r>
              <a:rPr lang="en-US" dirty="0" smtClean="0"/>
              <a:t>WBS</a:t>
            </a:r>
            <a:r>
              <a:rPr lang="th-TH" dirty="0" smtClean="0"/>
              <a:t> ที่ถูกจัดทำขึ้นจะต้องเป็นไปตามแนวทางเดียวกับคำแนะนำที่กิจการหรือองค์กรเจ้าของโครงการได้แนะนำไว้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u="sng" dirty="0" smtClean="0"/>
              <a:t>วิธีอุปมา </a:t>
            </a:r>
            <a:r>
              <a:rPr lang="en-US" b="1" dirty="0" smtClean="0"/>
              <a:t>(Analogy approach)</a:t>
            </a:r>
            <a:r>
              <a:rPr lang="th-TH" b="1" u="sng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วิธีอุปมาเป็นการใช้โครงสร้างจำแนกงานของโครงการที่คล้ายคลึงกับโครงการที่กำลังทำมาเป็นจุดตั้งต้น บางองค์การจะเก็บโครงสร้างจำแนกงาน และเอกสารโครงการอื่นๆ เพื่อช่วยการทำงานของทีมงาน ซึ่งจะช่วยให้การทำงานมีประสิทธิมากขึ้น </a:t>
            </a:r>
            <a:endParaRPr lang="th-TH" sz="4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u="sng" dirty="0" smtClean="0"/>
              <a:t>วิธีการจากระดับบนสู่ระดับล่าง</a:t>
            </a:r>
            <a:br>
              <a:rPr lang="th-TH" b="1" u="sng" dirty="0" smtClean="0"/>
            </a:br>
            <a:r>
              <a:rPr lang="en-US" b="1" dirty="0" smtClean="0"/>
              <a:t>(Top-down approach)</a:t>
            </a:r>
            <a:r>
              <a:rPr lang="th-TH" b="1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วิธีการจากระดับบนสู่ระดับล่างจะสะดวก วิธีการนี้เริ่มจากงานที่ใหญ่ที่สุดของโครงการและแตกงานนั้นออกเป็นงานรอง กระบวนการนี้เป็นการทำให้งานให้มีรายละเอียดมากขึ้นๆ </a:t>
            </a:r>
          </a:p>
          <a:p>
            <a:r>
              <a:rPr lang="th-TH" sz="4000" dirty="0" smtClean="0"/>
              <a:t>วิธีการจากระดับบนสู่ระดับล่างเหมาะกับผู้จัดการที่มีความรู้ความเข้าใจทางเทคนิคอย่างมากมาย และมีมุมมองภาพใหญ่ </a:t>
            </a:r>
            <a:endParaRPr lang="th-TH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u="sng" dirty="0" smtClean="0"/>
              <a:t>วิธีการจากระดับล่างขึ้นสู่ระดับบน</a:t>
            </a:r>
            <a:br>
              <a:rPr lang="th-TH" b="1" u="sng" dirty="0" smtClean="0"/>
            </a:br>
            <a:r>
              <a:rPr lang="en-US" b="1" dirty="0" smtClean="0"/>
              <a:t> (Bottom-up approach)</a:t>
            </a:r>
            <a:r>
              <a:rPr lang="th-TH" b="1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ทีมงานสามารถเริ่มจากการเขียนงานที่คิดว่าจำเป็นต้องทำทั้งหมดเพื่อสร้างระบบงานออกมา หลังจากนั้น จึงจัดงานออกเป็นกลุ่ม แล้วจัดกลุ่มเหล่านี้เป็นกลุ่มที่ระดับสูงขึ้น</a:t>
            </a:r>
          </a:p>
          <a:p>
            <a:r>
              <a:rPr lang="th-TH" sz="4000" dirty="0" smtClean="0"/>
              <a:t>เป็นวิธีการที่ใช้เวลามาก แต่มันเป็นวิธีที่มีประสิทธิผลมากในการสร้างโครงสร้างจำแนกงาน ผู้จัดการโครงการมักใช้วิธีการนี้สำหรับโครงการใหม่</a:t>
            </a:r>
            <a:endParaRPr lang="th-TH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u="sng" dirty="0" smtClean="0"/>
              <a:t>วิธีการจัดผังความคิด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(Mind-mapping approach)</a:t>
            </a:r>
            <a:r>
              <a:rPr lang="th-TH" b="1" u="sng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การจัดผังความคิดคือ เทคนิคที่ใช้กิ่งก้านที่แตกออกเป็นรัศมีจากความคิดหลักเพื่อจัดโครงสร้างความคิด แทนที่จะเขียนงานออกมาเป็นรายการ หรือพยายามที่จะสร้างโครงสร้างจำแนกงานทันที การจัดผังความคิดยอมให้คนเขียน หรือวาดภาพความคิดในรูปแบบที่ไม่ใช่เป็นเส้น การทำเช่นนี้ทำให้มองเห็นภาพมากกว่า การจัดกลุ่มงานสามารถเปิดให้แต่ละคนสร้างสรรค์ความคิดใหม่ๆ และเพิ่มการมีส่วนร่วมของทีมงาน </a:t>
            </a:r>
            <a:endParaRPr lang="th-TH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/>
              <a:t>วิธีการจัดผังความคิด </a:t>
            </a:r>
            <a:endParaRPr 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9644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/>
              <a:t>วิธีการจัดผังความคิด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วงกลมตรงกลางแทนโครงการทั้งโครงการ </a:t>
            </a:r>
          </a:p>
          <a:p>
            <a:r>
              <a:rPr lang="th-TH" dirty="0" smtClean="0"/>
              <a:t>แต่ละก้านที่เป็นรัศมีออกจากวงกลมแทนงานหลัก หรืองานในระดับ 1 ของโครงสร้างจำแนกงาน เช่น งานปรับปรุงสินค้าคงคลัง </a:t>
            </a:r>
          </a:p>
          <a:p>
            <a:r>
              <a:rPr lang="th-TH" dirty="0" smtClean="0"/>
              <a:t>เส้นกิ่งที่แตกจากก้าน หรืองานหลัก 2 งาน เรียกว่างานรองคือ งานปรับปรุงฐานข้อมูล และงานดำเนินการสินค้าคงคลังทางกายภาพ งาน</a:t>
            </a:r>
          </a:p>
          <a:p>
            <a:r>
              <a:rPr lang="th-TH" dirty="0" smtClean="0"/>
              <a:t>รองงานที่ 2 ยังแตกออกเป็นแขนง หรืองานย่อยอีก 3 งาน ทีมงานสามารถเพิ่มกิ่งก้านและแขนงไปได้เรื่อยๆ จนกว่าไม่สามารถคิดอะไรต่อได้อีก 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4400" b="1" dirty="0" smtClean="0"/>
              <a:t>การ</a:t>
            </a:r>
            <a:r>
              <a:rPr lang="th-TH" sz="4400" b="1" dirty="0"/>
              <a:t>บริหารโครงการมี 5 กระบวนการ </a:t>
            </a:r>
            <a:r>
              <a:rPr lang="th-TH" sz="4400" b="1" dirty="0" smtClean="0"/>
              <a:t>คือ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600" dirty="0" smtClean="0"/>
              <a:t>การวางแผนขอบเขต (</a:t>
            </a:r>
            <a:r>
              <a:rPr lang="en-US" sz="3600" dirty="0" smtClean="0"/>
              <a:t>scope planning)</a:t>
            </a:r>
            <a:endParaRPr lang="th-TH" sz="36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th-TH" sz="3600" dirty="0" smtClean="0"/>
              <a:t>การกำหนดขอบเขต (</a:t>
            </a:r>
            <a:r>
              <a:rPr lang="en-US" sz="3600" dirty="0" smtClean="0"/>
              <a:t>scope definition)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600" dirty="0" smtClean="0"/>
              <a:t>การสร้างโครงสร้างจำแนกงาน (</a:t>
            </a:r>
            <a:r>
              <a:rPr lang="en-US" sz="3600" dirty="0" smtClean="0"/>
              <a:t>creating the Work Breakdown Structure (WBS))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600" dirty="0" smtClean="0"/>
              <a:t>การตรวจสอบขอบเขต (</a:t>
            </a:r>
            <a:r>
              <a:rPr lang="en-US" sz="3600" dirty="0" smtClean="0"/>
              <a:t>scope verification)</a:t>
            </a:r>
          </a:p>
          <a:p>
            <a:pPr marL="914400" lvl="1" indent="-514350">
              <a:buFont typeface="+mj-lt"/>
              <a:buAutoNum type="arabicPeriod"/>
            </a:pPr>
            <a:r>
              <a:rPr lang="th-TH" sz="3600" dirty="0" smtClean="0"/>
              <a:t>การควบคุมขอบเขต (</a:t>
            </a:r>
            <a:r>
              <a:rPr lang="en-US" sz="3600" dirty="0" smtClean="0"/>
              <a:t>Scope Control)</a:t>
            </a:r>
            <a:endParaRPr lang="th-TH" sz="3600" dirty="0"/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/>
              <a:t>วิธีการจัดผังความคิด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หลังจากทำผังการจัดความคิดแล้ว ทีมงานควรแปลงไปเป็นผังแบบผังโครงสร้างองค์การ หรือตาราง </a:t>
            </a:r>
          </a:p>
          <a:p>
            <a:r>
              <a:rPr lang="th-TH" sz="4000" dirty="0" smtClean="0"/>
              <a:t>การจัดผังความคิดสามารถนำมาใช้สำหรับการพัฒนาโครงสร้างจำแนกงานด้วยวิธีบนลงล่าง หรือล่างขึ้นบน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/>
              <a:t>การแปลงผังความคิด </a:t>
            </a:r>
            <a:endParaRPr lang="th-TH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8072494" cy="456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 พจนานุกรมโครงสร้างจำแนกงาน</a:t>
            </a:r>
            <a:br>
              <a:rPr lang="th-TH" b="1" dirty="0" smtClean="0"/>
            </a:br>
            <a:r>
              <a:rPr lang="th-TH" b="1" dirty="0" smtClean="0"/>
              <a:t>และขอบเขตงานที่เป็นบรรทัดฐาน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พจนานุกรมโครงสร้างจำแนกงานใช้อธิบายรายละเอียดเกี่ยวกับงานแต่ละงาน เ</a:t>
            </a:r>
            <a:r>
              <a:rPr lang="th-TH" sz="3600" dirty="0" smtClean="0"/>
              <a:t>ช่น </a:t>
            </a:r>
          </a:p>
          <a:p>
            <a:pPr lvl="1"/>
            <a:r>
              <a:rPr lang="th-TH" sz="3200" dirty="0" smtClean="0"/>
              <a:t>ความหมายของงาน </a:t>
            </a:r>
          </a:p>
          <a:p>
            <a:pPr lvl="1"/>
            <a:r>
              <a:rPr lang="th-TH" sz="3200" dirty="0" smtClean="0"/>
              <a:t>ค่าใช้จ่ายในการทำงานนั้นให้สำเร็จ </a:t>
            </a:r>
          </a:p>
          <a:p>
            <a:pPr lvl="1"/>
            <a:r>
              <a:rPr lang="th-TH" sz="3200" dirty="0" smtClean="0"/>
              <a:t>ทรัพยากรที่ต้องการ </a:t>
            </a:r>
          </a:p>
          <a:p>
            <a:pPr lvl="1"/>
            <a:r>
              <a:rPr lang="th-TH" sz="3200" dirty="0" smtClean="0"/>
              <a:t>ผู้รับผิดชอบเป็นต้น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 พจนานุกรมโครงสร้างจำแนกงาน</a:t>
            </a:r>
            <a:br>
              <a:rPr lang="th-TH" b="1" dirty="0" smtClean="0"/>
            </a:br>
            <a:r>
              <a:rPr lang="th-TH" b="1" dirty="0" smtClean="0"/>
              <a:t>และขอบเขตงานที่เป็นบรรทัดฐาน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71550" lvl="1" indent="-514350"/>
            <a:r>
              <a:rPr lang="th-TH" sz="3600" dirty="0" smtClean="0"/>
              <a:t>ส่วนรูปแบบของพจนานุกรมมีหลายรูปแบบขึ้นกับความต้องการของโครงการ </a:t>
            </a:r>
          </a:p>
          <a:p>
            <a:pPr marL="971550" lvl="1" indent="-514350"/>
            <a:r>
              <a:rPr lang="th-TH" sz="3600" dirty="0" smtClean="0"/>
              <a:t>บางโครงการเป็นการอธิบายแพ็กเกจงานอย่างสั้นๆ หนึ่งย่อหน้า </a:t>
            </a:r>
          </a:p>
          <a:p>
            <a:pPr marL="971550" lvl="1" indent="-514350"/>
            <a:r>
              <a:rPr lang="th-TH" sz="3600" dirty="0" smtClean="0"/>
              <a:t>โครงการที่มีความซับซ้อนอาจต้องอธิบาย</a:t>
            </a:r>
            <a:r>
              <a:rPr lang="th-TH" sz="3600" dirty="0" err="1" smtClean="0"/>
              <a:t>แพ็จ</a:t>
            </a:r>
            <a:r>
              <a:rPr lang="th-TH" sz="3600" dirty="0" smtClean="0"/>
              <a:t>เก</a:t>
            </a:r>
            <a:r>
              <a:rPr lang="th-TH" sz="3600" dirty="0" err="1" smtClean="0"/>
              <a:t>จงาน</a:t>
            </a:r>
            <a:r>
              <a:rPr lang="th-TH" sz="3600" dirty="0" smtClean="0"/>
              <a:t>หนึ่งหน้ากระดาษ </a:t>
            </a:r>
          </a:p>
          <a:p>
            <a:pPr marL="971550" lvl="1" indent="-514350"/>
            <a:r>
              <a:rPr lang="th-TH" sz="3600" dirty="0" smtClean="0"/>
              <a:t>ผู้จัดการโครงการควรตกลงกับทีมงานและผู้สนับสนุนโครงการว่าต้องการรายละเอียดขนาดใด พจนานุกรมนี้จะเป็นบรรทัดฐานของงานต่อไป </a:t>
            </a:r>
          </a:p>
          <a:p>
            <a:endParaRPr lang="th-TH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 คำแนะนำสำหรับการสร้างโครงสร้างจำแนกงานและพจนานุกรมโครงสร้างจำแนกงาน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b="1" i="1" dirty="0" smtClean="0"/>
              <a:t>การสร้างโครงสร้างจำแนกงานและพจนานุกรมโครงสร้างงานที่ดีควรพิจารณาคำชี้แนะดังนี้ </a:t>
            </a:r>
          </a:p>
          <a:p>
            <a:pPr lvl="1">
              <a:buNone/>
            </a:pPr>
            <a:r>
              <a:rPr lang="th-TH" dirty="0" smtClean="0"/>
              <a:t>• งานควร</a:t>
            </a:r>
            <a:r>
              <a:rPr lang="th-TH" dirty="0" err="1" smtClean="0"/>
              <a:t>ปรากฎ</a:t>
            </a:r>
            <a:r>
              <a:rPr lang="th-TH" dirty="0" smtClean="0"/>
              <a:t>เพียงที่เดียวในโครงสร้างงาน </a:t>
            </a:r>
          </a:p>
          <a:p>
            <a:pPr lvl="1">
              <a:buNone/>
            </a:pPr>
            <a:r>
              <a:rPr lang="th-TH" dirty="0" smtClean="0"/>
              <a:t>• งานที่</a:t>
            </a:r>
            <a:r>
              <a:rPr lang="th-TH" dirty="0" err="1" smtClean="0"/>
              <a:t>ปรากฎ</a:t>
            </a:r>
            <a:r>
              <a:rPr lang="th-TH" dirty="0" smtClean="0"/>
              <a:t>ในโครงสร้างจำแนกงานระดับสูงคือ ผลรวมของงานย่อยที่อยู่ภายใต้งานนั้น </a:t>
            </a:r>
          </a:p>
          <a:p>
            <a:pPr lvl="1">
              <a:buNone/>
            </a:pPr>
            <a:r>
              <a:rPr lang="th-TH" dirty="0" smtClean="0"/>
              <a:t>• งานควรมีผู้รับผิดชอบเพียงคนๆ เดียว ถึงแม้ว่าอาจจะมีหลายคนทำงานนั้น </a:t>
            </a:r>
          </a:p>
          <a:p>
            <a:pPr lvl="1">
              <a:buNone/>
            </a:pPr>
            <a:r>
              <a:rPr lang="th-TH" dirty="0" smtClean="0"/>
              <a:t>• โครงสร้างจำแนกงานต้องสอดคล้องกับวิธีที่งานนั้นทำจริงๆ </a:t>
            </a:r>
          </a:p>
          <a:p>
            <a:pPr lvl="1">
              <a:buNone/>
            </a:pPr>
            <a:r>
              <a:rPr lang="th-TH" dirty="0" smtClean="0"/>
              <a:t>• สมาชิกทีมงานควรเกี่ยวข้องกับการพัฒนาโครงสร้างจำแนกงาน เพื่อให้แน่ใจว่ามีความสอดคล้อง</a:t>
            </a:r>
          </a:p>
          <a:p>
            <a:pPr lvl="1">
              <a:buNone/>
            </a:pPr>
            <a:r>
              <a:rPr lang="th-TH" dirty="0" smtClean="0"/>
              <a:t>• งานแต่ละงานต้องบันทึกในพจนานุกรมโครงสร้างจำแนกงาน เพื่อให้แน่ใจว่าเข้าใจขอบเขตของงานถูกต้องว่าอะไรที่รวมอยู่ในงาน อะไรไม่รวม </a:t>
            </a:r>
          </a:p>
          <a:p>
            <a:pPr lvl="1">
              <a:buNone/>
            </a:pPr>
            <a:r>
              <a:rPr lang="th-TH" dirty="0" smtClean="0"/>
              <a:t>• โครงสร้างจำแนกงานควรเป็นเครื่องมือที่ยืดหยุ่นเพื่อรองรับการเปลี่ยนแปลง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4.5 การตรวจสอบขอบเขต 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เป็นการยอมรับความสมบูรณ์ของขอบเขตโครงการอย่างเป็นทางการโดยผู้มีส่วนได้เสีย การยอมรับนี้จะทำสำเร็จได้ด้วยการตรวจตราสิ่งส่งมอบหลักและการลงนามยอมรับ </a:t>
            </a:r>
          </a:p>
          <a:p>
            <a:r>
              <a:rPr lang="th-TH" dirty="0" smtClean="0"/>
              <a:t>การตรวจสอบขอบเขตต่างจาการควบคุมคุณภาพ</a:t>
            </a:r>
          </a:p>
          <a:p>
            <a:pPr lvl="1"/>
            <a:r>
              <a:rPr lang="th-TH" dirty="0" smtClean="0"/>
              <a:t> การตรวจสอบขอบเขตจะเน้นที่การยอมรับสิ่งที่ส่งมอบ </a:t>
            </a:r>
          </a:p>
          <a:p>
            <a:pPr lvl="1"/>
            <a:r>
              <a:rPr lang="th-TH" dirty="0" smtClean="0"/>
              <a:t>การควบคุมคุณภาพจะเน้นที่คุณภาพของสิ่งที่ส่งมอบเป็นไปตามที่ระบุไว้หรือไม่</a:t>
            </a:r>
          </a:p>
          <a:p>
            <a:r>
              <a:rPr lang="th-TH" dirty="0" smtClean="0"/>
              <a:t>การควบคุมคุณภาพควรทำก่อนการตรวจสอบขอบเขต แต่ทั้ง 2 กระบวนการสามารถทำไปพร้อมกันได้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4.5 การตรวจสอบขอบเขต 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วิธีการตรวจสอบขอบเขต</a:t>
            </a:r>
          </a:p>
          <a:p>
            <a:r>
              <a:rPr lang="th-TH" dirty="0" smtClean="0"/>
              <a:t>ทีมงานโครงการต้องพัฒนาเอกสารของผลิตผลและขั้นตอน เพื่อประเมินว่าผลิตผลถูกต้องและเป็นที่พึงพอใจ และเพื่อให้มีการเปลี่ยนแปลงขอบเขตให้น้อยที่สุด</a:t>
            </a:r>
          </a:p>
          <a:p>
            <a:r>
              <a:rPr lang="th-TH" dirty="0" smtClean="0"/>
              <a:t>ข้อมูลหลักที่นำมาใช้ในการตรวจสอบขอบเขตโครงการคือ ข้อกำหนดขอบเขตโครงการ พจนานุกรมโครงสร้างจำแนกงาน แผนการบริหารขอบเขตโครงการ และสิ่งที่ส่งมอบ </a:t>
            </a:r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4.5 การตรวจสอบขอบเขต 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เครื่องมือที่ใช้ทำการตรวจสอบขอบเขตคือ </a:t>
            </a:r>
            <a:r>
              <a:rPr lang="th-TH" sz="4000" b="1" dirty="0" smtClean="0"/>
              <a:t>การตรวจตรา (</a:t>
            </a:r>
            <a:r>
              <a:rPr lang="en-US" sz="4000" b="1" dirty="0" smtClean="0"/>
              <a:t>inspection) </a:t>
            </a:r>
            <a:r>
              <a:rPr lang="th-TH" sz="4000" b="1" dirty="0" smtClean="0"/>
              <a:t>ของลูกค้า ผู้สนับสนุน หรือผู้ใช้ตรวจตรางานหลังจากได้รับมอบงาน </a:t>
            </a:r>
          </a:p>
          <a:p>
            <a:r>
              <a:rPr lang="th-TH" sz="4000" b="1" dirty="0" smtClean="0"/>
              <a:t>ผลลัพธ์</a:t>
            </a:r>
            <a:r>
              <a:rPr lang="th-TH" sz="4000" dirty="0" smtClean="0"/>
              <a:t>ของการตรวจสอบขอบเขตโครงการคือ</a:t>
            </a:r>
            <a:r>
              <a:rPr lang="th-TH" sz="4000" b="1" dirty="0" smtClean="0"/>
              <a:t> สิ่งส่งมอบที่ได้รับการยอมรับ คำขอเปลี่ยนแปลง วิธีการแก้ไขที่ได้รับการแนะนำ </a:t>
            </a:r>
          </a:p>
          <a:p>
            <a:endParaRPr lang="th-TH" sz="4000" dirty="0" smtClean="0"/>
          </a:p>
          <a:p>
            <a:endParaRPr lang="th-TH" sz="4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 การควบคุมขอบเขต 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การควบคุมขอบเขตคือ </a:t>
            </a:r>
            <a:r>
              <a:rPr lang="th-TH" sz="4000" dirty="0" smtClean="0"/>
              <a:t>การควบคุมการเปลี่ยนแปลงที่มีต่อขอบเขตโครงการ </a:t>
            </a:r>
          </a:p>
          <a:p>
            <a:r>
              <a:rPr lang="th-TH" sz="4000" dirty="0" smtClean="0"/>
              <a:t>การเปลี่ยนแปลงอาจเกิดจากปัจจัยหลายประการ เช่น </a:t>
            </a:r>
          </a:p>
          <a:p>
            <a:pPr lvl="1"/>
            <a:r>
              <a:rPr lang="th-TH" sz="3200" dirty="0" smtClean="0"/>
              <a:t>ผู้ใช้มักไม่แน่ใจจริงๆ ว่าต้องการให้จอภาพหน้าตาเป็นอย่างไร </a:t>
            </a:r>
          </a:p>
          <a:p>
            <a:pPr lvl="1"/>
            <a:r>
              <a:rPr lang="th-TH" sz="3200" dirty="0" smtClean="0"/>
              <a:t>ฟังก์ชันอะไรที่จำเป็นจริงๆ ที่จะทำให้การทำงานทางธุรกิจดีขึ้น </a:t>
            </a:r>
          </a:p>
          <a:p>
            <a:pPr lvl="1"/>
            <a:r>
              <a:rPr lang="th-TH" sz="3200" dirty="0" smtClean="0"/>
              <a:t>ผู้พัฒนาไม่แน่ใจจริงๆ ว่าจะแปลความต้องการของผู้ใช้อย่างไร </a:t>
            </a:r>
          </a:p>
          <a:p>
            <a:pPr lvl="1"/>
            <a:r>
              <a:rPr lang="th-TH" sz="3200" dirty="0" smtClean="0"/>
              <a:t>และต้องจัดการกับการเปลี่ยนแปลงทางเทคโนโลยีตลอดเวลา 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การควบคุมขอบเขต 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เป้าหมายของการควบคุมขอบเขตคือ </a:t>
            </a:r>
          </a:p>
          <a:p>
            <a:pPr lvl="1"/>
            <a:r>
              <a:rPr lang="th-TH" dirty="0" smtClean="0"/>
              <a:t>การควบคุมปัจจัยที่เป็นสาเหตุการเปลี่ยนแปลง </a:t>
            </a:r>
          </a:p>
          <a:p>
            <a:pPr lvl="1"/>
            <a:r>
              <a:rPr lang="th-TH" dirty="0" smtClean="0"/>
              <a:t>การประกันว่าการเปลี่ยนแปลงได้รับการดำเนินการตามขั้นตอนที่ได้พัฒนาขึ้นเป็นส่วนหนึ่งของการควบคุมการเปลี่ยนแปลง</a:t>
            </a:r>
          </a:p>
          <a:p>
            <a:r>
              <a:rPr lang="th-TH" dirty="0" smtClean="0"/>
              <a:t> การเปลี่ยนแปลงอันเนื่องจากขอบเขตมี 3 สาเหตุคือ </a:t>
            </a:r>
          </a:p>
          <a:p>
            <a:pPr lvl="2"/>
            <a:r>
              <a:rPr lang="th-TH" sz="2800" dirty="0" smtClean="0"/>
              <a:t>การคลำหาขอบเขต (</a:t>
            </a:r>
            <a:r>
              <a:rPr lang="en-US" sz="2800" dirty="0" smtClean="0"/>
              <a:t>scope grope)</a:t>
            </a:r>
          </a:p>
          <a:p>
            <a:pPr lvl="2"/>
            <a:r>
              <a:rPr lang="th-TH" sz="2800" dirty="0" smtClean="0"/>
              <a:t>การขยายขอบเขต (</a:t>
            </a:r>
            <a:r>
              <a:rPr lang="en-US" sz="2800" dirty="0" smtClean="0"/>
              <a:t>scope creep)</a:t>
            </a:r>
          </a:p>
          <a:p>
            <a:pPr lvl="2"/>
            <a:r>
              <a:rPr lang="th-TH" sz="2800" dirty="0" smtClean="0"/>
              <a:t>การก้าวกระโดดของขอบเขต (</a:t>
            </a:r>
            <a:r>
              <a:rPr lang="en-US" sz="2800" dirty="0" smtClean="0"/>
              <a:t>scope leap)</a:t>
            </a:r>
            <a:endParaRPr lang="th-TH" sz="28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/>
              <a:t>1. การ</a:t>
            </a:r>
            <a:r>
              <a:rPr lang="th-TH" sz="4000" b="1" dirty="0"/>
              <a:t>วางแผนขอบเขต (</a:t>
            </a:r>
            <a:r>
              <a:rPr lang="en-US" sz="4000" b="1" dirty="0"/>
              <a:t>scope planning</a:t>
            </a:r>
            <a:r>
              <a:rPr lang="en-US" sz="4000" dirty="0"/>
              <a:t>) </a:t>
            </a:r>
            <a:r>
              <a:rPr lang="th-TH" sz="4000" dirty="0"/>
              <a:t>เกี่ยวข้องกับการตัดสินใจว่าจะกำหนด สอบทวน และควบคุมขอบเขตอย่างไร และโครงสร้างจำแนกงานจะสร้างอย่างไร </a:t>
            </a:r>
            <a:endParaRPr lang="th-TH" sz="4000" dirty="0" smtClean="0"/>
          </a:p>
          <a:p>
            <a:pPr>
              <a:buNone/>
            </a:pPr>
            <a:r>
              <a:rPr lang="th-TH" sz="4000" b="1" dirty="0" smtClean="0"/>
              <a:t>	ผลลัพธ์</a:t>
            </a:r>
            <a:r>
              <a:rPr lang="th-TH" sz="4000" dirty="0"/>
              <a:t>หลักของกระบวนการวางแผนขอบเขตโครงการคือ </a:t>
            </a:r>
            <a:r>
              <a:rPr lang="th-TH" sz="4000" b="1" dirty="0"/>
              <a:t>แผนการบริหาร</a:t>
            </a:r>
            <a:r>
              <a:rPr lang="th-TH" sz="4000" b="1" dirty="0" smtClean="0"/>
              <a:t>ขอบเขต</a:t>
            </a:r>
            <a:endParaRPr lang="th-TH" sz="4000" b="1" dirty="0"/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i="1" dirty="0" smtClean="0"/>
              <a:t>การคลำหาขอบเขต (</a:t>
            </a:r>
            <a:r>
              <a:rPr lang="en-US" i="1" dirty="0" smtClean="0"/>
              <a:t>scope grope)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ทีมงานโครงการไม่มีความสามารถในการกำหนดขอบเขตโครงการ มักเกิดขึ้นในช่วงแรกของโครงการ เพราะทีมงานและผู้สนับสนุนไม่เข้าใจว่าอะไรที่โครงการควรต้องทำ </a:t>
            </a:r>
          </a:p>
          <a:p>
            <a:r>
              <a:rPr lang="th-TH" sz="4000" dirty="0" smtClean="0"/>
              <a:t>การคลำหาขอบเขตสามารถทำให้ลดน้อยลงโดยการกำหนดเป้าหมายให้ชัดเจน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การขยายขอบเขต (</a:t>
            </a:r>
            <a:r>
              <a:rPr lang="en-US" dirty="0" smtClean="0"/>
              <a:t>scope creep)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การเพิ่มเติมคุณลักษณะหลังจากขอบเขตโครงการได้รับการอนุมัติ ทีมงานโครงการอาจสนใจหรือมีความคิดใหม่ขณะที่โครงการกำลังดำเนินการ ความกระตือรือร้นในการเพิ่มความคิดเหล่านี้สามารถเบี่ยงเบนความตั้งใจ การเพิ่มคุณลักษณะและฟังก์ชันที่ผู้สนับสนุนโครงการไม่ได้ขอและไม่จำเป็นทำให้ขอบเขตขยายไปโดยไม่จำเป็น ซึ่งจำเป็นต้องควบคุมตลอดโครงการเพราะจะทำให้เวลา งบประมาณเกินกว่าที่กำหนด </a:t>
            </a:r>
          </a:p>
          <a:p>
            <a:endParaRPr lang="th-TH" sz="36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การก้าวกระโดดของขอบเขต (</a:t>
            </a:r>
            <a:r>
              <a:rPr lang="en-US" dirty="0" smtClean="0"/>
              <a:t>scope leap)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การเปลี่ยนแปลงอย่างมีนัยสำคัญในขอบเขตโครงการ เช่น โครงการพาณิชย์อิเลคทรอนิกส์ของธนาคารกำหนดขอบเขตแต่แรกที่จะให้บริการใหม่แก่ลูกค้า แต่มีการเปลี่ยนแปลงโครงการให้ระบบพาณิชย์อิเลคทรอนิกส์ต้องสามารถรองรับเงินทุนในตลาดเปิดที่ไม่ได้กำหนดไว้แต่แรก </a:t>
            </a:r>
          </a:p>
          <a:p>
            <a:r>
              <a:rPr lang="th-TH" dirty="0" smtClean="0"/>
              <a:t>ดังนั้น การเพิ่มฟังก์ชันที่เปลี่ยนขอบเขตและจุดเน้นของโครงการ การก้าวกระโดดของขอบเขตสามารถเกิดจากการเปลี่ยนสภาพแวดล้อม ธุรกิจ การแข่งขัน อันส่งผลต่อเป้าหมายของโครงการ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การควบคุมขอบเขต 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ผู้จัดการโครงการเทคโนโลยีสารสนเทศควรปรับปรุงการได้ข้อมูลจากผู้ใช้ และลดความไม่สมบูรณ์และการเปลี่ยนแปลงความต้องการ โดยมีคำแนะนำดังนี้ 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600" dirty="0" smtClean="0"/>
              <a:t>คำแนะนำสำหรับการปรับปรุงการได้ข้อมูลจากผู้ใช้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600" dirty="0" smtClean="0"/>
              <a:t>คำแนะนำสำหรับการลดความต้องการที่ไม่สมบูรณ์และการเปลี่ยนความต้องการ </a:t>
            </a:r>
          </a:p>
          <a:p>
            <a:endParaRPr lang="th-TH" sz="4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71550" lvl="1" indent="-514350" algn="ctr"/>
            <a:r>
              <a:rPr lang="th-TH" sz="4400" b="1" dirty="0" smtClean="0"/>
              <a:t>การควบคุมขอบเขต </a:t>
            </a:r>
            <a:endParaRPr lang="th-TH" sz="4400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พัฒนากระบวนการเลือกโครงการที่ดี ทุกโครงการควรมีผู้สนับสนุนจากหน่วยงานผู้ใช้ ทีมงานควรจัดทำสารสนเทศของโครงการให้พร้อม เพื่อหลีกเลี่ยงการทำงานซ้ำซ้อน และให้แน่ใจว่ามีการมอบหมายให้คนทำงานที่สำคัญ </a:t>
            </a:r>
          </a:p>
          <a:p>
            <a:endParaRPr lang="th-TH" sz="4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71550" lvl="1" indent="-514350" algn="ctr"/>
            <a:r>
              <a:rPr lang="th-TH" sz="4400" b="1" dirty="0" smtClean="0"/>
              <a:t>การควบคุมขอบเขต </a:t>
            </a:r>
            <a:endParaRPr lang="th-TH" sz="4400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• มีผู้ใช้ร่วมในทีมงาน บางองค์การต้องการให้ผู้จัดการโครงการมาจากฝ่ายธุรกิจไม่ใช่กลุ่มเทคโนโลยีสารสนเทศ บางองค์การอาจกำหนดให้เป็นผู้จัดการโครงการร่วมที่มาจากทั้งสองฝ่าย ผู้ใช้ควรได้รับมอบหมายให้เข้าร่วมโครงการแบบเต็มเวลา ในกรณีที่เป็นโครงการขนาดใหญ่ </a:t>
            </a:r>
          </a:p>
          <a:p>
            <a:pPr lvl="2">
              <a:buNone/>
            </a:pPr>
            <a:r>
              <a:rPr lang="th-TH" sz="2800" dirty="0" smtClean="0"/>
              <a:t>• มีการประชุมสม่ำเสมอโดยมีกำหนดการ </a:t>
            </a:r>
          </a:p>
          <a:p>
            <a:pPr lvl="2">
              <a:buNone/>
            </a:pPr>
            <a:r>
              <a:rPr lang="th-TH" sz="2800" dirty="0" smtClean="0"/>
              <a:t>• ส่งงานให้ผู้ใช้และผู้สนับสนุนสม่ำเสมอ </a:t>
            </a:r>
          </a:p>
          <a:p>
            <a:pPr lvl="2">
              <a:buNone/>
            </a:pPr>
            <a:r>
              <a:rPr lang="th-TH" sz="2800" dirty="0" smtClean="0"/>
              <a:t>• ไม่สัญญาที่จะส่งงานที่ไม่สามารถทำได้ภายในกรอบเวลา </a:t>
            </a:r>
          </a:p>
          <a:p>
            <a:pPr lvl="2">
              <a:buNone/>
            </a:pPr>
            <a:r>
              <a:rPr lang="th-TH" sz="2800" dirty="0" smtClean="0"/>
              <a:t>• กำหนดสถานที่ของผู้ใช้ให้ใกล้กับผู้พัฒนา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การควบคุมขอบเขต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th-TH" dirty="0" smtClean="0"/>
              <a:t>พัฒนาและทำตามกระบวนการบริหารความต้องการที่ได้กำหนดขั้นตอนการหาความต้องการ </a:t>
            </a:r>
          </a:p>
          <a:p>
            <a:pPr lvl="1">
              <a:buNone/>
            </a:pPr>
            <a:r>
              <a:rPr lang="th-TH" dirty="0" smtClean="0"/>
              <a:t>• ใช้เทคนิคต่างๆ เช่น ต้นแบบ (</a:t>
            </a:r>
            <a:r>
              <a:rPr lang="en-US" dirty="0" smtClean="0"/>
              <a:t>prototype) </a:t>
            </a:r>
            <a:r>
              <a:rPr lang="th-TH" dirty="0" smtClean="0"/>
              <a:t>ยู</a:t>
            </a:r>
            <a:r>
              <a:rPr lang="th-TH" dirty="0" err="1" smtClean="0"/>
              <a:t>เคส</a:t>
            </a:r>
            <a:r>
              <a:rPr lang="th-TH" dirty="0" smtClean="0"/>
              <a:t> (</a:t>
            </a:r>
            <a:r>
              <a:rPr lang="en-US" dirty="0" smtClean="0"/>
              <a:t>Use Case) </a:t>
            </a:r>
            <a:r>
              <a:rPr lang="th-TH" dirty="0" smtClean="0"/>
              <a:t>และการออกแบบระบบงานร่วม (</a:t>
            </a:r>
            <a:r>
              <a:rPr lang="en-US" dirty="0" smtClean="0"/>
              <a:t>joint application design (JAD)) </a:t>
            </a:r>
          </a:p>
          <a:p>
            <a:pPr lvl="1">
              <a:buNone/>
            </a:pPr>
            <a:r>
              <a:rPr lang="th-TH" dirty="0" smtClean="0"/>
              <a:t>• เขียนความต้องการและคอยทำให้เป็นปัจจุบัน เพื่อพร้อมให้ใช้ </a:t>
            </a:r>
          </a:p>
          <a:p>
            <a:pPr lvl="1">
              <a:buNone/>
            </a:pPr>
            <a:r>
              <a:rPr lang="th-TH" dirty="0" smtClean="0"/>
              <a:t>• สร้างฐานข้อมูลการบริหารความต้องการสำหรับบันทึกและควบคุมความต้องการ </a:t>
            </a:r>
          </a:p>
          <a:p>
            <a:pPr lvl="1">
              <a:buNone/>
            </a:pPr>
            <a:r>
              <a:rPr lang="th-TH" dirty="0" smtClean="0"/>
              <a:t>• มีการทดสอบที่เพียงพอ เพื่อทวนสอบว่าผลิตผลโครงการทำงานได้ตามที่คาดหวัง </a:t>
            </a:r>
          </a:p>
          <a:p>
            <a:pPr lvl="1">
              <a:buNone/>
            </a:pPr>
            <a:r>
              <a:rPr lang="th-TH" dirty="0" smtClean="0"/>
              <a:t>• ใช้กระบวนการทบทวนการเปลี่ยนแปลงความต้องการที่ขอมา </a:t>
            </a:r>
          </a:p>
          <a:p>
            <a:pPr lvl="1">
              <a:buNone/>
            </a:pPr>
            <a:r>
              <a:rPr lang="th-TH" dirty="0" smtClean="0"/>
              <a:t>• กำหนดวันที่เสร็จ </a:t>
            </a:r>
          </a:p>
          <a:p>
            <a:pPr lvl="1">
              <a:buNone/>
            </a:pPr>
            <a:r>
              <a:rPr lang="th-TH" dirty="0" smtClean="0"/>
              <a:t>• จัดสรรทรัพยากรสำหรับการจัดการคำขอเปลี่ยนแปลง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การบริหารขอบเขตโครงการเกี่ยวพันกับกระบวนการที่ต้องให้แน่ใจว่าโครงการได้กำหนดงานที่ต้องทำทั้งหมด และเฉพาะงานที่ต้องการ เพื่อให้โครงการเสร็จสมบูรณ์ กระบวนการประกอบด้วย การวางแผนขอบเขต การกำหนดขอบเขต การสร้างโครงสร้างจำแนกงาน การทวนสอบขอบเขต และการควบคุมขอบเขต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/>
              <a:t>ขั้นตอนแรกของการบริหารขอบเขตโครงการคือ การวางแผนขอบเขตเพื่อสร้างแผนการบริหารขอบเขต แผนนี้มีคำอธิบายว่าทีมงานจะเตรียมรายละเอียดข้อกำหนดขอบเขต สร้างโครงสร้างจำแนกงาน ทวนสอบความสมบูรณ์สิ่งที่ส่งมอบ และควบคุมคำขอเปลี่ยนขอบเขตโครงการ ได้อย่างไร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/>
              <a:t>ข้อกำหนดโครงการถูกสร้างในกระบวนการกำหนดขอบเขต เอกสารนี้ประกอบด้วยคำอธิบายของผลิตผลโครงการแบบย่อ สรุปสิ่งที่ต้องส่งมอบทั้งหมด สิ่งที่กำหนดความสำเร็จของโครงการ ข้อกำหนดโครงการมักมีหลาย</a:t>
            </a:r>
            <a:r>
              <a:rPr lang="th-TH" sz="4000" dirty="0" err="1" smtClean="0"/>
              <a:t>เวอร์ชั่น</a:t>
            </a:r>
            <a:r>
              <a:rPr lang="th-TH" sz="4000" dirty="0" smtClean="0"/>
              <a:t> เพื่อให้สารสนเทศมีความทันสมัย </a:t>
            </a:r>
          </a:p>
          <a:p>
            <a:endParaRPr lang="th-TH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4000" b="1" dirty="0" smtClean="0"/>
              <a:t>2. การ</a:t>
            </a:r>
            <a:r>
              <a:rPr lang="th-TH" sz="4000" b="1" dirty="0"/>
              <a:t>กำหนดขอบเขต (</a:t>
            </a:r>
            <a:r>
              <a:rPr lang="en-US" sz="4000" b="1" dirty="0"/>
              <a:t>scope definition) </a:t>
            </a:r>
            <a:endParaRPr lang="th-TH" sz="4000" b="1" dirty="0" smtClean="0"/>
          </a:p>
          <a:p>
            <a:pPr lvl="1"/>
            <a:r>
              <a:rPr lang="th-TH" sz="3600" dirty="0" smtClean="0"/>
              <a:t>เกี่ยวข้อง</a:t>
            </a:r>
            <a:r>
              <a:rPr lang="th-TH" sz="3600" dirty="0"/>
              <a:t>กับการทบทวนเอกสารสิทธิ์โครงการ </a:t>
            </a:r>
            <a:endParaRPr lang="th-TH" sz="3600" dirty="0" smtClean="0"/>
          </a:p>
          <a:p>
            <a:pPr lvl="1"/>
            <a:r>
              <a:rPr lang="th-TH" sz="3600" dirty="0" smtClean="0"/>
              <a:t>ข้อกำหนด</a:t>
            </a:r>
            <a:r>
              <a:rPr lang="th-TH" sz="3600" dirty="0"/>
              <a:t>ขอบเขตเบื้องต้นที่ได้สร้างขึ้นระหว่างกระบวนการ</a:t>
            </a:r>
            <a:r>
              <a:rPr lang="th-TH" sz="3600" dirty="0" smtClean="0"/>
              <a:t>ริเริ่มและ</a:t>
            </a:r>
            <a:r>
              <a:rPr lang="th-TH" sz="3600" dirty="0"/>
              <a:t>ระหว่างกระบวนการวางแผน </a:t>
            </a:r>
            <a:endParaRPr lang="th-TH" sz="3600" dirty="0" smtClean="0"/>
          </a:p>
          <a:p>
            <a:pPr lvl="1"/>
            <a:r>
              <a:rPr lang="th-TH" sz="3600" dirty="0" smtClean="0"/>
              <a:t>คำ</a:t>
            </a:r>
            <a:r>
              <a:rPr lang="th-TH" sz="3600" dirty="0"/>
              <a:t>ขอเปลี่ยนแปลงที่ได้รับการอนุมัติ </a:t>
            </a:r>
            <a:endParaRPr lang="th-TH" sz="3600" dirty="0" smtClean="0"/>
          </a:p>
          <a:p>
            <a:pPr lvl="1">
              <a:buNone/>
            </a:pPr>
            <a:r>
              <a:rPr lang="th-TH" sz="3600" b="1" dirty="0" smtClean="0"/>
              <a:t>ผลลัพธ์</a:t>
            </a:r>
            <a:r>
              <a:rPr lang="th-TH" sz="3600" dirty="0"/>
              <a:t>หลักของการกำหนดขอบเขตคือ </a:t>
            </a:r>
            <a:r>
              <a:rPr lang="th-TH" sz="3600" b="1" dirty="0"/>
              <a:t>ข้อกำหนดขอบเขตโครงการ คำขอการเปลี่ยนแปลง และแผนการบริหารโครงการที่ได้ปรับปรุง </a:t>
            </a:r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โครงสร้างจำแนกงานคือ การจัดกลุ่มงานของโครงการที่กำหนดขอบเขตทั้งหมด โครงสร้างจำแนกงานเป็นฐานสำหรับการวางแผนและการบริหารตารางเวลา ค่าใช้จ่าย ทรัพยากร และการเปลี่ยนแปลงของโครงการ พจนานุกรมโครงสร้างจำแนกงานคือ เอกสารที่อธิบายสารสนเทศอย่างละเอียดเกี่ยวกับหัวข้อแต่ละข้อในโครงสร้างจำแนกงาน การสร้างโครงสร้างจำแนกงานที่ดีจะสร้างยากเนื่องจากความซับซ้อนของโครงการ วิธีการสร้างโครงสร้างจำแนกงานมีหลายวิธี เช่นการใช้ข้อแนะนำ วิธีอุปมา วิธีบนลงล่าง วิธีล่างขึ้นบน และการจัดผังความคิด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การตรวจสอบขอบเขตประกอบด้วยการยอมรับขอบเขตโครงการอย่างเป็นทางการโดยผู้มีส่วนได้เสีย การควบคุมโครงการเกี่ยวกับการเปลี่ยนแปลงขอบเขตโครงการ ซึ่งมีประเด็นที่ทำให้ขอบเขตเปลี่ยนคือ การคลำหาขอบเขต การขยายขอบเขต การก้าวกระโดดของขอบเขต การบริหารขอบเขตโครงการที่ไม่ดีมีผลให้โครงการล้มเหลว </a:t>
            </a:r>
          </a:p>
          <a:p>
            <a:endParaRPr lang="th-TH" sz="3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คำถามท้าย</a:t>
            </a:r>
            <a:r>
              <a:rPr lang="th-TH" b="1" smtClean="0"/>
              <a:t>บท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1. เพราะเหตุใดการบริหารขอบเขตจึงสำคัญต่อโครงการเทคโนโลยีสารสนเทศ </a:t>
            </a:r>
          </a:p>
          <a:p>
            <a:pPr>
              <a:buNone/>
            </a:pPr>
            <a:r>
              <a:rPr lang="th-TH" dirty="0" smtClean="0"/>
              <a:t>2. จงอธิบายกระบวนการบริหารขอบเขตโครงการ </a:t>
            </a:r>
          </a:p>
          <a:p>
            <a:pPr>
              <a:buNone/>
            </a:pPr>
            <a:r>
              <a:rPr lang="th-TH" dirty="0" smtClean="0"/>
              <a:t>3. จงอธิบายวิธีการต่างๆ ที่ใช้ในการสร้างโครงสร้างจำแนกงาน </a:t>
            </a:r>
          </a:p>
          <a:p>
            <a:pPr>
              <a:buNone/>
            </a:pPr>
            <a:r>
              <a:rPr lang="th-TH" dirty="0" smtClean="0"/>
              <a:t>4. จงอธิบายผลกระทบต่อโครงการอันเนื่องจากการขยายขอบเขต สามารถหลีกเลี่ยงได้หรือไม่ จงให้เหตุผล </a:t>
            </a:r>
          </a:p>
          <a:p>
            <a:pPr>
              <a:buNone/>
            </a:pPr>
            <a:r>
              <a:rPr lang="th-TH" dirty="0" smtClean="0"/>
              <a:t>5. จงอธิบายความแตกต่างระหว่างการขยายขอบเขตกับการก้าวกระโดดของขอบเขต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/>
              <a:t>3. การ</a:t>
            </a:r>
            <a:r>
              <a:rPr lang="th-TH" sz="4400" b="1" dirty="0"/>
              <a:t>สร้างโครงสร้างจำแนกงาน (</a:t>
            </a:r>
            <a:r>
              <a:rPr lang="en-US" sz="4400" b="1" dirty="0"/>
              <a:t>creating the Work Breakdown Structure (WBS</a:t>
            </a:r>
            <a:r>
              <a:rPr lang="en-US" sz="4400" b="1" dirty="0" smtClean="0"/>
              <a:t>) </a:t>
            </a:r>
            <a:r>
              <a:rPr lang="th-TH" sz="4400" dirty="0"/>
              <a:t>เกี่ยวข้องกับการจำแนกสิ่งส่งมอบหลักของโครงการให้เล็กลง ให้สามารถจัดการได้ </a:t>
            </a:r>
            <a:endParaRPr lang="th-TH" sz="4400" dirty="0" smtClean="0"/>
          </a:p>
          <a:p>
            <a:pPr>
              <a:buNone/>
            </a:pPr>
            <a:r>
              <a:rPr lang="th-TH" sz="4400" b="1" dirty="0" smtClean="0"/>
              <a:t>	ผลลัพธ์</a:t>
            </a:r>
            <a:r>
              <a:rPr lang="th-TH" sz="4400" dirty="0"/>
              <a:t>สำคัญของกระบวนการคือ </a:t>
            </a:r>
            <a:r>
              <a:rPr lang="th-TH" sz="4400" b="1" dirty="0"/>
              <a:t>โครงสร้างจำแนกงาน </a:t>
            </a:r>
          </a:p>
          <a:p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/>
              <a:t>4. การตรวจสอบขอบเขต </a:t>
            </a:r>
            <a:r>
              <a:rPr lang="th-TH" sz="3600" b="1" dirty="0"/>
              <a:t>(</a:t>
            </a:r>
            <a:r>
              <a:rPr lang="en-US" sz="3600" b="1" dirty="0"/>
              <a:t>scope verification) </a:t>
            </a:r>
            <a:r>
              <a:rPr lang="th-TH" sz="3600" dirty="0"/>
              <a:t>เกี่ยวข้องกับการยอมรับขอบเขตงานอย่างเป็นทางการ ผู้มีส่วนได้เสียหลักของโครงการ (เช่น ลูกค้า และผู้สนับสนุนโครงการ) ทำการตรวจตรา และรับสิ่งที่ส่งมอบของโครงการอย่างเป็นทางการ ถ้าสิ่งที่ส่งมอบไม่สามารถยอมรับได้ ลูกค้าหรือผู้มีส่วนได้เสียจะขอให้เปลี่ยนแปลง ซึ่งจะ</a:t>
            </a:r>
            <a:r>
              <a:rPr lang="th-TH" sz="3600" dirty="0" smtClean="0"/>
              <a:t>กลายเป็นคำแนะนำ</a:t>
            </a:r>
            <a:r>
              <a:rPr lang="th-TH" sz="3600" dirty="0"/>
              <a:t>สำหรับการแก้ไข </a:t>
            </a:r>
            <a:endParaRPr lang="th-TH" sz="3600" dirty="0" smtClean="0"/>
          </a:p>
          <a:p>
            <a:pPr>
              <a:buNone/>
            </a:pPr>
            <a:r>
              <a:rPr lang="th-TH" sz="3600" b="1" dirty="0" smtClean="0"/>
              <a:t>	ผลลัพธ์</a:t>
            </a:r>
            <a:r>
              <a:rPr lang="th-TH" sz="3600" b="1" dirty="0"/>
              <a:t>หลักของกระบวนการคือ </a:t>
            </a:r>
            <a:r>
              <a:rPr lang="th-TH" sz="3600" dirty="0"/>
              <a:t>สิ่งที่ส่งมอบที่ได้รับการ</a:t>
            </a:r>
            <a:r>
              <a:rPr lang="th-TH" sz="3600" dirty="0" smtClean="0"/>
              <a:t>ยอมรับการ</a:t>
            </a:r>
            <a:r>
              <a:rPr lang="th-TH" sz="3600" dirty="0"/>
              <a:t>เปลี่ยนแปลงที่ร้องขอ และการแก้ไขที่ได้รับจากคำแนะนำ </a:t>
            </a:r>
          </a:p>
          <a:p>
            <a:endParaRPr lang="th-TH" sz="3600" b="1" dirty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การบริหารขอบเขตโครงการ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b="1" dirty="0" smtClean="0"/>
              <a:t>5. การ</a:t>
            </a:r>
            <a:r>
              <a:rPr lang="th-TH" b="1" dirty="0"/>
              <a:t>ควบคุมขอบเขต (</a:t>
            </a:r>
            <a:r>
              <a:rPr lang="en-US" b="1" dirty="0"/>
              <a:t>Scope Control) </a:t>
            </a:r>
            <a:r>
              <a:rPr lang="th-TH" dirty="0"/>
              <a:t>เกี่ยวข้องกับการควบคุมการเปลี่ยนแปลงขอบเขตโครงการ </a:t>
            </a:r>
            <a:r>
              <a:rPr lang="th-TH" dirty="0" smtClean="0"/>
              <a:t>การ</a:t>
            </a:r>
            <a:r>
              <a:rPr lang="th-TH" dirty="0"/>
              <a:t>ควบคุมขอบเขตรวมถึงการกำหนด การประเมิน และการทำให้เกิดการเปลี่ยนแปลง</a:t>
            </a:r>
            <a:r>
              <a:rPr lang="th-TH" dirty="0" smtClean="0"/>
              <a:t>ขอบเขตการ</a:t>
            </a:r>
            <a:r>
              <a:rPr lang="th-TH" dirty="0"/>
              <a:t>เปลี่ยนแปลงขอบเขตมักมีผลกระทบต่อความสามารถของทีมงานที่จะทำงานให้สอดคล้องกับเวลาและค่าใช้จ่าย</a:t>
            </a:r>
            <a:r>
              <a:rPr lang="th-TH" dirty="0" smtClean="0"/>
              <a:t>โครงการ  </a:t>
            </a:r>
            <a:r>
              <a:rPr lang="th-TH" dirty="0"/>
              <a:t>ดังนั้น ผู้จัดการโครงการต้องชั่งน้ำหนักให้ดีระหว่างค่าใช้จ่ายกับประโยชน์ที่ได้จากการเปลี่ยนแปลงขอบเขตโครงการ </a:t>
            </a:r>
            <a:endParaRPr lang="th-TH" dirty="0" smtClean="0"/>
          </a:p>
          <a:p>
            <a:pPr>
              <a:buNone/>
            </a:pPr>
            <a:r>
              <a:rPr lang="th-TH" b="1" dirty="0" smtClean="0"/>
              <a:t>ผลลัพธ์</a:t>
            </a:r>
            <a:r>
              <a:rPr lang="th-TH" b="1" dirty="0"/>
              <a:t>หลักของกระบวนการคือ </a:t>
            </a:r>
            <a:r>
              <a:rPr lang="th-TH" dirty="0"/>
              <a:t>คำขอการเปลี่ยนแปลง การแก้ไขตามคำแนะนำ และข้อกำหนดขอบเขตโครงการที่ปรับปรุง โครงสร้างจำแนกงาน และพจนานุกรมโครงสร้างจำแนกงาน ขอบเขตงานที่เป็นบรรทัดฐาน (</a:t>
            </a:r>
            <a:r>
              <a:rPr lang="en-US" dirty="0"/>
              <a:t>baseline) </a:t>
            </a:r>
            <a:r>
              <a:rPr lang="th-TH" dirty="0"/>
              <a:t>แผนการบริหารโครงการ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3686</Words>
  <Application>Microsoft Office PowerPoint</Application>
  <PresentationFormat>นำเสนอทางหน้าจอ (4:3)</PresentationFormat>
  <Paragraphs>238</Paragraphs>
  <Slides>62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62</vt:i4>
      </vt:variant>
    </vt:vector>
  </HeadingPairs>
  <TitlesOfParts>
    <vt:vector size="63" baseType="lpstr">
      <vt:lpstr>ชุดรูปแบบของ Office</vt:lpstr>
      <vt:lpstr>บทที่ 3 การบริหารขอบเขตโครงการ</vt:lpstr>
      <vt:lpstr>การบริหารขอบเขตโครงการ</vt:lpstr>
      <vt:lpstr>การบริหารขอบเขตโครงการ</vt:lpstr>
      <vt:lpstr>การบริหารขอบเขตโครงการ</vt:lpstr>
      <vt:lpstr>การบริหารขอบเขตโครงการ</vt:lpstr>
      <vt:lpstr>การบริหารขอบเขตโครงการ</vt:lpstr>
      <vt:lpstr>การบริหารขอบเขตโครงการ</vt:lpstr>
      <vt:lpstr>การบริหารขอบเขตโครงการ</vt:lpstr>
      <vt:lpstr>การบริหารขอบเขตโครงการ</vt:lpstr>
      <vt:lpstr>1. การวางแผนขอบเขต</vt:lpstr>
      <vt:lpstr>1. การวางแผนขอบเขต</vt:lpstr>
      <vt:lpstr>1. การวางแผนขอบเขต</vt:lpstr>
      <vt:lpstr>1. การวางแผนขอบเขต</vt:lpstr>
      <vt:lpstr>1. การวางแผนขอบเขต</vt:lpstr>
      <vt:lpstr> 2. การกำหนดขอบเขต  </vt:lpstr>
      <vt:lpstr> 2. การกำหนดขอบเขต  </vt:lpstr>
      <vt:lpstr>2. การกำหนดขอบเขต</vt:lpstr>
      <vt:lpstr>2. การกำหนดขอบเขต</vt:lpstr>
      <vt:lpstr>2. การกำหนดขอบเขต</vt:lpstr>
      <vt:lpstr> 3. การสร้างโครงสร้างจำแนกงาน  </vt:lpstr>
      <vt:lpstr> 3. การสร้างโครงสร้างจำแนกงาน  </vt:lpstr>
      <vt:lpstr>3. การสร้างโครงสร้างจำแนกงาน</vt:lpstr>
      <vt:lpstr>3. การสร้างโครงสร้างจำแนกงาน</vt:lpstr>
      <vt:lpstr>3. การสร้างโครงสร้างจำแนกงาน</vt:lpstr>
      <vt:lpstr>3. การสร้างโครงสร้างจำแนกงาน</vt:lpstr>
      <vt:lpstr>3. การสร้างโครงสร้างจำแนกงาน</vt:lpstr>
      <vt:lpstr>3. การสร้างโครงสร้างจำแนกงาน</vt:lpstr>
      <vt:lpstr>3. การสร้างโครงสร้างจำแนกงาน</vt:lpstr>
      <vt:lpstr>3. การสร้างโครงสร้างจำแนกงาน</vt:lpstr>
      <vt:lpstr>โครงสร้างจำแนกงาน</vt:lpstr>
      <vt:lpstr>โครงสร้างจำแนกงาน</vt:lpstr>
      <vt:lpstr>โครงสร้างจำแนกงาน</vt:lpstr>
      <vt:lpstr>การใช้แนวทาง  (Using guidelines) </vt:lpstr>
      <vt:lpstr>วิธีอุปมา (Analogy approach) </vt:lpstr>
      <vt:lpstr>วิธีการจากระดับบนสู่ระดับล่าง (Top-down approach) </vt:lpstr>
      <vt:lpstr>วิธีการจากระดับล่างขึ้นสู่ระดับบน  (Bottom-up approach) </vt:lpstr>
      <vt:lpstr>วิธีการจัดผังความคิด  (Mind-mapping approach) </vt:lpstr>
      <vt:lpstr>วิธีการจัดผังความคิด </vt:lpstr>
      <vt:lpstr>วิธีการจัดผังความคิด </vt:lpstr>
      <vt:lpstr>วิธีการจัดผังความคิด </vt:lpstr>
      <vt:lpstr>การแปลงผังความคิด </vt:lpstr>
      <vt:lpstr> พจนานุกรมโครงสร้างจำแนกงาน และขอบเขตงานที่เป็นบรรทัดฐาน </vt:lpstr>
      <vt:lpstr> พจนานุกรมโครงสร้างจำแนกงาน และขอบเขตงานที่เป็นบรรทัดฐาน </vt:lpstr>
      <vt:lpstr> คำแนะนำสำหรับการสร้างโครงสร้างจำแนกงานและพจนานุกรมโครงสร้างจำแนกงาน </vt:lpstr>
      <vt:lpstr>4.5 การตรวจสอบขอบเขต </vt:lpstr>
      <vt:lpstr>4.5 การตรวจสอบขอบเขต </vt:lpstr>
      <vt:lpstr>4.5 การตรวจสอบขอบเขต </vt:lpstr>
      <vt:lpstr> การควบคุมขอบเขต </vt:lpstr>
      <vt:lpstr>การควบคุมขอบเขต </vt:lpstr>
      <vt:lpstr>การคลำหาขอบเขต (scope grope) </vt:lpstr>
      <vt:lpstr>การขยายขอบเขต (scope creep)</vt:lpstr>
      <vt:lpstr>การก้าวกระโดดของขอบเขต (scope leap)</vt:lpstr>
      <vt:lpstr>การควบคุมขอบเขต </vt:lpstr>
      <vt:lpstr>การควบคุมขอบเขต </vt:lpstr>
      <vt:lpstr>การควบคุมขอบเขต </vt:lpstr>
      <vt:lpstr>การควบคุมขอบเขต </vt:lpstr>
      <vt:lpstr>สรุป </vt:lpstr>
      <vt:lpstr>สรุป </vt:lpstr>
      <vt:lpstr>สรุป </vt:lpstr>
      <vt:lpstr>สรุป </vt:lpstr>
      <vt:lpstr>สรุป </vt:lpstr>
      <vt:lpstr>คำถามท้ายบท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การบริหารขอบเขตโครงการ</dc:title>
  <dc:creator>Chantra</dc:creator>
  <cp:lastModifiedBy>Chantra</cp:lastModifiedBy>
  <cp:revision>40</cp:revision>
  <dcterms:created xsi:type="dcterms:W3CDTF">2015-01-14T09:49:05Z</dcterms:created>
  <dcterms:modified xsi:type="dcterms:W3CDTF">2015-01-29T07:36:33Z</dcterms:modified>
</cp:coreProperties>
</file>