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91" r:id="rId5"/>
    <p:sldId id="293" r:id="rId6"/>
    <p:sldId id="292" r:id="rId7"/>
    <p:sldId id="259" r:id="rId8"/>
    <p:sldId id="260" r:id="rId9"/>
    <p:sldId id="261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5" r:id="rId22"/>
    <p:sldId id="276" r:id="rId23"/>
    <p:sldId id="277" r:id="rId24"/>
    <p:sldId id="278" r:id="rId25"/>
    <p:sldId id="294" r:id="rId26"/>
    <p:sldId id="295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</p:sldIdLst>
  <p:sldSz cx="9144000" cy="6858000" type="screen4x3"/>
  <p:notesSz cx="6834188" cy="997902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92F3-053A-4701-A6AE-27C48A88C700}" type="datetimeFigureOut">
              <a:rPr lang="th-TH" smtClean="0"/>
              <a:pPr/>
              <a:t>14/06/59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225E-5AE0-4E39-8621-1FB7BB57446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92F3-053A-4701-A6AE-27C48A88C700}" type="datetimeFigureOut">
              <a:rPr lang="th-TH" smtClean="0"/>
              <a:pPr/>
              <a:t>14/06/59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225E-5AE0-4E39-8621-1FB7BB57446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92F3-053A-4701-A6AE-27C48A88C700}" type="datetimeFigureOut">
              <a:rPr lang="th-TH" smtClean="0"/>
              <a:pPr/>
              <a:t>14/06/59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225E-5AE0-4E39-8621-1FB7BB57446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92F3-053A-4701-A6AE-27C48A88C700}" type="datetimeFigureOut">
              <a:rPr lang="th-TH" smtClean="0"/>
              <a:pPr/>
              <a:t>14/06/59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225E-5AE0-4E39-8621-1FB7BB57446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92F3-053A-4701-A6AE-27C48A88C700}" type="datetimeFigureOut">
              <a:rPr lang="th-TH" smtClean="0"/>
              <a:pPr/>
              <a:t>14/06/59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225E-5AE0-4E39-8621-1FB7BB57446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92F3-053A-4701-A6AE-27C48A88C700}" type="datetimeFigureOut">
              <a:rPr lang="th-TH" smtClean="0"/>
              <a:pPr/>
              <a:t>14/06/59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225E-5AE0-4E39-8621-1FB7BB57446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92F3-053A-4701-A6AE-27C48A88C700}" type="datetimeFigureOut">
              <a:rPr lang="th-TH" smtClean="0"/>
              <a:pPr/>
              <a:t>14/06/59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225E-5AE0-4E39-8621-1FB7BB57446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92F3-053A-4701-A6AE-27C48A88C700}" type="datetimeFigureOut">
              <a:rPr lang="th-TH" smtClean="0"/>
              <a:pPr/>
              <a:t>14/06/59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225E-5AE0-4E39-8621-1FB7BB57446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92F3-053A-4701-A6AE-27C48A88C700}" type="datetimeFigureOut">
              <a:rPr lang="th-TH" smtClean="0"/>
              <a:pPr/>
              <a:t>14/06/59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225E-5AE0-4E39-8621-1FB7BB57446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92F3-053A-4701-A6AE-27C48A88C700}" type="datetimeFigureOut">
              <a:rPr lang="th-TH" smtClean="0"/>
              <a:pPr/>
              <a:t>14/06/59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225E-5AE0-4E39-8621-1FB7BB57446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92F3-053A-4701-A6AE-27C48A88C700}" type="datetimeFigureOut">
              <a:rPr lang="th-TH" smtClean="0"/>
              <a:pPr/>
              <a:t>14/06/59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225E-5AE0-4E39-8621-1FB7BB57446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2000" r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492F3-053A-4701-A6AE-27C48A88C700}" type="datetimeFigureOut">
              <a:rPr lang="th-TH" smtClean="0"/>
              <a:pPr/>
              <a:t>14/06/59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B225E-5AE0-4E39-8621-1FB7BB574469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02624" cy="2403698"/>
          </a:xfrm>
        </p:spPr>
        <p:txBody>
          <a:bodyPr>
            <a:noAutofit/>
          </a:bodyPr>
          <a:lstStyle/>
          <a:p>
            <a:r>
              <a:rPr lang="th-TH" sz="6000" b="1" dirty="0" smtClean="0"/>
              <a:t>บท</a:t>
            </a:r>
            <a:r>
              <a:rPr lang="th-TH" sz="6000" b="1" dirty="0" smtClean="0"/>
              <a:t>ที่ 6</a:t>
            </a:r>
            <a:r>
              <a:rPr lang="th-TH" sz="6000" b="1" dirty="0" smtClean="0"/>
              <a:t/>
            </a:r>
            <a:br>
              <a:rPr lang="th-TH" sz="6000" b="1" dirty="0" smtClean="0"/>
            </a:br>
            <a:r>
              <a:rPr lang="th-TH" sz="6000" b="1" dirty="0" smtClean="0"/>
              <a:t>ระบบ</a:t>
            </a:r>
            <a:r>
              <a:rPr lang="th-TH" sz="6000" b="1" dirty="0"/>
              <a:t>สำนักงาน</a:t>
            </a:r>
            <a:r>
              <a:rPr lang="th-TH" sz="6000" b="1" dirty="0" smtClean="0"/>
              <a:t>อัตโนมัติ</a:t>
            </a:r>
            <a:endParaRPr lang="th-TH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หน้าที่และระบบข้อมูลหลักใน </a:t>
            </a:r>
            <a:r>
              <a:rPr lang="en-US" b="1" dirty="0" smtClean="0"/>
              <a:t>OA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dirty="0" smtClean="0"/>
              <a:t>การใช้ระบบการทำงานของคอมพิวเตอร์ สามารถเพิ่มประสิทธิภาพด้านการติดต่อสื่อสารเพราะสามารถใช้ประสาทสัมผัสทางตา หู ไปพร้อมกันจึงช่วยให้เกิดความเข้าใจและความจำสมบูรณ์ขึ้น พร้อมทั้งสื่อสารได้ไกลและกว้างยิ่งขึ้น ช่วยลดความจำเจซ้ำซากของงานลงได้ทำให้ไม่เบื่องาน ปัจจุบันเป็นยุคข่าวสารข้อมูล ดังนั้นหน่วยงานธุรกิจได้มีการพัฒนานำเอาเทคโนโลยีสมัยใหม่เข้ามาช่วยในการบริหารงานให้การติดต่อสื่อสารเป็นไปได้อย่างสะดวกรวดเร็ว </a:t>
            </a:r>
          </a:p>
          <a:p>
            <a:r>
              <a:rPr lang="th-TH" dirty="0" smtClean="0"/>
              <a:t>ในอนาคตคนทำงานในสำนักงานจะค่อยๆ น้อยลง เพราะบุคลากรมีความรู้เกี่ยวกับเทคโนโลยีมากขึ้น ก็สามารถที่จะทำงานอยู่ที่บ้านใช้การติดต่อสื่อสารกันก็จะทำให้การทำงานนั้นสำเร็จผลได้ ทั้งนี้เพราะทุกคนต่างก็จะหลีกหนีปัญหาต่างๆ เช่น การจราจร ปัญหา มลภาวะเป็นพิษต่างๆ ตลอดจนช่วยลดระยะเวลาในการเดินทาง และประหยัดค่าใช้จ่ายต่างๆ ได้เป็นอย่างดี การติดต่อสื่อสารด้วยระบบเครื่องมือที่เทคโนโลยีขั้นสูงจะช่วยการบริหารหรือการทำงานในสำนักงานลดน้อยลงได้ 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เครื่องมือเทคโนโลยีขั้นสูงจะช่วยการบริหาร</a:t>
            </a:r>
            <a:br>
              <a:rPr lang="th-TH" b="1" dirty="0" smtClean="0"/>
            </a:br>
            <a:r>
              <a:rPr lang="th-TH" b="1" dirty="0" smtClean="0"/>
              <a:t>หรือการทำงานในสำนักงานลดน้อยลง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	 1. </a:t>
            </a:r>
            <a:r>
              <a:rPr lang="th-TH" dirty="0" smtClean="0"/>
              <a:t>การเก็บและค้นหาข่าวสารด้วยระบบอิเล็กทรอนิกส์ คือ การใช้คอมพิวเตอร์บันทึกข้อมูลต่างๆ เมื่อต้องการใช้ก็สามารถเรียกดูได้จากหน้าจอ โดยไม่ต้องเสียเวลาค้นหาเอกสารที่มีขั้นตอนยุ่งยากสลับซับซ้อนในกรณีเก็บไว้นานหลายปี โดยใช้เวลาเพียงไม่กี่นามี เช่น นำมาเก็บทะเบียนประวัติ บัญชีเงินเดือน บัญชีรายการสินค้าและแผนงานต่างๆ เป็นต้น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     2. </a:t>
            </a:r>
            <a:r>
              <a:rPr lang="th-TH" dirty="0" smtClean="0"/>
              <a:t>การส่งข่าวสารด้วยระบบอิเล็กทรอนิกส์ ซึ่งแต่เดิมใช้การเดินหนังสือ ซึ่งในปัจจุบันการส่งข่าวสารด้วยระบบอิเล็กทรอนิกส์สามารถให้ข่าวปรากฏบนเทอร์มินัล โดยถูกควบคุมด้วยคอมพิวเตอร์ ข่าวสารใดส่งไปให้ใครเมื่อไหร่ การตอบรับเมื่อไหร่และมีคำตอบกลับมาว่าอย่างไร</a:t>
            </a:r>
            <a:endParaRPr lang="th-T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เครื่องมือเทคโนโลยีขั้นสูงจะช่วยการบริหาร</a:t>
            </a:r>
            <a:br>
              <a:rPr lang="th-TH" b="1" dirty="0" smtClean="0"/>
            </a:br>
            <a:r>
              <a:rPr lang="th-TH" b="1" dirty="0" smtClean="0"/>
              <a:t>หรือการทำงานในสำนักงานลดน้อยลง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		3. </a:t>
            </a:r>
            <a:r>
              <a:rPr lang="th-TH" dirty="0" smtClean="0"/>
              <a:t>การจัดระบบ "เวิร์ด</a:t>
            </a:r>
            <a:r>
              <a:rPr lang="th-TH" dirty="0" err="1" smtClean="0"/>
              <a:t>โพร</a:t>
            </a:r>
            <a:r>
              <a:rPr lang="th-TH" dirty="0" smtClean="0"/>
              <a:t>เซ</a:t>
            </a:r>
            <a:r>
              <a:rPr lang="th-TH" dirty="0" err="1" smtClean="0"/>
              <a:t>สซิ่ง</a:t>
            </a:r>
            <a:r>
              <a:rPr lang="th-TH" dirty="0" smtClean="0"/>
              <a:t>" (</a:t>
            </a:r>
            <a:r>
              <a:rPr lang="en-US" dirty="0" smtClean="0"/>
              <a:t>Word Processing) </a:t>
            </a:r>
            <a:r>
              <a:rPr lang="th-TH" dirty="0" smtClean="0"/>
              <a:t>และการวางรูปแบบของเอกสาร คือ นำมาทดแทนเครื่องพิมพ์ดีด นำมาใช้ในการพิมพ์งานเอกสารทำให้เอกสารมีประสิทธิภาพมากขึ้น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	4. </a:t>
            </a:r>
            <a:r>
              <a:rPr lang="th-TH" dirty="0" smtClean="0"/>
              <a:t>การจัดระบบช่วยบริหารและเครื่องคอมพิวเตอร์ส่วนตัว คือการบันตารางและกำหนดนัดหมาย การเก็บสถิติต่างๆ การจัดเก็บรวบรวมเรื่องไว้เป็นแฟ้มเป็นหมวดหมู่ที่จะค้นหาและเรียกดูได้สะดวก รวมทั้งจัดทำทะเบียนต่างๆ</a:t>
            </a:r>
            <a:endParaRPr lang="th-TH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เครื่องมือเทคโนโลยีขั้นสูงจะช่วยการบริหาร</a:t>
            </a:r>
            <a:br>
              <a:rPr lang="th-TH" b="1" dirty="0" smtClean="0"/>
            </a:br>
            <a:r>
              <a:rPr lang="th-TH" b="1" dirty="0" smtClean="0"/>
              <a:t>หรือการทำงานในสำนักงานลดน้อยลง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5.</a:t>
            </a:r>
            <a:r>
              <a:rPr lang="th-TH" dirty="0" smtClean="0"/>
              <a:t>การติดต่อกับระบบสื่อสารข้อมูล หรือสถานที่ให้บริการทางด้านข้อมูลจากภายนอกรวมทั้งการจัดระบบ"</a:t>
            </a:r>
            <a:r>
              <a:rPr lang="th-TH" dirty="0" err="1" smtClean="0"/>
              <a:t>ว้อยส์โพร</a:t>
            </a:r>
            <a:r>
              <a:rPr lang="th-TH" dirty="0" smtClean="0"/>
              <a:t>เซ</a:t>
            </a:r>
            <a:r>
              <a:rPr lang="th-TH" dirty="0" err="1" smtClean="0"/>
              <a:t>สซิ่ง</a:t>
            </a:r>
            <a:r>
              <a:rPr lang="th-TH" dirty="0" smtClean="0"/>
              <a:t>" (</a:t>
            </a:r>
            <a:r>
              <a:rPr lang="en-US" dirty="0" smtClean="0"/>
              <a:t>Voice Processing) </a:t>
            </a:r>
            <a:r>
              <a:rPr lang="th-TH" dirty="0" smtClean="0"/>
              <a:t>คือการติดต่อแลกเปลี่ยนข่าวสารจากสถานบริการคอมพิวเตอร์จากภายนอกจะบันทึกเสียงพูดไปให้บุคคลอื่นได้ฟัง โดยเสียเวลาพูดเพียงครั้งเดียว ช่วยประหยัดเวลาและไม่ต้องเสียอารมณ์มานั่งชี้แจงซ้ำๆ กัน และบันทึกเสียงผู้ที่ติดต่อเข้ามาพร้อมกับชื่อคนที่โทรเข้ามาเวลาและรายละเอียดต่างๆได้</a:t>
            </a:r>
            <a:endParaRPr lang="th-TH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เทคโนโลยีที่ </a:t>
            </a:r>
            <a:r>
              <a:rPr lang="en-US" b="1" dirty="0" smtClean="0"/>
              <a:t>OA </a:t>
            </a:r>
            <a:r>
              <a:rPr lang="th-TH" b="1" dirty="0" smtClean="0"/>
              <a:t>นำมาใช้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v"/>
            </a:pPr>
            <a:r>
              <a:rPr lang="th-TH" sz="3200" dirty="0" smtClean="0"/>
              <a:t>เทคโนโลยีคอมพิวเตอร์ หมายถึง อุปกรณ์คอมพิวเตอร์ทั้งหมด</a:t>
            </a:r>
            <a:endParaRPr lang="en-US" sz="3200" dirty="0" smtClean="0"/>
          </a:p>
          <a:p>
            <a:pPr lvl="1">
              <a:buFont typeface="Wingdings" pitchFamily="2" charset="2"/>
              <a:buChar char="v"/>
            </a:pPr>
            <a:r>
              <a:rPr lang="th-TH" sz="3200" dirty="0" smtClean="0"/>
              <a:t>เทคโนโลยีสำนักงานได้แก่ เครื่องพิมพ์ดีดที่ทำสำเนาได้หลายชุด เครื่องถ่ายเอกสาร เป็นต้น</a:t>
            </a:r>
            <a:endParaRPr lang="en-US" sz="3200" dirty="0" smtClean="0"/>
          </a:p>
          <a:p>
            <a:pPr lvl="1">
              <a:buFont typeface="Wingdings" pitchFamily="2" charset="2"/>
              <a:buChar char="v"/>
            </a:pPr>
            <a:r>
              <a:rPr lang="th-TH" sz="3200" dirty="0" smtClean="0"/>
              <a:t>เทคโนโลยีการสื่อสารได้แก่ โทรศัพท์ การสื่อสารผ่านดาวเทียม</a:t>
            </a:r>
            <a:endParaRPr lang="en-US" sz="3200" dirty="0" smtClean="0"/>
          </a:p>
          <a:p>
            <a:pPr>
              <a:buFont typeface="Wingdings" pitchFamily="2" charset="2"/>
              <a:buChar char="v"/>
            </a:pPr>
            <a:endParaRPr lang="th-TH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ข้อควรพิจารณาในการนำ </a:t>
            </a:r>
            <a:r>
              <a:rPr lang="en-US" b="1" dirty="0" smtClean="0"/>
              <a:t>OA </a:t>
            </a:r>
            <a:r>
              <a:rPr lang="th-TH" b="1" dirty="0" smtClean="0"/>
              <a:t>มาใช้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th-TH" dirty="0" smtClean="0"/>
              <a:t>  </a:t>
            </a:r>
            <a:r>
              <a:rPr lang="en-US" dirty="0" smtClean="0"/>
              <a:t>1. </a:t>
            </a:r>
            <a:r>
              <a:rPr lang="th-TH" dirty="0" smtClean="0"/>
              <a:t>การวิเคราะห์ความต้องการของผู้ใช้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2. </a:t>
            </a:r>
            <a:r>
              <a:rPr lang="th-TH" dirty="0" smtClean="0"/>
              <a:t>การออกแบบระบบและอุปกรณ์อัตโนมัติ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3. </a:t>
            </a:r>
            <a:r>
              <a:rPr lang="th-TH" dirty="0" smtClean="0"/>
              <a:t>การจัดหาอุปกรณ์และระบบอัตโนมัติ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4. </a:t>
            </a:r>
            <a:r>
              <a:rPr lang="th-TH" dirty="0" smtClean="0"/>
              <a:t>การนำระบบสำนักงานอัตโนมัติมาติดตั้งในสำนักงาน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5. </a:t>
            </a:r>
            <a:r>
              <a:rPr lang="th-TH" dirty="0" smtClean="0"/>
              <a:t>การประเมินผลและบำรุงรักษาระบบ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การรักษาความปลอดภัยของ </a:t>
            </a:r>
            <a:r>
              <a:rPr lang="en-US" b="1" dirty="0" smtClean="0"/>
              <a:t>OA</a:t>
            </a:r>
            <a:endParaRPr lang="en-US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h-TH" dirty="0" smtClean="0"/>
              <a:t>เพื่อรักษาดูแลความปลอดภัยให้กับระบบ </a:t>
            </a:r>
            <a:r>
              <a:rPr lang="en-US" dirty="0" smtClean="0"/>
              <a:t>OA </a:t>
            </a:r>
            <a:r>
              <a:rPr lang="th-TH" dirty="0" smtClean="0"/>
              <a:t>และยังช่วยรักษาเอกสารหรือข้อมูลอัตโนมัติมีขั้นตอนการดำเนินการดังนี้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1. </a:t>
            </a:r>
            <a:r>
              <a:rPr lang="th-TH" dirty="0" smtClean="0"/>
              <a:t>ป้องกันสื่อแม่เหล็ก จากการวางหรือเก็บไม่เหมาะสม เช่น </a:t>
            </a:r>
            <a:r>
              <a:rPr lang="en-US" dirty="0" smtClean="0"/>
              <a:t>Hard disk </a:t>
            </a:r>
            <a:r>
              <a:rPr lang="th-TH" dirty="0" smtClean="0"/>
              <a:t>ต้องป้องกันจากฝุ่นและการแตกหักทางกายภาพ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2. </a:t>
            </a:r>
            <a:r>
              <a:rPr lang="th-TH" dirty="0" smtClean="0"/>
              <a:t>จัดทำการสำรองข้อมูล เพื่อควบคุมตามจุดประสงค์ โดยมีแผ่นต้นฉบับและแผ่นสำเนา แล้วจัดเก็บต้นฉบับในที่สมควรและปลอดภัยจากการโจรกรรมและ</a:t>
            </a:r>
            <a:r>
              <a:rPr lang="th-TH" dirty="0" err="1" smtClean="0"/>
              <a:t>ไวรัส</a:t>
            </a:r>
            <a:r>
              <a:rPr lang="th-TH" dirty="0" smtClean="0"/>
              <a:t>ทางคอมพิวเตอร์ โดยก่อนใช้ทุกครั้งควรตรวจสอบความถูกต้องของข้อมูลด้วยวิธีการต่างๆ เช่น</a:t>
            </a:r>
            <a:endParaRPr lang="en-US" dirty="0" smtClean="0"/>
          </a:p>
          <a:p>
            <a:pPr lvl="2">
              <a:buNone/>
            </a:pPr>
            <a:r>
              <a:rPr lang="en-US" dirty="0" smtClean="0"/>
              <a:t> 2.1</a:t>
            </a:r>
            <a:r>
              <a:rPr lang="th-TH" dirty="0" smtClean="0"/>
              <a:t> ตรวจเช็คจากระบบตรวจสอบภายในคอมพิวเตอร์</a:t>
            </a:r>
            <a:endParaRPr lang="en-US" dirty="0" smtClean="0"/>
          </a:p>
          <a:p>
            <a:pPr lvl="2">
              <a:buNone/>
            </a:pPr>
            <a:r>
              <a:rPr lang="en-US" dirty="0" smtClean="0"/>
              <a:t> 2.2</a:t>
            </a:r>
            <a:r>
              <a:rPr lang="th-TH" dirty="0" smtClean="0"/>
              <a:t> ทดสอบโปรแกรมคอมพิวเตอร์อย่างระมัดระวัง</a:t>
            </a:r>
            <a:endParaRPr lang="en-US" dirty="0" smtClean="0"/>
          </a:p>
          <a:p>
            <a:pPr lvl="2">
              <a:buNone/>
            </a:pPr>
            <a:r>
              <a:rPr lang="en-US" dirty="0" smtClean="0"/>
              <a:t> 2.3</a:t>
            </a:r>
            <a:r>
              <a:rPr lang="th-TH" dirty="0" smtClean="0"/>
              <a:t> ตรวจสอบความสมบูรณ์และความถูกต้องของข้อมูลก่อนนำข้อมูลเข้าระบบคอมพิวเตอร์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การรักษาความปลอดภัยของ </a:t>
            </a:r>
            <a:r>
              <a:rPr lang="en-US" b="1" dirty="0" smtClean="0"/>
              <a:t>OA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3. </a:t>
            </a:r>
            <a:r>
              <a:rPr lang="th-TH" dirty="0" smtClean="0"/>
              <a:t>จัดตั้งวิธีรักษาความปลอดภัยเพื่อป้องกันการเข้าระบบ โดยไม่ได้รับอนุญาต เช่น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 	3.1 passwords </a:t>
            </a:r>
            <a:r>
              <a:rPr lang="th-TH" dirty="0" smtClean="0"/>
              <a:t>เป็นรหัสผ่านด้วยคำเฉพาะ สัญลักษณ์ หรือรหัสอื่น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 	3.2 encryption </a:t>
            </a:r>
            <a:r>
              <a:rPr lang="th-TH" dirty="0" smtClean="0"/>
              <a:t>การแย่งใช้ข้อมูลจากจุดหนึ่งไปถึงอีกจุดหนึ่งป้องกันข้อมูลรั่วไหล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 	3.3 call-back </a:t>
            </a:r>
            <a:r>
              <a:rPr lang="th-TH" dirty="0" smtClean="0"/>
              <a:t>จัดระบบโดยกำหนดให้คอมพิวเตอร์ตรวจสอบกลับว่าผู้ร้องขอข้อมูลมีอำนาจผ่านเข้ามาจริงหรือไม่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3.4 Key &amp; card </a:t>
            </a:r>
            <a:r>
              <a:rPr lang="th-TH" dirty="0" smtClean="0"/>
              <a:t>มีกุญแจพิเศษหรือการ์ดแม่เหล็กคล้ายบัตร </a:t>
            </a:r>
            <a:r>
              <a:rPr lang="en-US" dirty="0" smtClean="0"/>
              <a:t>ATM</a:t>
            </a:r>
          </a:p>
          <a:p>
            <a:pPr lvl="1">
              <a:buNone/>
            </a:pPr>
            <a:r>
              <a:rPr lang="en-US" dirty="0" smtClean="0"/>
              <a:t> 	3.5</a:t>
            </a:r>
            <a:r>
              <a:rPr lang="th-TH" dirty="0" smtClean="0"/>
              <a:t> คุณลักษณะของแต่ละคน เช่น เสียงพูด ลายนิ้วมือ เป็นต้น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การรักษาความปลอดภัยของ </a:t>
            </a:r>
            <a:r>
              <a:rPr lang="en-US" b="1" dirty="0" smtClean="0"/>
              <a:t>OA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4. </a:t>
            </a:r>
            <a:r>
              <a:rPr lang="th-TH" dirty="0" smtClean="0"/>
              <a:t>ใช้การดูแลรักษาและตรวจวัดระบบรักษาความปลอดภัย เพื่อป้องกันข้อมูลใน </a:t>
            </a:r>
            <a:r>
              <a:rPr lang="en-US" dirty="0" smtClean="0"/>
              <a:t>internal memory </a:t>
            </a:r>
            <a:r>
              <a:rPr lang="th-TH" dirty="0" smtClean="0"/>
              <a:t>เช่นอาจเกิดกรณีกระแสไฟฟ้าขัดข้อง ควรติดตั้งระบบป้องกันพลังงานหยุดชะงัก หรือติดตั้งระบบไฟสำรองฉุกเฉิน (</a:t>
            </a:r>
            <a:r>
              <a:rPr lang="en-US" dirty="0" smtClean="0"/>
              <a:t>UPS)</a:t>
            </a:r>
          </a:p>
          <a:p>
            <a:pPr>
              <a:buNone/>
            </a:pPr>
            <a:r>
              <a:rPr lang="en-US" dirty="0" smtClean="0"/>
              <a:t>5. </a:t>
            </a:r>
            <a:r>
              <a:rPr lang="th-TH" dirty="0" smtClean="0"/>
              <a:t>ติดตั้งโปรแกรมป้องกัน</a:t>
            </a:r>
            <a:r>
              <a:rPr lang="th-TH" dirty="0" err="1" smtClean="0"/>
              <a:t>ไวรัส</a:t>
            </a:r>
            <a:r>
              <a:rPr lang="th-TH" dirty="0" smtClean="0"/>
              <a:t>คอมพิวเตอร์ รวมทั้งหมั่นคอยดูแลและติดตามความเคลื่อนไหวในการทำงานของระบบเป็นระยะๆ เพื่อสังเกตความผิดปกติที่อาจเกิดขึ้นจากการทำงานหรือ</a:t>
            </a:r>
            <a:r>
              <a:rPr lang="th-TH" dirty="0" err="1" smtClean="0"/>
              <a:t>ไวรัส</a:t>
            </a:r>
            <a:r>
              <a:rPr lang="th-TH" dirty="0" smtClean="0"/>
              <a:t>ชนิดใหม่ๆ ที่ถูกปล่อยออกมาทำลายระบบ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6. </a:t>
            </a:r>
            <a:r>
              <a:rPr lang="th-TH" dirty="0" smtClean="0"/>
              <a:t>ปัญหาอาชญากรรมทางคอมพิวเตอร์ ที่มีเพิ่มขึ้นในโลกธุรกิจ เป็นปัญหาระดับชาติโดยการแอบเข้าไปในระบบผู้อื่นแล้วนำข้อมูลกลับมาขายหรือดำเนินการผิดกฎหมายใดๆ ทางธุรกิจต่อระบบคอมพิวเตอร์ เรื่องนี้เป็นปัญหาใหญ่ซึ่งต้องมีกฎหมายรองรับชัดเจน และในขณะที่อยู่ในระหว่างป้องกันตัวเอง ผู้บริหารสำนักงานควรป้องกันข้อมูลโดยการสำรองเก็บตลอดจนเพิ่มระบบรักษาความปลอดภัยอย่างเข้มงวด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 </a:t>
            </a:r>
            <a:br>
              <a:rPr lang="en-US" dirty="0" smtClean="0"/>
            </a:br>
            <a:r>
              <a:rPr lang="th-TH" dirty="0" smtClean="0"/>
              <a:t>ปัจจัยที่ทำให้ </a:t>
            </a:r>
            <a:r>
              <a:rPr lang="en-US" dirty="0" smtClean="0"/>
              <a:t>OA </a:t>
            </a:r>
            <a:r>
              <a:rPr lang="th-TH" dirty="0" smtClean="0"/>
              <a:t>ประสบความสำเร็จ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h-TH" dirty="0" smtClean="0"/>
              <a:t>	ปัจจัยในการทำให้ระบบสำนักงานอัตโนมัติประสบความสำเร็จอาจจะพิจารณาปัจจัยเป็น </a:t>
            </a:r>
            <a:r>
              <a:rPr lang="en-US" dirty="0" smtClean="0"/>
              <a:t>4</a:t>
            </a:r>
            <a:r>
              <a:rPr lang="th-TH" dirty="0" smtClean="0"/>
              <a:t> ประเภท คือ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         	</a:t>
            </a:r>
            <a:r>
              <a:rPr lang="en-US" b="1" dirty="0" smtClean="0"/>
              <a:t>1. </a:t>
            </a:r>
            <a:r>
              <a:rPr lang="th-TH" b="1" dirty="0" smtClean="0"/>
              <a:t>ปัจจัยงบประมาณ </a:t>
            </a:r>
            <a:r>
              <a:rPr lang="th-TH" dirty="0" smtClean="0"/>
              <a:t>การจัดทำระบบสำนักงานอัตโนมัติต้องมีงบประมาณสนับสนุนพอสมควร   เนื่องจากอุปกรณ์เครื่องมือค่อนข้างราคาแพง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      	2. </a:t>
            </a:r>
            <a:r>
              <a:rPr lang="th-TH" b="1" dirty="0" smtClean="0"/>
              <a:t>ปัจจัยการจัดองค์การ </a:t>
            </a:r>
            <a:r>
              <a:rPr lang="th-TH" dirty="0" smtClean="0"/>
              <a:t>การจัดองค์กรนั้นจะต้องจัดให้เหมาะสมพอที่จะทำงานกันได้อย่างมี ประสิทธิภาพอาจจะต้องพิจารณาจัดองค์กรให้เป็นไปตามเป้าหมาย นอกจากนั้นก็อาจจะต้องพิจารณาถึงความต้องการของเจ้าหน้าที่พนักงานแต่ละคน ว่าใครชอบทำงานแบบไหน หรือเก่งเรื่องอะไร ก็ควรจัดให้เขาไปทำงานที่เขาชอบและถนัดและมีความสามารถนั่นคือเลือกคนให้เหมาะกับงาน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	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5400" b="1" dirty="0" smtClean="0"/>
              <a:t>ความหมายของ </a:t>
            </a:r>
            <a:r>
              <a:rPr lang="en-US" sz="5400" b="1" dirty="0" smtClean="0"/>
              <a:t>AO</a:t>
            </a:r>
            <a:endParaRPr lang="th-TH" sz="54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th-TH" b="1" dirty="0" smtClean="0"/>
              <a:t>โอ</a:t>
            </a:r>
            <a:r>
              <a:rPr lang="th-TH" b="1" dirty="0"/>
              <a:t>เอ ย่อมาจาก </a:t>
            </a:r>
            <a:r>
              <a:rPr lang="en-US" b="1" dirty="0"/>
              <a:t>office automation</a:t>
            </a:r>
            <a:r>
              <a:rPr lang="en-US" dirty="0"/>
              <a:t> </a:t>
            </a:r>
            <a:r>
              <a:rPr lang="th-TH" dirty="0"/>
              <a:t>แปลว่า การ</a:t>
            </a:r>
            <a:r>
              <a:rPr lang="th-TH" dirty="0" smtClean="0"/>
              <a:t>อัตโนมัติ</a:t>
            </a:r>
            <a:r>
              <a:rPr lang="th-TH" b="1" dirty="0" smtClean="0"/>
              <a:t>สำนักงาน</a:t>
            </a:r>
            <a:r>
              <a:rPr lang="th-TH" b="1" dirty="0"/>
              <a:t>สำนักงานอัตโนมัติ </a:t>
            </a:r>
            <a:r>
              <a:rPr lang="th-TH" dirty="0"/>
              <a:t>หมายถึง การใช้เครื่องคอมพิวเตอร์ภายในสำนักงาน เพื่อให้ดำเนินการไปโดยอัตโนมัติ หลีกเลี่ยงการปฏิบัติด้วยมือให้มากที่สุด เป็นต้นว่า การทำจดหมายเวียน 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	หาก</a:t>
            </a:r>
            <a:r>
              <a:rPr lang="th-TH" dirty="0"/>
              <a:t>ใช้คอมพิวเตอร์ทำ ก็จะประหยัดเวลาได้</a:t>
            </a:r>
            <a:r>
              <a:rPr lang="th-TH" dirty="0" smtClean="0"/>
              <a:t>มาก</a:t>
            </a:r>
          </a:p>
          <a:p>
            <a:pPr>
              <a:buNone/>
            </a:pPr>
            <a:r>
              <a:rPr lang="th-TH" dirty="0" smtClean="0"/>
              <a:t>	</a:t>
            </a:r>
            <a:r>
              <a:rPr lang="th-TH" b="1" dirty="0" smtClean="0"/>
              <a:t>"</a:t>
            </a:r>
            <a:r>
              <a:rPr lang="th-TH" b="1" dirty="0"/>
              <a:t>สำนักงาน</a:t>
            </a:r>
            <a:r>
              <a:rPr lang="th-TH" b="1" dirty="0" smtClean="0"/>
              <a:t>อัตโนมัติ“</a:t>
            </a:r>
            <a:r>
              <a:rPr lang="th-TH" dirty="0" smtClean="0"/>
              <a:t> หมายถึง </a:t>
            </a:r>
            <a:r>
              <a:rPr lang="th-TH" dirty="0"/>
              <a:t>สำนักงานที่ใช้เครื่องคอมพิวเตอร์นั่นเอง ( ในภาษาอังกฤษ บางทีใช้ </a:t>
            </a:r>
            <a:r>
              <a:rPr lang="en-US" dirty="0"/>
              <a:t>automated office</a:t>
            </a:r>
            <a:r>
              <a:rPr lang="en-US" dirty="0" smtClean="0"/>
              <a:t>) </a:t>
            </a:r>
            <a:r>
              <a:rPr lang="th-TH" dirty="0"/>
              <a:t>สำนักงานอัตโนมัติ(</a:t>
            </a:r>
            <a:r>
              <a:rPr lang="en-US" dirty="0"/>
              <a:t>Office Automation)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ปัจจัยที่ทำให้ </a:t>
            </a:r>
            <a:r>
              <a:rPr lang="en-US" dirty="0" smtClean="0"/>
              <a:t>OA </a:t>
            </a:r>
            <a:r>
              <a:rPr lang="th-TH" dirty="0" smtClean="0"/>
              <a:t>ประสบความสำเร็จ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	3. </a:t>
            </a:r>
            <a:r>
              <a:rPr lang="th-TH" b="1" dirty="0" smtClean="0"/>
              <a:t>ปัจจัยเครื่องจักรอุปกรณ์ </a:t>
            </a:r>
            <a:r>
              <a:rPr lang="th-TH" dirty="0" smtClean="0"/>
              <a:t>อาจจะเป็นเครื่องคอมพิวเตอร์ เป็นเครื่องโทรสารซึ่งอาจจะเชื่อมโยงเข้ากับเครื่องคอมพิวเตอร์ หรือเครื่องโทรศัพท์ เป็นต้น ไม่ว่าจะเป็นเครื่องจักรอุปกรณ์อะไรก็ต้องพิจารณา คือ</a:t>
            </a:r>
          </a:p>
          <a:p>
            <a:pPr>
              <a:buNone/>
            </a:pPr>
            <a:r>
              <a:rPr lang="th-TH" dirty="0" smtClean="0"/>
              <a:t>		-  เครื่องจักรนั้นเหมาะสมกับงานหรือไม่</a:t>
            </a:r>
          </a:p>
          <a:p>
            <a:pPr>
              <a:buNone/>
            </a:pPr>
            <a:r>
              <a:rPr lang="th-TH" dirty="0" smtClean="0"/>
              <a:t>		-  เครื่องจักรนั้นมีการใช้ถูกต้องตามกำหนดหรือไม่</a:t>
            </a:r>
          </a:p>
          <a:p>
            <a:pPr>
              <a:buNone/>
            </a:pPr>
            <a:r>
              <a:rPr lang="th-TH" dirty="0" smtClean="0"/>
              <a:t>		-   เครื่องจักรนั้นทันสมัยพอหรือไม่</a:t>
            </a:r>
          </a:p>
          <a:p>
            <a:pPr>
              <a:buNone/>
            </a:pPr>
            <a:r>
              <a:rPr lang="th-TH" dirty="0" smtClean="0"/>
              <a:t>		-  เครื่องจักรนั้นคุ้มทุนหรือไม่</a:t>
            </a:r>
          </a:p>
          <a:p>
            <a:pPr>
              <a:buNone/>
            </a:pPr>
            <a:r>
              <a:rPr lang="th-TH" dirty="0" smtClean="0"/>
              <a:t>		เครื่องจักรอุปกรณ์แต่ละเครื่องอาจจะถูกสร้างขึ้นมาเพื่องานนั้นๆ โดยเฉพาะแต่ผู้ใช้งาน </a:t>
            </a:r>
            <a:r>
              <a:rPr lang="th-TH" sz="3200" dirty="0" smtClean="0"/>
              <a:t>ใช้ไม่เป็นก็ไม่ได้ผลหรือปัจจุบันมีเครื่องรุ่นใหม่กว่ามีประสิทธิภาพมากกว่า คุ้มทุนมากกว่าก็น่าจะพิจารณาเปลี่ยนเป็นเครื่องที่ใหม่กว่า</a:t>
            </a:r>
            <a:endParaRPr lang="en-US" sz="32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ปัจจัยที่ทำให้ </a:t>
            </a:r>
            <a:r>
              <a:rPr lang="en-US" dirty="0" smtClean="0"/>
              <a:t>OA </a:t>
            </a:r>
            <a:r>
              <a:rPr lang="th-TH" dirty="0" smtClean="0"/>
              <a:t>ประสบความสำเร็จ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 4. </a:t>
            </a:r>
            <a:r>
              <a:rPr lang="th-TH" b="1" dirty="0" smtClean="0"/>
              <a:t>ปัจจัยมนุษย์ </a:t>
            </a:r>
            <a:r>
              <a:rPr lang="th-TH" dirty="0" smtClean="0"/>
              <a:t>มีความสำคัญที่สุด นั่นคือ ถ้าเรามีคนดี มีวิชาฝีมือเขาก็อาจจะสามารถจัดองค์กรได้อย่างเหมาะสมกับงาน อาจจะไปหาเครื่องจักรอุปกรณ์ที่เหมาะสมมาทำให้งานของเราเดินไปได้เป็นอย่างดี ปัจจัยมนุษย์นี้จะต้อง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               4.1</a:t>
            </a:r>
            <a:r>
              <a:rPr lang="th-TH" dirty="0" smtClean="0"/>
              <a:t> ได้รับการฝึกอบรมอย่างดีเป็นระยะๆ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               4.2</a:t>
            </a:r>
            <a:r>
              <a:rPr lang="th-TH" dirty="0" smtClean="0"/>
              <a:t> ได้รับการจูงใจไว้เสมอ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               4.3</a:t>
            </a:r>
            <a:r>
              <a:rPr lang="th-TH" dirty="0" smtClean="0"/>
              <a:t> จัดสรรให้เหมาะสมกับงาน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               4.4</a:t>
            </a:r>
            <a:r>
              <a:rPr lang="th-TH" dirty="0" smtClean="0"/>
              <a:t> มีความรับผิดชอบในงาน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               4.5</a:t>
            </a:r>
            <a:r>
              <a:rPr lang="th-TH" dirty="0" smtClean="0"/>
              <a:t> มีการวางแผน การจัดการที่ดี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               4.6</a:t>
            </a:r>
            <a:r>
              <a:rPr lang="th-TH" dirty="0" smtClean="0"/>
              <a:t> มีเพื่อนร่วมงานที่ดีเข้าใจกันได้ดี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               4.7</a:t>
            </a:r>
            <a:r>
              <a:rPr lang="th-TH" dirty="0" smtClean="0"/>
              <a:t> มีสภาพแวดล้อมในการทำงานที่เหมาะสม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                4.8</a:t>
            </a:r>
            <a:r>
              <a:rPr lang="th-TH" dirty="0" smtClean="0"/>
              <a:t> มีเครื่องจักรอุปกรณ์ที่เหมาะสม</a:t>
            </a:r>
            <a:endParaRPr lang="th-TH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อุปกรณ์ที่ใช้งานในสำนักงานอัตโนมัติ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 ลักษณะของสำนักงานอัตโนมัติแล้ว จะมีเครื่องมือเครื่องใช้ที่มีเทคโนโลยีสูง เพื่อให้การปฏิบัติงานเกี่ยวกับเอกสารได้สะดวกรวดเร็วรวมทั้งการเก็บข้อมูล รวบรวมข้อมูล และข่าวสาร หรือการประเภทเครื่องมือเครื่องใช้ในสำนักงาน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อุปกรณ์ที่ใช้งานในสำนักงานอัตโนมัติ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</a:t>
            </a:r>
            <a:r>
              <a:rPr lang="th-TH" dirty="0" smtClean="0"/>
              <a:t>ประเภทพิมพ์งานในสำนักงาน แระกอบด้วยเครื่องต่างๆ ดังนี้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1.1</a:t>
            </a:r>
            <a:r>
              <a:rPr lang="th-TH" dirty="0" smtClean="0"/>
              <a:t>เครื่องพิมพ์ดีด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1.2</a:t>
            </a:r>
            <a:r>
              <a:rPr lang="th-TH" dirty="0" smtClean="0"/>
              <a:t>เครื่องคอมพิวเตอร์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1.3</a:t>
            </a:r>
            <a:r>
              <a:rPr lang="th-TH" dirty="0" smtClean="0"/>
              <a:t>เครื่องปรุกระดาษไข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อุปกรณ์ที่ใช้งานในสำนักงานอัตโนมัติ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2. </a:t>
            </a:r>
            <a:r>
              <a:rPr lang="th-TH" sz="2800" dirty="0" smtClean="0"/>
              <a:t>ประเภทผลิตเอกสาร เอกสารในสำนักงานอัตโนมัติมีหลายประเภทจำเป็นต้องมี</a:t>
            </a:r>
            <a:endParaRPr lang="en-US" sz="2800" dirty="0" smtClean="0"/>
          </a:p>
          <a:p>
            <a:pPr>
              <a:buNone/>
            </a:pPr>
            <a:r>
              <a:rPr lang="th-TH" sz="2800" dirty="0" smtClean="0"/>
              <a:t>เครื่องมือเครื่องใช้ เพื่อให้การจำทำเอกสาร ได้สะดวกรวดเร็วดังนี้</a:t>
            </a:r>
            <a:endParaRPr lang="en-US" sz="2800" dirty="0" smtClean="0"/>
          </a:p>
          <a:p>
            <a:pPr lvl="1">
              <a:buNone/>
            </a:pPr>
            <a:r>
              <a:rPr lang="en-US" sz="2400" dirty="0" smtClean="0"/>
              <a:t>2.1 </a:t>
            </a:r>
            <a:r>
              <a:rPr lang="th-TH" sz="2400" dirty="0" smtClean="0"/>
              <a:t>เครื่องเย็บเอกสาร</a:t>
            </a:r>
            <a:endParaRPr lang="en-US" sz="2400" dirty="0" smtClean="0"/>
          </a:p>
          <a:p>
            <a:pPr lvl="1">
              <a:buNone/>
            </a:pPr>
            <a:r>
              <a:rPr lang="en-US" sz="2400" dirty="0" smtClean="0"/>
              <a:t>2.2</a:t>
            </a:r>
            <a:r>
              <a:rPr lang="th-TH" sz="2400" dirty="0" smtClean="0"/>
              <a:t> เครื่องอัดสำเนา</a:t>
            </a:r>
            <a:endParaRPr lang="en-US" sz="2400" dirty="0" smtClean="0"/>
          </a:p>
          <a:p>
            <a:pPr lvl="1">
              <a:buNone/>
            </a:pPr>
            <a:r>
              <a:rPr lang="en-US" sz="2400" dirty="0" smtClean="0"/>
              <a:t>2.3</a:t>
            </a:r>
            <a:r>
              <a:rPr lang="th-TH" sz="2400" dirty="0" smtClean="0"/>
              <a:t> เครื่องถ่ายเอกสาร</a:t>
            </a:r>
            <a:endParaRPr lang="en-US" sz="2400" dirty="0" smtClean="0"/>
          </a:p>
          <a:p>
            <a:pPr lvl="1">
              <a:buNone/>
            </a:pPr>
            <a:r>
              <a:rPr lang="en-US" sz="2400" dirty="0" smtClean="0"/>
              <a:t>2.4</a:t>
            </a:r>
            <a:r>
              <a:rPr lang="th-TH" sz="2400" dirty="0" smtClean="0"/>
              <a:t> เครื่อง</a:t>
            </a:r>
            <a:r>
              <a:rPr lang="th-TH" sz="2400" dirty="0" err="1" smtClean="0"/>
              <a:t>ออฟเซ็ต</a:t>
            </a:r>
            <a:endParaRPr lang="en-US" sz="2400" dirty="0" smtClean="0"/>
          </a:p>
          <a:p>
            <a:pPr>
              <a:buNone/>
            </a:pPr>
            <a:endParaRPr lang="th-TH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อุปกรณ์ที่ใช้งานในสำนักงานอัตโนมัติ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3.</a:t>
            </a:r>
            <a:r>
              <a:rPr lang="th-TH" sz="2400" b="1" dirty="0" smtClean="0"/>
              <a:t>ประเภทการสื่อสารหรือการส่งข่าวสาร</a:t>
            </a:r>
            <a:endParaRPr lang="en-US" sz="2400" b="1" dirty="0" smtClean="0"/>
          </a:p>
          <a:p>
            <a:pPr lvl="1">
              <a:buNone/>
            </a:pPr>
            <a:r>
              <a:rPr lang="en-US" sz="2400" dirty="0" smtClean="0"/>
              <a:t>3.1 </a:t>
            </a:r>
            <a:r>
              <a:rPr lang="th-TH" sz="2400" dirty="0" smtClean="0"/>
              <a:t>เครื่องจ่าหน้าซองจดหมาย</a:t>
            </a:r>
            <a:endParaRPr lang="en-US" sz="2400" dirty="0" smtClean="0"/>
          </a:p>
          <a:p>
            <a:pPr lvl="1">
              <a:buNone/>
            </a:pPr>
            <a:r>
              <a:rPr lang="en-US" sz="2400" dirty="0" smtClean="0"/>
              <a:t>3.2</a:t>
            </a:r>
            <a:r>
              <a:rPr lang="th-TH" sz="2400" dirty="0" smtClean="0"/>
              <a:t> เครื่องประทับตราไปรษณีย์</a:t>
            </a:r>
            <a:endParaRPr lang="en-US" sz="2400" dirty="0" smtClean="0"/>
          </a:p>
          <a:p>
            <a:pPr lvl="1">
              <a:buNone/>
            </a:pPr>
            <a:r>
              <a:rPr lang="en-US" sz="2400" dirty="0" smtClean="0"/>
              <a:t>3.3</a:t>
            </a:r>
            <a:r>
              <a:rPr lang="th-TH" sz="2400" dirty="0" smtClean="0"/>
              <a:t> เครื่องชั่งจดหมาย</a:t>
            </a:r>
            <a:endParaRPr lang="en-US" sz="2400" dirty="0" smtClean="0"/>
          </a:p>
          <a:p>
            <a:pPr lvl="1">
              <a:buNone/>
            </a:pPr>
            <a:r>
              <a:rPr lang="en-US" sz="2400" dirty="0" smtClean="0"/>
              <a:t> 3.4</a:t>
            </a:r>
            <a:r>
              <a:rPr lang="th-TH" sz="2400" dirty="0" smtClean="0"/>
              <a:t> เครื่องผนึกซองจดหมาย</a:t>
            </a:r>
            <a:endParaRPr lang="en-US" sz="2400" dirty="0" smtClean="0"/>
          </a:p>
          <a:p>
            <a:pPr lvl="1">
              <a:buNone/>
            </a:pPr>
            <a:r>
              <a:rPr lang="en-US" sz="2400" dirty="0" smtClean="0"/>
              <a:t>3.5</a:t>
            </a:r>
            <a:r>
              <a:rPr lang="th-TH" sz="2400" dirty="0" smtClean="0"/>
              <a:t> เครื่องโทรศัพท์ เครื่องโทรสาร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อุปกรณ์ที่ใช้งานในสำนักงานอัตโนมัติ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None/>
            </a:pPr>
            <a:r>
              <a:rPr lang="th-TH" sz="3200" b="1" dirty="0" smtClean="0"/>
              <a:t>4</a:t>
            </a:r>
            <a:r>
              <a:rPr lang="en-US" sz="3200" b="1" dirty="0" smtClean="0"/>
              <a:t>.</a:t>
            </a:r>
            <a:r>
              <a:rPr lang="th-TH" sz="3200" b="1" dirty="0" smtClean="0"/>
              <a:t>ประเภทที่ใช้ในการเงินการบัญชี</a:t>
            </a:r>
            <a:endParaRPr lang="en-US" sz="3200" b="1" dirty="0" smtClean="0"/>
          </a:p>
          <a:p>
            <a:pPr lvl="2">
              <a:buNone/>
            </a:pPr>
            <a:r>
              <a:rPr lang="en-US" dirty="0" smtClean="0"/>
              <a:t>4.1 </a:t>
            </a:r>
            <a:r>
              <a:rPr lang="th-TH" dirty="0" smtClean="0"/>
              <a:t>เครื่องบวกเลขและเครื่องคำนวณเลข</a:t>
            </a:r>
            <a:endParaRPr lang="en-US" dirty="0" smtClean="0"/>
          </a:p>
          <a:p>
            <a:pPr lvl="2">
              <a:buNone/>
            </a:pPr>
            <a:r>
              <a:rPr lang="en-US" dirty="0" smtClean="0"/>
              <a:t>4.2 </a:t>
            </a:r>
            <a:r>
              <a:rPr lang="th-TH" dirty="0" smtClean="0"/>
              <a:t>เครื่องมือลงบัญชี</a:t>
            </a:r>
            <a:endParaRPr lang="en-US" dirty="0" smtClean="0"/>
          </a:p>
          <a:p>
            <a:pPr lvl="2">
              <a:buNone/>
            </a:pPr>
            <a:r>
              <a:rPr lang="en-US" dirty="0" smtClean="0"/>
              <a:t>4.3 </a:t>
            </a:r>
            <a:r>
              <a:rPr lang="th-TH" dirty="0" smtClean="0"/>
              <a:t>เครื่องคอมพิวเตอร์เก็บข้อมูลการเงินและพิมพ์รายงาน</a:t>
            </a:r>
            <a:endParaRPr lang="en-US" dirty="0" smtClean="0"/>
          </a:p>
          <a:p>
            <a:pPr>
              <a:buNone/>
            </a:pPr>
            <a:endParaRPr lang="th-TH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เครื่องใช้ในสำนักงานอัตโนมัติประเภทต่างๆ 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 </a:t>
            </a:r>
            <a:r>
              <a:rPr lang="th-TH" dirty="0" smtClean="0"/>
              <a:t>เครื่องพิมพ์ดีด เครื่องพิมพ์ดีดเป็นสิ่งประดิษฐ์ที่มีประโยชน์มากที่สุดอย่างหนึ่งต่องานสำนักงานและการดำเนินธุรกิจ ซึ่งได้นำมาใช้เป็นเครื่องใช้สำนักงานเป็นเวลานานแล้ว หากขาดเครื่องพิมพ์ดีดไปแล้วธุรกิจต่าง ๆ ที่ทำกันอยู่ทุกวันนี้อาจจะหยุดชะงักได้ก็ได้ เครื่องพิมพ์ดีดสมัยก่อนเป็นเครื่องพิมพ์ดีดที่ใช้คนเคาะนิ้วลงบนแป้นอักษร ต่อมาก็ได้มีผู้คิดทำเครื่องพิมพ์ดีดไฟฟ้า และต่อจากนั้นก็ปรับปรุงเครื่องพิมพ์ดีดไฟฟ้าให้สามารถพิมพ์เอกสารได้อย่าง สวยงามมากขึ้นและปัจจุบันเครื่องพิมพ์ดีดในสำนักงานหลายแห่งไม่ได้นำมาใช้ ต่ออีกต่อไป เพราะการนำเครื่องคอมพิวเตอร์และระบบประมวลผลคำ (</a:t>
            </a:r>
            <a:r>
              <a:rPr lang="en-US" dirty="0" smtClean="0"/>
              <a:t>Word processing) </a:t>
            </a:r>
            <a:r>
              <a:rPr lang="th-TH" dirty="0" smtClean="0"/>
              <a:t>มาใช้อย่างแพร่หลายจนเข้ามาแทนที่เครื่องพิมพ์ดีดเหล่านั้นไป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เครื่องใช้ในสำนักงานอัตโนมัติประเภทต่างๆ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	2. </a:t>
            </a:r>
            <a:r>
              <a:rPr lang="th-TH" b="1" dirty="0" smtClean="0"/>
              <a:t>เครื่องอัดสำเนา (</a:t>
            </a:r>
            <a:r>
              <a:rPr lang="en-US" b="1" dirty="0" smtClean="0"/>
              <a:t>Duplicating machine) </a:t>
            </a:r>
            <a:r>
              <a:rPr lang="th-TH" dirty="0" smtClean="0"/>
              <a:t>เป็นเครื่องทุ่นแรงชนิดหนึ่งใช้สำหรับอัดสำข้อความหรือหนังสือที่ต้องการเป็นจำนวนมากเครื่องอัดสำเนานี้มักจะเรียกกันจนติดปากว่า</a:t>
            </a:r>
            <a:r>
              <a:rPr lang="en-US" dirty="0" smtClean="0"/>
              <a:t>”</a:t>
            </a:r>
            <a:r>
              <a:rPr lang="th-TH" dirty="0" smtClean="0"/>
              <a:t>โร</a:t>
            </a:r>
            <a:r>
              <a:rPr lang="th-TH" dirty="0" err="1" smtClean="0"/>
              <a:t>เนียว</a:t>
            </a:r>
            <a:r>
              <a:rPr lang="en-US" dirty="0" smtClean="0"/>
              <a:t>” </a:t>
            </a:r>
            <a:r>
              <a:rPr lang="th-TH" dirty="0" smtClean="0"/>
              <a:t>แต่ ความจริงโร</a:t>
            </a:r>
            <a:r>
              <a:rPr lang="th-TH" dirty="0" err="1" smtClean="0"/>
              <a:t>เนียว</a:t>
            </a:r>
            <a:r>
              <a:rPr lang="th-TH" dirty="0" smtClean="0"/>
              <a:t>เป็นเครื่องหมายการค้าชนิดหนึ่งของเครื่องอัดสำเนา การใช้เครื่องอัดสำเนาข้อความหรือจดหมายที่ต้องการได้โดยการพิมพ์ข้อความที่ ต้องการลงในกระดาษไข (</a:t>
            </a:r>
            <a:r>
              <a:rPr lang="en-US" dirty="0" smtClean="0"/>
              <a:t>Stencil) </a:t>
            </a:r>
            <a:r>
              <a:rPr lang="th-TH" dirty="0" smtClean="0"/>
              <a:t>ด้วยเครื่องพิมพ์ดีดแล้วนำ กระดาษไขนี้เป็นแม่พิมพ์ใส่เข้ากับเครื่องอัดสำเนาจะต้องการจำนวนเท่าใดก็ กระทำได้ในเวลารวดเร็ว เครื่องอัดสำเนานี้มีทั้งชนิดใช้แรงหมุน และชนิดหมุนด้วยกำลังไฟฟ้า และบางยี่ห้อก็ใช้หมึกบางยี่ห้อก็ใช้น้ำยาแอลกอฮอล์ และอาจอัดสำเนาต้นฉบับที่เป็นสีต่าง ๆ กันได้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เครื่องใช้ในสำนักงานอัตโนมัติประเภทต่างๆ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3. </a:t>
            </a:r>
            <a:r>
              <a:rPr lang="th-TH" b="1" dirty="0" smtClean="0"/>
              <a:t>โทรศัพท์ </a:t>
            </a:r>
            <a:r>
              <a:rPr lang="th-TH" dirty="0" smtClean="0"/>
              <a:t>	เป็น สิ่งประดิษฐ์ที่สำนักงานไม่อาจจะขาดได้เพราะเป็นเครื่องมือสำหรับการใช้สื่อ สารติดต่อสนทนาระหว่างบุคคลภายในด้วยกันเองหรือสนทนากับบุคคลภายนอก โทรศัพท์ได้รับการปรับปรุงให้มีความสามารถมากไปกว่าการต่อสายการรับและการ สนทนากับอีกฝ่ายหนึ่งความสามารถที่เพิ่มขึ้นได้แก่ การบันทึกหมายเลขโทรศัพท์ไว้ต่อโดยอัตโนมัติ การบันทึกเสียงของผู้เรียกเอาไว้เมื่อผู้ไม่อยู่รับโทรศัพท์ ฯลฯ อุปกรณ์สำคัญอย่างหนึ่งที่เกี่ยวกับโทรศัพท์ในสำนักงาน คือ อุปกรณ์ ชุมสายโทรศัพท์ภายในสำนักงานและใช้เชื่อมต่อการเรียกโทรศัพท์เข้ามาจากภาย นอกไปยังโทรศัพท์ทุกเครื่องภายในสำนักงาน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2</a:t>
            </a:r>
            <a:r>
              <a:rPr lang="en-US" b="1" dirty="0" smtClean="0"/>
              <a:t>.</a:t>
            </a:r>
            <a:r>
              <a:rPr lang="th-TH" b="1" dirty="0" smtClean="0"/>
              <a:t> ปัจจัยในการ</a:t>
            </a:r>
            <a:r>
              <a:rPr lang="th-TH" b="1" dirty="0"/>
              <a:t>สร้างระบบสำนักงาน</a:t>
            </a:r>
            <a:r>
              <a:rPr lang="th-TH" b="1" dirty="0" smtClean="0"/>
              <a:t>อัตโนมัติ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h-TH" sz="3600" dirty="0" smtClean="0"/>
              <a:t>	การ</a:t>
            </a:r>
            <a:r>
              <a:rPr lang="th-TH" sz="3600" dirty="0"/>
              <a:t>สร้างระบบที่ใช้ในการประมวลข่าวข้อมูลไม่ว่าจะอยู่ในรูปแบบของข้อมูลที่เป็นตัวเลข รูปภาพข้อความ และเสียงที่มีระบบเป็นรูปแบบสามารถเก็บและเรียกมาใช้งานได้ตามต้องการ การบริหารข้อมูลข่าวสารสะดวกรวดเร็ว ปัจจัยที่สำคัญต่อระบบสำนักงานอัตโนมัติคือ ระบบการสื่อสาร โทรคมนาคม ซึ่งเป็นการสื่อสารเชื่อมต่อในการรวบรวมแลกเปลี่ยนข้อมูลระหว่าง</a:t>
            </a:r>
            <a:r>
              <a:rPr lang="th-TH" sz="3600" dirty="0" smtClean="0"/>
              <a:t>กัน</a:t>
            </a:r>
            <a:endParaRPr lang="th-TH" sz="36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เครื่องใช้ในสำนักงานอัตโนมัติประเภทต่างๆ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4.</a:t>
            </a:r>
            <a:r>
              <a:rPr lang="th-TH" b="1" dirty="0" smtClean="0"/>
              <a:t>โทรสาร </a:t>
            </a:r>
            <a:r>
              <a:rPr lang="en-US" dirty="0" smtClean="0"/>
              <a:t> </a:t>
            </a:r>
            <a:r>
              <a:rPr lang="th-TH" dirty="0" smtClean="0"/>
              <a:t>ปัจจุบัน เครื่องโทรสารได้กลายเป็นเครื่องมือสำคัญสำหรบการสื่อสารสำหรับการส่งเอกสาร จากสถานที่หนึ่งไปยังอีกสถานที่หนึ่งผ่านระบบโทรศัพท์ นอกจากนั้นโทรสารมีประโยชน์อย่างยิ่งสำหรับการส่งภาพลักษณ์ของเอกสารต้นฉบับ ไปให้ผู้รับ เช่น เมื่อหน่วยงานจัดทำใบสั่งซื้อสินค้าเสร็จแล้วก็อาจจะส่งใบสั่งซื้อนั้นผ่าน โทรสารไปยังบริษัทผู้จำหน่ายได้ทันที พร้อมกันนั้นบริษัทก็จะได้เห็นรายละเอียดตลอดจนภาพตราลักษณ์ของหน่วยงานและ ภาพลักษณ์ของลายเซ็นของผู้บริหารที่มีอำนาจในการลงนามเอกสารได้ ทำให้เกิดความมั่นใจว่าเป็นเอกสารการสั่งซื้อที่แท้จริง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เครื่องใช้ในสำนักงานอัตโนมัติประเภทต่างๆ 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5. </a:t>
            </a:r>
            <a:r>
              <a:rPr lang="th-TH" b="1" dirty="0" smtClean="0"/>
              <a:t>เครื่องติดดวงตรา</a:t>
            </a:r>
            <a:r>
              <a:rPr lang="th-TH" b="1" dirty="0" err="1" smtClean="0"/>
              <a:t>ไปรษณี</a:t>
            </a:r>
            <a:r>
              <a:rPr lang="th-TH" b="1" dirty="0" smtClean="0"/>
              <a:t>ยากร (</a:t>
            </a:r>
            <a:r>
              <a:rPr lang="en-US" b="1" dirty="0" smtClean="0"/>
              <a:t>Stamp Affixer) </a:t>
            </a:r>
          </a:p>
          <a:p>
            <a:pPr>
              <a:buNone/>
            </a:pPr>
            <a:r>
              <a:rPr lang="en-US" dirty="0" smtClean="0"/>
              <a:t> </a:t>
            </a:r>
            <a:r>
              <a:rPr lang="th-TH" dirty="0" smtClean="0"/>
              <a:t>เป็น เครื่องชนิดที่ทำให้แสตมป์ชื้นเครื่องทุ่นแรงชนิดนี้ไม่ใช้ไฟฟ้า การใช้เครื่องนี้โดยการใช้แสตมป์ที่เป็นม้วน ๆ นำเข้าใส่เครื่องเมื่อกดปุ่มที่เครื่องก็สามารถตัดฉีก</a:t>
            </a:r>
            <a:r>
              <a:rPr lang="th-TH" dirty="0" err="1" smtClean="0"/>
              <a:t>แสตป์</a:t>
            </a:r>
            <a:r>
              <a:rPr lang="th-TH" dirty="0" smtClean="0"/>
              <a:t>นั้นออกได้ เครื่องติดดวงตราไปรษณีย์นี้เป็นที่นิยมกันมากเพราะเป็นการทุ่นเวลาได้มาก ในเมื่อมีจดหมายหรือเอกสารที่ต้องการส่งทางไปรษณีย์เป็นจำนวนมาก ๆ เครื่องติดดวงตรา</a:t>
            </a:r>
            <a:r>
              <a:rPr lang="th-TH" dirty="0" err="1" smtClean="0"/>
              <a:t>ไปรษณี</a:t>
            </a:r>
            <a:r>
              <a:rPr lang="th-TH" dirty="0" smtClean="0"/>
              <a:t>ยากรนี้สามารถจะบอกให้ทราบด้วยว่า</a:t>
            </a:r>
            <a:r>
              <a:rPr lang="th-TH" dirty="0" err="1" smtClean="0"/>
              <a:t>ไปรษณี</a:t>
            </a:r>
            <a:r>
              <a:rPr lang="th-TH" dirty="0" smtClean="0"/>
              <a:t>ยากรที่ใช้ไป แล้วนั้นเหลือเท่าใด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เครื่องใช้ในสำนักงานอัตโนมัติประเภทต่างๆ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6. </a:t>
            </a:r>
            <a:r>
              <a:rPr lang="th-TH" b="1" dirty="0" smtClean="0"/>
              <a:t>เครื่องประทับตรา</a:t>
            </a:r>
            <a:r>
              <a:rPr lang="th-TH" b="1" dirty="0" err="1" smtClean="0"/>
              <a:t>ไปรษณี</a:t>
            </a:r>
            <a:r>
              <a:rPr lang="th-TH" b="1" dirty="0" smtClean="0"/>
              <a:t>ยากร (</a:t>
            </a:r>
            <a:r>
              <a:rPr lang="en-US" b="1" dirty="0" smtClean="0"/>
              <a:t>Postal Meter) </a:t>
            </a:r>
          </a:p>
          <a:p>
            <a:pPr>
              <a:buNone/>
            </a:pPr>
            <a:r>
              <a:rPr lang="th-TH" dirty="0" smtClean="0"/>
              <a:t>	เป็นเครื่อง ผนึกตรา</a:t>
            </a:r>
            <a:r>
              <a:rPr lang="th-TH" dirty="0" err="1" smtClean="0"/>
              <a:t>ไปรษณี</a:t>
            </a:r>
            <a:r>
              <a:rPr lang="th-TH" dirty="0" smtClean="0"/>
              <a:t>ยากร จดหมายสิ่งตีพิมพ์หรือพัสดุที่จะส่งทางไปรษณีย์ เมื่อทราบน้ำหนักก็จะทราบว่าจะเสียค่า</a:t>
            </a:r>
            <a:r>
              <a:rPr lang="th-TH" dirty="0" err="1" smtClean="0"/>
              <a:t>ไปรษณี</a:t>
            </a:r>
            <a:r>
              <a:rPr lang="th-TH" dirty="0" smtClean="0"/>
              <a:t>ยากรตามที่การสื่อสารแห่งประเทศ ไทยได้กำหนดไว้แล้วเป็นจำนวนเงินเท่าไร หากสำนักงานนั้นมีเครื่องพิมพ์ตรา</a:t>
            </a:r>
            <a:r>
              <a:rPr lang="th-TH" dirty="0" err="1" smtClean="0"/>
              <a:t>ไปรษณี</a:t>
            </a:r>
            <a:r>
              <a:rPr lang="th-TH" dirty="0" smtClean="0"/>
              <a:t>ยากรก็ไม่จำเป็นต้องปิดดวงตรา ไปรษณีย์ แต่จะนำจดหมายนั้นเข้าไปให้เครื่องนี้พิมพ์ตรา ดังจะเห็นจากจดหมายต่าง ๆ ซึ่งในประเทศเราก็มีใช้กันอยู่หลายบริษัทแล้ว ถ้าหากเป็นพัสดุหรือสิ่งตีพิมพ์ที่ไม่สามารถนำสอดเข้าพิมพ์ได้ ก็ให้ใช้กระดาษขาวเหนียว ตามขนาดที่การสื่อสารแห่งประเทศไทยบังคับไว้สอดเข้าไปพิมพ์แล้วจึงนำมาติด กับพัสดุภัณฑ์นั้นอีกทีหนึ่ง เครื่องชนิดนี้อำนวยความสะดวกให้เป็นอย่างมากสำหรับสำนักงานที่มีจดหมายและ พัสดุส่งออกมาก การใช้เครื่องพิมพ์ตรา</a:t>
            </a:r>
            <a:r>
              <a:rPr lang="th-TH" dirty="0" err="1" smtClean="0"/>
              <a:t>ไปรษณี</a:t>
            </a:r>
            <a:r>
              <a:rPr lang="th-TH" dirty="0" smtClean="0"/>
              <a:t>ยากรนี้จะต้องขออนุญาตและจดทะเบียนที่การสื่อ สารแห่งประเทศไทย เจ้าพนักงานไปรษณีย์จะมาตั้งจำนวนครั้งและราคาของดวงตราและเมื่อใช้ไปประมาณ </a:t>
            </a:r>
            <a:r>
              <a:rPr lang="en-US" dirty="0" smtClean="0"/>
              <a:t>1,000</a:t>
            </a:r>
            <a:r>
              <a:rPr lang="th-TH" dirty="0" smtClean="0"/>
              <a:t> บาท แล้วจะต้องนำเงินไปชำระอีกเป็นทุนสำรองไม่น้อยกว่า </a:t>
            </a:r>
            <a:r>
              <a:rPr lang="en-US" dirty="0" smtClean="0"/>
              <a:t>5,000</a:t>
            </a:r>
            <a:r>
              <a:rPr lang="th-TH" dirty="0" smtClean="0"/>
              <a:t> บาท การใช้เครื่องชนิดนี้เป็นการลดงานของการสื่อสารแห่งประเทศไทยได้อีกด้วย และหากเป็นชนิดไฟฟ้าก็สามารถจะมีผนึกซองจดหมายได้อีกด้วย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เครื่องใช้ในสำนักงานอัตโนมัติประเภทต่างๆ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7. </a:t>
            </a:r>
            <a:r>
              <a:rPr lang="th-TH" b="1" dirty="0" smtClean="0"/>
              <a:t>เครื่องเปิดซองจดหมาย (</a:t>
            </a:r>
            <a:r>
              <a:rPr lang="en-US" b="1" dirty="0" smtClean="0"/>
              <a:t>Envelope Opener) </a:t>
            </a:r>
          </a:p>
          <a:p>
            <a:pPr>
              <a:buNone/>
            </a:pPr>
            <a:r>
              <a:rPr lang="th-TH" dirty="0" smtClean="0"/>
              <a:t>	การที่บริษัทหรือสำนักงานต่าง ๆ ได้รับจดหมายมาเป็นจำนวนมาก ๆ หากไม่มีเครื่องเปิดซองจดหมายโดยเฉพาะก็จะทำให้งานนั้นล่าช้าไปเปล่า ๆ เพราะจะอาศัยแต่เพียงกรรไกรตัดย่อมไม่ทันความต้องการ แต่ถ้ามีเครื่องเปิดซองก็อาจจะใช้ตัดริมซองจดหมายได้ครั้งละหลาย ๆ ซอง เพียงแต่ผู้ใช้เครื่องเคาะให้เอกสารหรือเอกสารหรือจดหมายนั้นลงไปอยู่อีก ด้านหนึ่ง ๆ แล้วส่งให้ในเครื่องชนิดนี้ มีดจะตัดริมซองได้ด้วยความเร็วเมื่อเปิดซองแล้วเจ้าหน้าที่ก็นำเอกสารนั้นมา แนบไว้กับซองนั้น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เครื่องใช้ในสำนักงานอัตโนมัติประเภทต่างๆ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8. </a:t>
            </a:r>
            <a:r>
              <a:rPr lang="th-TH" b="1" dirty="0" smtClean="0"/>
              <a:t>เครื่องชั่งจดหมายและพัสดุ (</a:t>
            </a:r>
            <a:r>
              <a:rPr lang="en-US" b="1" dirty="0" smtClean="0"/>
              <a:t>Postal Scales) </a:t>
            </a:r>
          </a:p>
          <a:p>
            <a:pPr>
              <a:buNone/>
            </a:pPr>
            <a:r>
              <a:rPr lang="en-US" dirty="0" smtClean="0"/>
              <a:t>	 </a:t>
            </a:r>
            <a:r>
              <a:rPr lang="th-TH" dirty="0" smtClean="0"/>
              <a:t>งาน ในสำนักงานหากมีจดหมายที่จะต้องส่งออกมาเครื่องชั่งจดหมายและพัสดุก็เป็น สิ่งจำเป็นอย่างมากเช่นเดียวกันกับเครื่องติดดวงตรา</a:t>
            </a:r>
            <a:r>
              <a:rPr lang="th-TH" dirty="0" err="1" smtClean="0"/>
              <a:t>ไปรษณี</a:t>
            </a:r>
            <a:r>
              <a:rPr lang="th-TH" dirty="0" smtClean="0"/>
              <a:t>ยากรเพราะการจะ ทราบค่า</a:t>
            </a:r>
            <a:r>
              <a:rPr lang="th-TH" dirty="0" err="1" smtClean="0"/>
              <a:t>ไปรษณี</a:t>
            </a:r>
            <a:r>
              <a:rPr lang="th-TH" dirty="0" smtClean="0"/>
              <a:t>ยากรให้ถูกต้องก็จะต้องทราบน้ำหนักก่อน และโดยเฉพาะอย่างยิ่งร้านสรรพสินค้าที่มีการจำหน่ายสิ่งของทางไปรษณีย์ย่อม เป็นสิ่งจำเป็น เพราะเมื่อใดทราบน้ำหนักก็จะปิดดวงตราไปรษณีย์ตามน้ำหนักได้ตามต้องอัตราที่ การสื่อสารแห่งประเทศไทยได้กำหนดไว้เป็นการสะดวกและรวดเร็วอย่างยิ่ง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เครื่องใช้ในสำนักงานอัตโนมัติประเภทต่างๆ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9. </a:t>
            </a:r>
            <a:r>
              <a:rPr lang="th-TH" b="1" dirty="0" smtClean="0"/>
              <a:t>เครื่องผนึกซองจดหมาย (</a:t>
            </a:r>
            <a:r>
              <a:rPr lang="en-US" b="1" dirty="0" smtClean="0"/>
              <a:t>Envelope Sealing Machine) </a:t>
            </a:r>
          </a:p>
          <a:p>
            <a:pPr>
              <a:buNone/>
            </a:pPr>
            <a:r>
              <a:rPr lang="en-US" dirty="0" smtClean="0"/>
              <a:t> </a:t>
            </a:r>
            <a:r>
              <a:rPr lang="th-TH" dirty="0" smtClean="0"/>
              <a:t>	เครื่องทุ่นแรงชนิดนี้เป็นเครื่องอัตโนมัติที่ประดิษฐ์ขึ้นเพื่อจะทำให้การที่ซอง นั้นมีความชื้นแล้ผนึกซองได้ด้วย การใช้เครื่องนี้โดยนำเอาซองที่ได้บรรจุเอกสารไว้เพื่อผนึกบรรจุวางในที่ที่ จะป้อนเข้าเครื่อง การวางซองต้องวางซ้อนราบ ๆ เพื่อให้เครื่องที่ให้กาวที่ซองชื้นก่อน แล้วเครื่องจะผนึกเสร็จเรียบร้อยได้โดยอัตโนมัติ เป็นการประหยัดเวลาได้เป็นอย่างมากเช่นเดียวกับเครื่องพิมพ์ดวงตราไปรษณีย์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เครื่องใช้ในสำนักงานอัตโนมัติประเภทต่างๆ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	10. </a:t>
            </a:r>
            <a:r>
              <a:rPr lang="th-TH" b="1" dirty="0" smtClean="0"/>
              <a:t>เครื่องคำนวณเลข (</a:t>
            </a:r>
            <a:r>
              <a:rPr lang="en-US" b="1" dirty="0" smtClean="0"/>
              <a:t>Calculating Machine) </a:t>
            </a:r>
            <a:r>
              <a:rPr lang="th-TH" dirty="0" smtClean="0"/>
              <a:t>เครื่องคำนวณเลขนี้แบ่งออกเป็น </a:t>
            </a:r>
            <a:r>
              <a:rPr lang="en-US" dirty="0" smtClean="0"/>
              <a:t>2</a:t>
            </a:r>
            <a:r>
              <a:rPr lang="th-TH" dirty="0" smtClean="0"/>
              <a:t> ชนิด คือ ชนิด </a:t>
            </a:r>
            <a:r>
              <a:rPr lang="en-US" dirty="0" smtClean="0"/>
              <a:t>Ten Key Machine </a:t>
            </a:r>
            <a:r>
              <a:rPr lang="th-TH" dirty="0" smtClean="0"/>
              <a:t>และชนิด </a:t>
            </a:r>
            <a:r>
              <a:rPr lang="en-US" dirty="0" smtClean="0"/>
              <a:t>Full Key Machine </a:t>
            </a:r>
            <a:r>
              <a:rPr lang="th-TH" dirty="0" smtClean="0"/>
              <a:t>เครื่อง เหล่านี้สามารถที่จะคำนวณการบวก ลบ คูณ หาร ได้รวดเร็ว ผลลัพธ์นั้นจะปรากฏบนกระดาษม้วนหรือบนส่วนหนึ่งของเครื่องคำนวณเลข เหล่านั้น เครื่องชนิดนี้บางชนิดก็เป็นแต่เพียง </a:t>
            </a:r>
            <a:r>
              <a:rPr lang="en-US" dirty="0" smtClean="0"/>
              <a:t>Adding Machine </a:t>
            </a:r>
            <a:r>
              <a:rPr lang="th-TH" dirty="0" smtClean="0"/>
              <a:t>เท่านั้น คือสามารถที่จะบวกลบเท่านั้นและมีทั้งประเภทใช้มือโยกและใช้ไฟฟ้า สำหรับชนิด </a:t>
            </a:r>
            <a:r>
              <a:rPr lang="en-US" dirty="0" smtClean="0"/>
              <a:t>Full Key Machine </a:t>
            </a:r>
            <a:r>
              <a:rPr lang="th-TH" dirty="0" smtClean="0"/>
              <a:t>นั้นเป็นเครื่องชนิดแป้นมากคือ ตอนบนมีแถวเป็นเลข </a:t>
            </a:r>
            <a:r>
              <a:rPr lang="en-US" dirty="0" smtClean="0"/>
              <a:t>9</a:t>
            </a:r>
            <a:r>
              <a:rPr lang="th-TH" dirty="0" smtClean="0"/>
              <a:t> ตลอดแนว และแถวต่อๆ มาก็เป็นเลข </a:t>
            </a:r>
            <a:r>
              <a:rPr lang="en-US" dirty="0" smtClean="0"/>
              <a:t>8,7,6, </a:t>
            </a:r>
            <a:r>
              <a:rPr lang="th-TH" dirty="0" smtClean="0"/>
              <a:t>ฯลฯ ตลอดแถวจนเป็นเลข</a:t>
            </a:r>
            <a:r>
              <a:rPr lang="en-US" dirty="0" smtClean="0"/>
              <a:t>1</a:t>
            </a:r>
            <a:r>
              <a:rPr lang="th-TH" dirty="0" smtClean="0"/>
              <a:t> โดยแต่ละแถวมี </a:t>
            </a:r>
            <a:r>
              <a:rPr lang="en-US" dirty="0" smtClean="0"/>
              <a:t>10</a:t>
            </a:r>
            <a:r>
              <a:rPr lang="th-TH" dirty="0" smtClean="0"/>
              <a:t> แป้น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เครื่องใช้ในสำนักงานอัตโนมัติประเภทต่างๆ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11. </a:t>
            </a:r>
            <a:r>
              <a:rPr lang="th-TH" dirty="0" smtClean="0"/>
              <a:t>เครื่องสั่งงาน (</a:t>
            </a:r>
            <a:r>
              <a:rPr lang="en-US" dirty="0" smtClean="0"/>
              <a:t>Dictaphone) </a:t>
            </a:r>
            <a:r>
              <a:rPr lang="th-TH" dirty="0" smtClean="0"/>
              <a:t>ตาม สำนักงานห้างร้านใหญ่ๆที่มีปริมาณงานมากผู้บังคับบัญชาอาจไม่มีเวลาพอที่จะ มาสั่งงานด้วนตนเองได้ เมื่อเป็นเช่นนี้ก็จำเป็นต้องใช้เครื่องสั่งงานอันเป็นเครื่องบันทึกเสียง ชนิดหนึ่ง โดยผู้บังคับบัญชาสั่งงานไว้ในเครื่องนั้น เมื่อเลขานุการมาก็เปิดเครื่องฟังเครื่องชนิดนี้ขณะที่เปิดอาจจะหยุดได้ตาม ต้องการ ผู้ที่เชี่ยวชาญในการฟังมักจะฟังไปด้วยและพิมพ์ไปด้วย และสามารถทำให้เสียงดังฟังได้เฉพาะหรือเสียงดังออกเช่นเครื่องบันทึกเสียง อื่นๆ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smtClean="0"/>
              <a:t>เครื่องใช้ในสำนักงานอัตโนมัติประเภทต่างๆ 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12. </a:t>
            </a:r>
            <a:r>
              <a:rPr lang="th-TH" b="1" dirty="0" smtClean="0"/>
              <a:t>เครื่องลงบัญชี </a:t>
            </a:r>
            <a:r>
              <a:rPr lang="th-TH" dirty="0" smtClean="0"/>
              <a:t>เครื่องทุ่นแรงชนิดนี้มีประโยชน์มากสามารถอำนวยความสะดวกได้เป็นอย่างดียิ่ง ซึ่งมีอยู่หลายชนิดด้วยกัน บางชนิดสามารถใช้บวก หัก รวม ได้โดยอัตโนมัติจัดลำดับจากคอลัมน์หนึ่งไปยังอีกคอลัมน์หนึ่ง บางชนิดก็สามารถผ่านบัญชีรายรับ รายจ่ายและบัญชีแยกประเภททั่วไปรวมทั้งใช้บันทึกรายการเกี่ยวกับสถิติ การบันทึกสินค้าคงคลัง และบางแบบก็ทำบัญชีของลูกค้าสมุดรายวันและพิสูจน์ยอดทั้งสองข้างได้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2</a:t>
            </a:r>
            <a:r>
              <a:rPr lang="en-US" b="1" dirty="0" smtClean="0"/>
              <a:t>.</a:t>
            </a:r>
            <a:r>
              <a:rPr lang="th-TH" b="1" dirty="0" smtClean="0"/>
              <a:t> การ</a:t>
            </a:r>
            <a:r>
              <a:rPr lang="th-TH" b="1" dirty="0"/>
              <a:t>สร้างระบบสำนักงานอัตโนมัติต้องอาศัยปัจจัยใดบ้าง 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3600" dirty="0"/>
              <a:t>การสร้างระบบที่ใช้ในการประมวลข่าวข้อมูลไม่ว่าจะอยู่ในรูปแบบของข้อมูลที่เป็นตัวเลข รูปภาพข้อความ และเสียงที่มีระบบเป็นรูปแบบสามารถเก็บและเรียกมาใช้งานได้ตามต้องการ การบริหารข้อมูลข่าวสารสะดวกรวดเร็ว </a:t>
            </a:r>
            <a:endParaRPr lang="th-TH" sz="36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2</a:t>
            </a:r>
            <a:r>
              <a:rPr lang="en-US" b="1" dirty="0" smtClean="0"/>
              <a:t>.</a:t>
            </a:r>
            <a:r>
              <a:rPr lang="th-TH" b="1" dirty="0" smtClean="0"/>
              <a:t> การ</a:t>
            </a:r>
            <a:r>
              <a:rPr lang="th-TH" b="1" dirty="0"/>
              <a:t>สร้างระบบสำนักงานอัตโนมัติต้องอาศัยปัจจัยใดบ้าง 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dirty="0" smtClean="0"/>
              <a:t>ปัจจัย</a:t>
            </a:r>
            <a:r>
              <a:rPr lang="th-TH" dirty="0"/>
              <a:t>ที่สำคัญต่อระบบสำนักงานอัตโนมัติคือ ระบบการสื่อสาร โทรคมนาคม ซึ่งเป็นการสื่อสารเชื่อมต่อในการรวบรวมแลกเปลี่ยนข้อมูลระหว่างกัน ดังนั้นการได้เปรียบเสียเปรียบจึงวัดกันที่ใครมีข้อมูลข่าวสารเพื่อนำมาตัดสินใจได้ดีกว่า ถูกต้องกว่าทันสมัยกว่าและรวดเร็ว</a:t>
            </a:r>
            <a:r>
              <a:rPr lang="th-TH" dirty="0" smtClean="0"/>
              <a:t>กว่า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</a:t>
            </a:r>
            <a:r>
              <a:rPr lang="en-US" dirty="0" smtClean="0"/>
              <a:t>.</a:t>
            </a:r>
            <a:r>
              <a:rPr lang="th-TH" dirty="0" smtClean="0"/>
              <a:t> </a:t>
            </a:r>
            <a:r>
              <a:rPr lang="th-TH" dirty="0" smtClean="0"/>
              <a:t>ปัจจัยกา</a:t>
            </a:r>
            <a:r>
              <a:rPr lang="th-TH" dirty="0" smtClean="0"/>
              <a:t>ร</a:t>
            </a:r>
            <a:r>
              <a:rPr lang="th-TH" dirty="0"/>
              <a:t>สร้างระบบสำนักงาน</a:t>
            </a:r>
            <a:r>
              <a:rPr lang="th-TH" dirty="0" smtClean="0"/>
              <a:t>อัตโนมัติ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2800" b="1" dirty="0" smtClean="0"/>
              <a:t>สำนักงานอัตโนมัติ (</a:t>
            </a:r>
            <a:r>
              <a:rPr lang="en-US" sz="2800" b="1" dirty="0" smtClean="0"/>
              <a:t>Office Automation) </a:t>
            </a:r>
            <a:r>
              <a:rPr lang="th-TH" sz="2800" dirty="0" smtClean="0"/>
              <a:t>คือ กระบวนการในการนำเทคโนโลยีมาช่วยคนในสำนักงานให้ทำงานได้อย่างมีประสิทธิภาพยิ่งขึ้น เทคโนโลยีที่นำมาใช้นั้นรวมถึงคอมพิวเตอร์และอุปกรณ์สำนักงานอัตโนมัติ เช่น เครื่องพิมพ์ดีดชนิดต่างๆ ที่อาศัยเทคโนโลยีชั้นสูง การสื่อสารด้วยเทคโนโลยีทางการสื่อสาร เช่น ระบบโทรศัพท์อัตโนมัติดิจิตอล โทรสาร การสื่อสารผ่านดาวเทียม ไฟเบอร์</a:t>
            </a:r>
            <a:r>
              <a:rPr lang="th-TH" sz="2800" dirty="0" err="1" smtClean="0"/>
              <a:t>ออฟติค</a:t>
            </a:r>
            <a:r>
              <a:rPr lang="th-TH" sz="2800" dirty="0" smtClean="0"/>
              <a:t> ฯลฯ การนำระบบสำนักงานอัตโนมัติมาใช้จะช่วยให้องค์การ ได้</a:t>
            </a:r>
            <a:r>
              <a:rPr lang="th-TH" sz="2800" dirty="0"/>
              <a:t>ข้อมูลที่รวดเร็วทันต่อความต้องการ ข้อมูลมีความถูกต้องมากขึ้น ประหยัดค่าใช้จ่ายในระยะยาว ลดเวลาในการทำงานและเพิ่มประสิทธิภาพในการติดต่อสื่อสาร ในขณะเดียวกันก็ลดงานด้านการจัดทำเอกสารและการจัดเก็บเอกสาร ลดปริมาณกระดาษที่ใช้ในสำนักงานให้ลดน้อยลง</a:t>
            </a:r>
            <a:endParaRPr lang="en-US" sz="2800" dirty="0"/>
          </a:p>
          <a:p>
            <a:endParaRPr lang="th-TH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วัตถุประสงค์ของการจัดสำนักงาน</a:t>
            </a:r>
            <a:r>
              <a:rPr lang="th-TH" b="1" dirty="0" smtClean="0"/>
              <a:t>อัตโนมัติ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	คือ </a:t>
            </a:r>
            <a:r>
              <a:rPr lang="th-TH" dirty="0"/>
              <a:t>การจัดเตรียมอุปกรณ์เพื่อที่จะช่วยเหลือผู้ปฏิบัติงานในการรวบรวมข้อมูล วิเคราะห์หาวิธีการแก้ปัญหาที่เป็นไปได้และเผยแพร่ข้อมูลให้ผู้อื่นทราบ วัตถุประสงค์การนำสำนักงานอัตโนมัติมาใช้คือ </a:t>
            </a:r>
            <a:endParaRPr lang="en-US" dirty="0"/>
          </a:p>
          <a:p>
            <a:pPr lvl="1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th-TH" dirty="0"/>
              <a:t>ต้องการความสะดวก</a:t>
            </a:r>
            <a:endParaRPr lang="en-US" dirty="0"/>
          </a:p>
          <a:p>
            <a:pPr lvl="1">
              <a:buNone/>
            </a:pPr>
            <a:r>
              <a:rPr lang="en-US" dirty="0"/>
              <a:t>2. </a:t>
            </a:r>
            <a:r>
              <a:rPr lang="th-TH" dirty="0"/>
              <a:t>ต้องการสั่งผ่านสารสนเทศอย่างต่อเนื่อง</a:t>
            </a:r>
            <a:endParaRPr lang="en-US" dirty="0"/>
          </a:p>
          <a:p>
            <a:pPr lvl="1">
              <a:buNone/>
            </a:pPr>
            <a:r>
              <a:rPr lang="en-US" dirty="0"/>
              <a:t>3. </a:t>
            </a:r>
            <a:r>
              <a:rPr lang="th-TH" dirty="0"/>
              <a:t>เพื่อลดปริมาณคนงาน และปริมาณงานด้านเอกสาร</a:t>
            </a:r>
            <a:endParaRPr lang="en-US" dirty="0"/>
          </a:p>
          <a:p>
            <a:pPr lvl="1">
              <a:buNone/>
            </a:pPr>
            <a:r>
              <a:rPr lang="en-US" dirty="0"/>
              <a:t>4. </a:t>
            </a:r>
            <a:r>
              <a:rPr lang="th-TH" dirty="0"/>
              <a:t>ต้องการความยืดหยุ่น</a:t>
            </a:r>
            <a:endParaRPr lang="en-US" dirty="0"/>
          </a:p>
          <a:p>
            <a:pPr lvl="1">
              <a:buNone/>
            </a:pPr>
            <a:r>
              <a:rPr lang="en-US" dirty="0"/>
              <a:t>5. </a:t>
            </a:r>
            <a:r>
              <a:rPr lang="th-TH" dirty="0"/>
              <a:t>เพื่อที่จะสามารถขยายงานต่อไปได้ในอนาคต</a:t>
            </a:r>
            <a:endParaRPr lang="en-US" dirty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ข้อดีของสำนักงาน</a:t>
            </a:r>
            <a:r>
              <a:rPr lang="th-TH" b="1" dirty="0" smtClean="0"/>
              <a:t>อัตโนมัติ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 1. </a:t>
            </a:r>
            <a:r>
              <a:rPr lang="th-TH" dirty="0"/>
              <a:t>ได้ข้อมูลรวดเร็วทันทีกับความต้องการ</a:t>
            </a:r>
            <a:endParaRPr lang="en-US" dirty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th-TH" dirty="0"/>
              <a:t>ข้อมูลที่ได้มีความถูกต้องมากขึ้น</a:t>
            </a:r>
            <a:endParaRPr lang="en-US" dirty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th-TH" dirty="0"/>
              <a:t>ประหยัดเวลาและค่าใช่จ่ายในด้านแรงงาน</a:t>
            </a:r>
            <a:endParaRPr lang="en-US" dirty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th-TH" dirty="0"/>
              <a:t>เพิ่มประสิทธิภาพด้านการติดต่อสื่อสาร</a:t>
            </a:r>
            <a:endParaRPr lang="en-US" dirty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5</a:t>
            </a:r>
            <a:r>
              <a:rPr lang="en-US" dirty="0"/>
              <a:t>. </a:t>
            </a:r>
            <a:r>
              <a:rPr lang="th-TH" dirty="0"/>
              <a:t>ลดงานในการควบคุมที่ไม่</a:t>
            </a:r>
            <a:r>
              <a:rPr lang="th-TH" dirty="0" smtClean="0"/>
              <a:t>จำเป็น</a:t>
            </a:r>
            <a:endParaRPr lang="en-US" dirty="0" smtClean="0"/>
          </a:p>
          <a:p>
            <a:pPr>
              <a:buNone/>
            </a:pPr>
            <a:r>
              <a:rPr lang="en-US" dirty="0"/>
              <a:t> 6. </a:t>
            </a:r>
            <a:r>
              <a:rPr lang="th-TH" dirty="0"/>
              <a:t>เกิดการควบคุมงานในภาพรวมดีขึ้น เพราะคุณภาพงานสูงขึ้น</a:t>
            </a:r>
            <a:endParaRPr lang="en-US" dirty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7</a:t>
            </a:r>
            <a:r>
              <a:rPr lang="en-US" dirty="0"/>
              <a:t>. </a:t>
            </a:r>
            <a:r>
              <a:rPr lang="th-TH" dirty="0"/>
              <a:t>ช่วยปรับปรุงขวัญและกำลังใจในการทำงานและเพิ่มความพึงพอใจในงาน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 ข้อเสียในการใช้ระบบสำนักงาน</a:t>
            </a:r>
            <a:r>
              <a:rPr lang="th-TH" b="1" dirty="0" smtClean="0"/>
              <a:t>อัตโนมัติ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1. </a:t>
            </a:r>
            <a:r>
              <a:rPr lang="th-TH" dirty="0"/>
              <a:t>เครื่องใช้สำนักงานส่วนใหญ่ต้องใช้กระแสไฟฟ้า หากไฟฟ้าขัดข้องไม่สามารถใช้เครื่องมือ หรือออุปกรณ์ได้</a:t>
            </a:r>
            <a:endParaRPr lang="en-US" dirty="0"/>
          </a:p>
          <a:p>
            <a:pPr>
              <a:buNone/>
            </a:pPr>
            <a:r>
              <a:rPr lang="en-US" dirty="0"/>
              <a:t>2. </a:t>
            </a:r>
            <a:r>
              <a:rPr lang="th-TH" dirty="0"/>
              <a:t>หน่วยงานที่อยู่ห่างไกลมีอุปสรรคมากเช่นไม่มีระบบไฟฟ้า(ใช้อุปกรณ์ไม่ได้) ไม่มีโทรศัพท์(ใช้ระบบสื่อสารไม่ได้)</a:t>
            </a:r>
            <a:endParaRPr lang="en-US" dirty="0"/>
          </a:p>
          <a:p>
            <a:pPr>
              <a:buNone/>
            </a:pPr>
            <a:r>
              <a:rPr lang="en-US" dirty="0"/>
              <a:t>3. </a:t>
            </a:r>
            <a:r>
              <a:rPr lang="th-TH" dirty="0"/>
              <a:t>เครื่องคอมพิวเตอร์ในปัจจุบันมีปัญหาแทรกซ้อนในเรื่อง</a:t>
            </a:r>
            <a:r>
              <a:rPr lang="th-TH" dirty="0" err="1"/>
              <a:t>ไวรัส</a:t>
            </a:r>
            <a:r>
              <a:rPr lang="th-TH" dirty="0"/>
              <a:t>มากมาย บางครั้งอาจทำให้ข้อมูลที่บันทึกไว้หายไปหมด</a:t>
            </a:r>
            <a:endParaRPr lang="en-US" dirty="0"/>
          </a:p>
          <a:p>
            <a:pPr>
              <a:buNone/>
            </a:pPr>
            <a:r>
              <a:rPr lang="en-US" dirty="0"/>
              <a:t>4. </a:t>
            </a:r>
            <a:r>
              <a:rPr lang="th-TH" dirty="0"/>
              <a:t>เครื่องใช้ อุปกรณ์มีราคาแพง</a:t>
            </a:r>
            <a:endParaRPr lang="en-US" dirty="0"/>
          </a:p>
          <a:p>
            <a:pPr>
              <a:buNone/>
            </a:pPr>
            <a:r>
              <a:rPr lang="en-US" dirty="0"/>
              <a:t>5. </a:t>
            </a:r>
            <a:r>
              <a:rPr lang="th-TH" dirty="0"/>
              <a:t>ขาดบุคลากรที่มีความชำนาญเฉพาะในการใช้เครื่องมือ</a:t>
            </a:r>
            <a:endParaRPr lang="en-US" dirty="0"/>
          </a:p>
          <a:p>
            <a:pPr>
              <a:buNone/>
            </a:pPr>
            <a:r>
              <a:rPr lang="en-US" dirty="0"/>
              <a:t>6. </a:t>
            </a:r>
            <a:r>
              <a:rPr lang="th-TH" dirty="0"/>
              <a:t>เครื่องมือเทคโนโลยี สื่อสมัยใหม่มีการพัฒนา เปลี่ยนแปลงเร็ว ล้าสมัยเร็ว</a:t>
            </a:r>
            <a:endParaRPr lang="en-US" dirty="0"/>
          </a:p>
          <a:p>
            <a:pPr>
              <a:buNone/>
            </a:pPr>
            <a:r>
              <a:rPr lang="en-US" dirty="0"/>
              <a:t>7. </a:t>
            </a:r>
            <a:r>
              <a:rPr lang="th-TH" dirty="0"/>
              <a:t>เครื่องมืออิเล็กทรอนิกส์ที่มีประสิทธิภาพสูงส่วนใหญ่เป็นอุปกรณ์นำเข้าจากต่างประเทศทำให้ประเทศไทยต้องเสียดุลการค้า</a:t>
            </a:r>
            <a:endParaRPr lang="en-US" dirty="0"/>
          </a:p>
          <a:p>
            <a:pPr>
              <a:buNone/>
            </a:pPr>
            <a:r>
              <a:rPr lang="en-US" dirty="0"/>
              <a:t>8. </a:t>
            </a:r>
            <a:r>
              <a:rPr lang="th-TH" dirty="0"/>
              <a:t>ซอฟแวร์คอมพิวเตอร์ส่วนใหญ่มีลิขสิทธิ์การนำมาใช้ต้องมีค่าใช้จ่ายสูง</a:t>
            </a:r>
            <a:endParaRPr lang="en-US" dirty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1804</Words>
  <Application>Microsoft Office PowerPoint</Application>
  <PresentationFormat>นำเสนอทางหน้าจอ (4:3)</PresentationFormat>
  <Paragraphs>153</Paragraphs>
  <Slides>38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38</vt:i4>
      </vt:variant>
    </vt:vector>
  </HeadingPairs>
  <TitlesOfParts>
    <vt:vector size="39" baseType="lpstr">
      <vt:lpstr>ชุดรูปแบบของ Office</vt:lpstr>
      <vt:lpstr>บทที่ 6 ระบบสำนักงานอัตโนมัติ</vt:lpstr>
      <vt:lpstr>ความหมายของ AO</vt:lpstr>
      <vt:lpstr>2. ปัจจัยในการสร้างระบบสำนักงานอัตโนมัติ</vt:lpstr>
      <vt:lpstr>2. การสร้างระบบสำนักงานอัตโนมัติต้องอาศัยปัจจัยใดบ้าง </vt:lpstr>
      <vt:lpstr>2. การสร้างระบบสำนักงานอัตโนมัติต้องอาศัยปัจจัยใดบ้าง </vt:lpstr>
      <vt:lpstr>2. ปัจจัยการสร้างระบบสำนักงานอัตโนมัติ</vt:lpstr>
      <vt:lpstr>วัตถุประสงค์ของการจัดสำนักงานอัตโนมัติ</vt:lpstr>
      <vt:lpstr>ข้อดีของสำนักงานอัตโนมัติ</vt:lpstr>
      <vt:lpstr> ข้อเสียในการใช้ระบบสำนักงานอัตโนมัติ</vt:lpstr>
      <vt:lpstr>หน้าที่และระบบข้อมูลหลักใน OA</vt:lpstr>
      <vt:lpstr>เครื่องมือเทคโนโลยีขั้นสูงจะช่วยการบริหาร หรือการทำงานในสำนักงานลดน้อยลง</vt:lpstr>
      <vt:lpstr>เครื่องมือเทคโนโลยีขั้นสูงจะช่วยการบริหาร หรือการทำงานในสำนักงานลดน้อยลง</vt:lpstr>
      <vt:lpstr>เครื่องมือเทคโนโลยีขั้นสูงจะช่วยการบริหาร หรือการทำงานในสำนักงานลดน้อยลง</vt:lpstr>
      <vt:lpstr>เทคโนโลยีที่ OA นำมาใช้</vt:lpstr>
      <vt:lpstr>ข้อควรพิจารณาในการนำ OA มาใช้</vt:lpstr>
      <vt:lpstr>การรักษาความปลอดภัยของ OA</vt:lpstr>
      <vt:lpstr>การรักษาความปลอดภัยของ OA</vt:lpstr>
      <vt:lpstr>การรักษาความปลอดภัยของ OA</vt:lpstr>
      <vt:lpstr>  ปัจจัยที่ทำให้ OA ประสบความสำเร็จ </vt:lpstr>
      <vt:lpstr>ปัจจัยที่ทำให้ OA ประสบความสำเร็จ</vt:lpstr>
      <vt:lpstr>ปัจจัยที่ทำให้ OA ประสบความสำเร็จ</vt:lpstr>
      <vt:lpstr>อุปกรณ์ที่ใช้งานในสำนักงานอัตโนมัติ </vt:lpstr>
      <vt:lpstr>อุปกรณ์ที่ใช้งานในสำนักงานอัตโนมัติ </vt:lpstr>
      <vt:lpstr>อุปกรณ์ที่ใช้งานในสำนักงานอัตโนมัติ </vt:lpstr>
      <vt:lpstr>อุปกรณ์ที่ใช้งานในสำนักงานอัตโนมัติ </vt:lpstr>
      <vt:lpstr>อุปกรณ์ที่ใช้งานในสำนักงานอัตโนมัติ </vt:lpstr>
      <vt:lpstr>เครื่องใช้ในสำนักงานอัตโนมัติประเภทต่างๆ </vt:lpstr>
      <vt:lpstr>เครื่องใช้ในสำนักงานอัตโนมัติประเภทต่างๆ </vt:lpstr>
      <vt:lpstr>เครื่องใช้ในสำนักงานอัตโนมัติประเภทต่างๆ </vt:lpstr>
      <vt:lpstr>เครื่องใช้ในสำนักงานอัตโนมัติประเภทต่างๆ </vt:lpstr>
      <vt:lpstr>เครื่องใช้ในสำนักงานอัตโนมัติประเภทต่างๆ </vt:lpstr>
      <vt:lpstr>เครื่องใช้ในสำนักงานอัตโนมัติประเภทต่างๆ </vt:lpstr>
      <vt:lpstr>เครื่องใช้ในสำนักงานอัตโนมัติประเภทต่างๆ </vt:lpstr>
      <vt:lpstr>เครื่องใช้ในสำนักงานอัตโนมัติประเภทต่างๆ </vt:lpstr>
      <vt:lpstr>เครื่องใช้ในสำนักงานอัตโนมัติประเภทต่างๆ </vt:lpstr>
      <vt:lpstr>เครื่องใช้ในสำนักงานอัตโนมัติประเภทต่างๆ </vt:lpstr>
      <vt:lpstr>เครื่องใช้ในสำนักงานอัตโนมัติประเภทต่างๆ </vt:lpstr>
      <vt:lpstr>เครื่องใช้ในสำนักงานอัตโนมัติประเภทต่างๆ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ระบบสำนักงานอัตโนมัติ </dc:title>
  <dc:creator>kok</dc:creator>
  <cp:lastModifiedBy>kok</cp:lastModifiedBy>
  <cp:revision>19</cp:revision>
  <dcterms:created xsi:type="dcterms:W3CDTF">2016-06-03T05:30:55Z</dcterms:created>
  <dcterms:modified xsi:type="dcterms:W3CDTF">2016-06-14T08:50:47Z</dcterms:modified>
</cp:coreProperties>
</file>