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81" r:id="rId13"/>
    <p:sldId id="262" r:id="rId14"/>
    <p:sldId id="263" r:id="rId15"/>
    <p:sldId id="282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5" r:id="rId24"/>
    <p:sldId id="275" r:id="rId25"/>
    <p:sldId id="276" r:id="rId26"/>
    <p:sldId id="283" r:id="rId27"/>
    <p:sldId id="277" r:id="rId28"/>
    <p:sldId id="278" r:id="rId29"/>
    <p:sldId id="279" r:id="rId30"/>
    <p:sldId id="284" r:id="rId31"/>
  </p:sldIdLst>
  <p:sldSz cx="9144000" cy="6858000" type="screen4x3"/>
  <p:notesSz cx="6834188" cy="99790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DD23-0F1A-427B-85A8-FC328170515D}" type="datetimeFigureOut">
              <a:rPr lang="th-TH" smtClean="0"/>
              <a:pPr/>
              <a:t>06/10/59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BDB8E-FE91-434D-B872-7889559FC24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บทที่ 4</a:t>
            </a:r>
            <a:r>
              <a:rPr lang="th-TH" b="1" i="1" dirty="0" smtClean="0"/>
              <a:t/>
            </a:r>
            <a:br>
              <a:rPr lang="th-TH" b="1" i="1" dirty="0" smtClean="0"/>
            </a:br>
            <a:r>
              <a:rPr lang="th-TH" b="1" i="1" dirty="0" smtClean="0"/>
              <a:t>เครื่องมือ</a:t>
            </a:r>
            <a:r>
              <a:rPr lang="th-TH" b="1" i="1" dirty="0"/>
              <a:t>ทางการบริหารสมัยใหม่</a:t>
            </a:r>
            <a:r>
              <a:rPr lang="en-US" b="1" i="1" dirty="0"/>
              <a:t>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(</a:t>
            </a:r>
            <a:r>
              <a:rPr lang="en-US" b="1" i="1" dirty="0"/>
              <a:t>New Management Tools)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Realistic </a:t>
            </a:r>
            <a:r>
              <a:rPr lang="en-US" dirty="0"/>
              <a:t>(</a:t>
            </a:r>
            <a:r>
              <a:rPr lang="th-TH" dirty="0"/>
              <a:t>เหมือนจริง</a:t>
            </a:r>
            <a:r>
              <a:rPr lang="en-US" dirty="0"/>
              <a:t>, </a:t>
            </a:r>
            <a:r>
              <a:rPr lang="th-TH" dirty="0"/>
              <a:t>รู้จักสภาพที่เป็นจริง) ในทางการบริหารหมายถึงเป็นสิ่งที่สามารถทำให้สำเร็จได้ด้วยเหตุด้วยผลจากความพยายามและแนวทางที่เป็นไปได้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</a:t>
            </a:r>
            <a:r>
              <a:rPr lang="en-US" dirty="0"/>
              <a:t>Phased (</a:t>
            </a:r>
            <a:r>
              <a:rPr lang="th-TH" dirty="0"/>
              <a:t>ดำเนินการตามขั้นตอนเวลา) ในทางการบริหารหมายถึงดำเนินการตามขั้นตอนเวลาได้</a:t>
            </a:r>
            <a:r>
              <a:rPr lang="en-US" dirty="0"/>
              <a:t> </a:t>
            </a:r>
            <a:br>
              <a:rPr lang="en-US" dirty="0"/>
            </a:b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SMART </a:t>
            </a:r>
            <a:r>
              <a:rPr lang="th-TH" dirty="0"/>
              <a:t>ในทางการบริหารนั้นมีความหมายและมีความสำคัญอย่างยิ่ง โดยภาพรวมเราจะเห็นว่าหากเราต้องการทำนามธรรมที่ต้องการให้เกิดเป็นจริงเราต้องนำ</a:t>
            </a:r>
            <a:r>
              <a:rPr lang="en-US" dirty="0"/>
              <a:t> SMART </a:t>
            </a:r>
            <a:r>
              <a:rPr lang="th-TH" dirty="0"/>
              <a:t>มาจับและดำเนินการให้เป็นรูปธรรม เราก็จะได้สิ่งที่ต้องดำเนินการที่เห็นเด่นชัด เป็นจริง สามารถวัดได้ มีกำหนดเวลาที่แน่นอน </a:t>
            </a:r>
            <a:endParaRPr lang="th-TH" dirty="0" smtClean="0"/>
          </a:p>
          <a:p>
            <a:r>
              <a:rPr lang="th-TH" dirty="0" smtClean="0"/>
              <a:t>ใน</a:t>
            </a:r>
            <a:r>
              <a:rPr lang="th-TH" dirty="0"/>
              <a:t>การทำกลยุทธ์การวางแผน (</a:t>
            </a:r>
            <a:r>
              <a:rPr lang="en-US" dirty="0"/>
              <a:t>Strategic Business Plan) </a:t>
            </a:r>
            <a:r>
              <a:rPr lang="th-TH" dirty="0"/>
              <a:t>จึงต้องมีการนำความว่า </a:t>
            </a:r>
            <a:r>
              <a:rPr lang="en-US" dirty="0"/>
              <a:t>SMART </a:t>
            </a:r>
            <a:r>
              <a:rPr lang="th-TH" dirty="0"/>
              <a:t>มาใช้คือช่วงการกำหนดเป้าหมาย(</a:t>
            </a:r>
            <a:r>
              <a:rPr lang="en-US" dirty="0"/>
              <a:t>Goal)</a:t>
            </a:r>
            <a:r>
              <a:rPr lang="th-TH" dirty="0"/>
              <a:t>และวัตถุประสงค์</a:t>
            </a:r>
            <a:r>
              <a:rPr lang="en-US" dirty="0"/>
              <a:t> (Objective) </a:t>
            </a:r>
            <a:r>
              <a:rPr lang="th-TH" dirty="0"/>
              <a:t>และช่วงที่วางแผนปฏิบัติการ (</a:t>
            </a:r>
            <a:r>
              <a:rPr lang="en-US" dirty="0"/>
              <a:t>Action Plan) </a:t>
            </a:r>
            <a:r>
              <a:rPr lang="th-TH" dirty="0"/>
              <a:t>และการบริหารงานเชิงกลยุทธ์</a:t>
            </a:r>
            <a:r>
              <a:rPr lang="en-US" dirty="0"/>
              <a:t> (Strategic Management) </a:t>
            </a:r>
            <a:r>
              <a:rPr lang="th-TH" dirty="0"/>
              <a:t>มีการนำมาใช้อีกครั้งในช่วงการวางแผนกลวิธี (</a:t>
            </a:r>
            <a:r>
              <a:rPr lang="en-US" dirty="0"/>
              <a:t>Tactic Plan) </a:t>
            </a:r>
            <a:r>
              <a:rPr lang="th-TH" dirty="0"/>
              <a:t>และช่วงการวางแผนการทำงาน (</a:t>
            </a:r>
            <a:r>
              <a:rPr lang="en-US" dirty="0"/>
              <a:t>Operation Plan)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การบริหารเชิงกลยุทธ์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(Strategic Management)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b="1" dirty="0" smtClean="0"/>
              <a:t>การ</a:t>
            </a:r>
            <a:r>
              <a:rPr lang="th-TH" b="1" dirty="0"/>
              <a:t>บริหาร</a:t>
            </a:r>
            <a:r>
              <a:rPr lang="en-US" b="1" dirty="0"/>
              <a:t> (Management) </a:t>
            </a:r>
            <a:r>
              <a:rPr lang="th-TH" dirty="0"/>
              <a:t>มีความหมายคือการควบคุม การจัดการ และกลยุทธ์ (</a:t>
            </a:r>
            <a:r>
              <a:rPr lang="en-US" dirty="0"/>
              <a:t>Strategy) </a:t>
            </a:r>
            <a:r>
              <a:rPr lang="th-TH" dirty="0"/>
              <a:t>มีความหมายคือกลอุบายหรือกลวิธี ในเชิงยุทธศาสตร์หรือยุทธวิธี ซึ่งการนำกลยุทธ์มาใช้ในการบริหารจะต้องมีหลักการ หรือแนวทางที่สำคัญ ซึ่งประกอบด้วย</a:t>
            </a:r>
            <a:endParaRPr lang="en-US" dirty="0"/>
          </a:p>
          <a:p>
            <a:pPr>
              <a:buNone/>
            </a:pPr>
            <a:r>
              <a:rPr lang="th-TH" dirty="0" smtClean="0"/>
              <a:t>	- หลัก</a:t>
            </a:r>
            <a:r>
              <a:rPr lang="th-TH" dirty="0"/>
              <a:t>ที่ว่าด้วยแผน (</a:t>
            </a:r>
            <a:r>
              <a:rPr lang="en-US" dirty="0"/>
              <a:t>Planning) </a:t>
            </a:r>
          </a:p>
          <a:p>
            <a:pPr>
              <a:buNone/>
            </a:pPr>
            <a:r>
              <a:rPr lang="th-TH" dirty="0" smtClean="0"/>
              <a:t>	- หลัก</a:t>
            </a:r>
            <a:r>
              <a:rPr lang="th-TH" dirty="0"/>
              <a:t>ที่ว่าด้วยองค์กร (</a:t>
            </a:r>
            <a:r>
              <a:rPr lang="en-US" dirty="0"/>
              <a:t>Organization) </a:t>
            </a:r>
          </a:p>
          <a:p>
            <a:pPr>
              <a:buNone/>
            </a:pPr>
            <a:r>
              <a:rPr lang="th-TH" dirty="0" smtClean="0"/>
              <a:t>	- หลัก</a:t>
            </a:r>
            <a:r>
              <a:rPr lang="th-TH" dirty="0"/>
              <a:t>ที่ว่าด้วยผู้นำ (</a:t>
            </a:r>
            <a:r>
              <a:rPr lang="en-US" dirty="0"/>
              <a:t>Leader Ship) </a:t>
            </a:r>
          </a:p>
          <a:p>
            <a:pPr>
              <a:buNone/>
            </a:pPr>
            <a:r>
              <a:rPr lang="th-TH" dirty="0" smtClean="0"/>
              <a:t>	- หลัก</a:t>
            </a:r>
            <a:r>
              <a:rPr lang="th-TH" dirty="0"/>
              <a:t>ที่ว่าด้วยการควบคุม (</a:t>
            </a:r>
            <a:r>
              <a:rPr lang="en-US" dirty="0"/>
              <a:t>Controlling) </a:t>
            </a:r>
          </a:p>
          <a:p>
            <a:pPr>
              <a:buNone/>
            </a:pPr>
            <a:r>
              <a:rPr lang="th-TH" dirty="0" smtClean="0"/>
              <a:t>	- หลัก</a:t>
            </a:r>
            <a:r>
              <a:rPr lang="th-TH" dirty="0"/>
              <a:t>ที่ว่าด้วยการประเมินผล (</a:t>
            </a:r>
            <a:r>
              <a:rPr lang="en-US" dirty="0"/>
              <a:t>Evaluation)</a:t>
            </a:r>
          </a:p>
          <a:p>
            <a:pPr>
              <a:buNone/>
            </a:pPr>
            <a:r>
              <a:rPr lang="th-TH" dirty="0" smtClean="0"/>
              <a:t>	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การวางแผน</a:t>
            </a:r>
            <a:r>
              <a:rPr lang="en-US" b="1" dirty="0" smtClean="0"/>
              <a:t> (Planning)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เรา</a:t>
            </a:r>
            <a:r>
              <a:rPr lang="th-TH" dirty="0"/>
              <a:t>อาจจะสงสัยว่าในตอนที่ผ่านมาที่ว่าด้วยกลยุทธ์การวางแผนธุรกิจ(</a:t>
            </a:r>
            <a:r>
              <a:rPr lang="en-US" dirty="0"/>
              <a:t>Strategic Business Plan) </a:t>
            </a:r>
            <a:r>
              <a:rPr lang="th-TH" dirty="0"/>
              <a:t>เป็นการกล่าวถึงกระบวนการวางแผนธุรกิจแล้ว แต่ทำไมในช่วงการบริหารซึ่งต้องเป็นการควบคุม การจัดการ แต่มีคำว่าแผนกลับมาอีก จากบทความการวางแผนกลยุทธ์ตอนที่ </a:t>
            </a:r>
            <a:r>
              <a:rPr lang="en-US" dirty="0"/>
              <a:t>8 The Strategic Planning Process </a:t>
            </a:r>
            <a:r>
              <a:rPr lang="th-TH" dirty="0"/>
              <a:t>ในช่วงสุดท้ายจะเป็นการทำแผนปฏิบัติการ (</a:t>
            </a:r>
            <a:r>
              <a:rPr lang="en-US" dirty="0"/>
              <a:t>Action Plan) </a:t>
            </a:r>
            <a:r>
              <a:rPr lang="th-TH" dirty="0"/>
              <a:t>เป็นช่วงที่ต้องบริหารด้วยการทำแผนปฏิบัติการ ซึ่งเป็นช่วงที่เราจะเริ่มที่ต้องปฏิบัติการจริง การวางแผนในช่วงนี้จึงเป็นช่วงที่ต้องนำการบริหาร (</a:t>
            </a:r>
            <a:r>
              <a:rPr lang="en-US" dirty="0"/>
              <a:t>Management) </a:t>
            </a:r>
            <a:r>
              <a:rPr lang="th-TH" dirty="0"/>
              <a:t>มาวางแผนควบคุม แผนจัดการให้สามารถดำเนินการได้จริง เรามาดูรูปแบบของแผนปฏิบัติการจากตารางที่ </a:t>
            </a:r>
            <a:r>
              <a:rPr lang="en-US" dirty="0"/>
              <a:t>1 </a:t>
            </a:r>
            <a:r>
              <a:rPr lang="th-TH" dirty="0"/>
              <a:t>รูปแบบของแผนปฏิบัติการ (</a:t>
            </a:r>
            <a:r>
              <a:rPr lang="en-US" dirty="0"/>
              <a:t>Action Plan Format)</a:t>
            </a:r>
            <a:r>
              <a:rPr lang="th-TH" dirty="0"/>
              <a:t>ในการวางแผนในช่วงนี้จึงเป็นการบูร</a:t>
            </a:r>
            <a:r>
              <a:rPr lang="th-TH" dirty="0" err="1"/>
              <a:t>ณา</a:t>
            </a:r>
            <a:r>
              <a:rPr lang="th-TH" dirty="0"/>
              <a:t>การ (</a:t>
            </a:r>
            <a:r>
              <a:rPr lang="en-US" dirty="0"/>
              <a:t>Integration) </a:t>
            </a:r>
            <a:r>
              <a:rPr lang="th-TH" dirty="0"/>
              <a:t>ระหว่างแผนงาน โครงสร้างองค์กร ทรัพยากรบุคคล งบประมาณ ผู้รับผิดชอบและทีมงาน ตลอดจนเป้าหมายที่ต้องการให้อยู่ในช่วงเวลาที่กำหนด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การวางแผน</a:t>
            </a:r>
            <a:r>
              <a:rPr lang="en-US" b="1" dirty="0" smtClean="0"/>
              <a:t> (Planning)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ดังนั้น</a:t>
            </a:r>
            <a:r>
              <a:rPr lang="th-TH" dirty="0"/>
              <a:t>การวางแผนในช่วงนี้จึงเป็นการวางแผนที่จะนำแผนหลักมาปฏิบัติ</a:t>
            </a:r>
            <a:r>
              <a:rPr lang="th-TH" dirty="0" err="1"/>
              <a:t>บัติ</a:t>
            </a:r>
            <a:r>
              <a:rPr lang="th-TH" dirty="0"/>
              <a:t>ให้ได้จริง มีการกำกับ การควบ ผู้รับผิดชอบ ขั้นตอนการดำเนินการโดยละเอียดทุกขั้นตอน การวางแผนที่ดีก็มีชัยไปกว่าครึ่ง และทุกสิ่งทุกอย่างที่จะทำต้อง ปัญหาที่ต้องแก้จะต้องจะอยู่ที่ช่วงวางแผน ไม่ใช้การทำไปคิดไปเหมือนคนตาบอดคล่ำช้างซึ่งจะบอกได้เฉพาะส่วนไม่สามารถบอกได้ทั้งหมด การวางแผนจึงเป็นสิ่งที่สำคัญยิ่ง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โครงสร้างองค์กร</a:t>
            </a:r>
            <a:r>
              <a:rPr lang="en-US" b="1" dirty="0" smtClean="0"/>
              <a:t> (Organization Structure)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คำ</a:t>
            </a:r>
            <a:r>
              <a:rPr lang="th-TH" dirty="0"/>
              <a:t>ว่าองค์กรมีความหมายที่สำคัญคือการที่คนตั้งแต่สองคนขึ้นไปที่มาร่วมทำกิจกรรมกันอย่างต่อเนื่องโดยมีเป้าหมายบนความสำเร็จเดียวกัน ในการบริหารการวางโครงสร้างองค์กร(</a:t>
            </a:r>
            <a:r>
              <a:rPr lang="en-US" dirty="0"/>
              <a:t>Organization Structure) </a:t>
            </a:r>
            <a:r>
              <a:rPr lang="th-TH" dirty="0"/>
              <a:t>เป็นสิ่งที่สำคัญยิ่ง รูปแบบโครงสร้างองค์กรมีหลาย</a:t>
            </a:r>
            <a:r>
              <a:rPr lang="th-TH" dirty="0" smtClean="0"/>
              <a:t>รูปแบบ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รูปแบบโครงสร้างองค์กร</a:t>
            </a:r>
            <a:endParaRPr lang="th-TH" b="1" dirty="0"/>
          </a:p>
        </p:txBody>
      </p:sp>
      <p:pic>
        <p:nvPicPr>
          <p:cNvPr id="4" name="รูปภาพ 3" descr="clip_image012_00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69674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โครงสร้างองค์กรแบบ </a:t>
            </a:r>
            <a:r>
              <a:rPr lang="en-US" dirty="0" smtClean="0"/>
              <a:t>Henry </a:t>
            </a:r>
            <a:r>
              <a:rPr lang="en-US" dirty="0" err="1" smtClean="0"/>
              <a:t>Mintzberg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Strategic </a:t>
            </a:r>
            <a:r>
              <a:rPr lang="en-US" b="1" dirty="0"/>
              <a:t>Apex: </a:t>
            </a:r>
            <a:r>
              <a:rPr lang="th-TH" dirty="0"/>
              <a:t>ผู้บริหารระดับสูง มีหน้าที่กำหนดยุทธศาสตร์ทิศทางขององค์การ เข้าใจสภาพแวดล้อม มีวิสัยทัศน์ </a:t>
            </a:r>
            <a:endParaRPr lang="en-US" dirty="0"/>
          </a:p>
          <a:p>
            <a:r>
              <a:rPr lang="en-US" b="1" dirty="0"/>
              <a:t>Middle Line: </a:t>
            </a:r>
            <a:r>
              <a:rPr lang="th-TH" dirty="0"/>
              <a:t>ผู้บริหารระดับกลาง ประสานการทำงานส่วนต่างๆ สื่อความต้องการจากบนลงล่างและควบคุมงานรวมทั้งสื่อความต้องการและความคิดเห็นจากล่าง</a:t>
            </a:r>
            <a:r>
              <a:rPr lang="th-TH" dirty="0" err="1"/>
              <a:t>ขึ้นบ</a:t>
            </a:r>
            <a:r>
              <a:rPr lang="th-TH" dirty="0"/>
              <a:t> </a:t>
            </a:r>
            <a:endParaRPr lang="en-US" dirty="0"/>
          </a:p>
          <a:p>
            <a:r>
              <a:rPr lang="en-US" b="1" dirty="0"/>
              <a:t>Operating Core: </a:t>
            </a:r>
            <a:r>
              <a:rPr lang="th-TH" dirty="0"/>
              <a:t>หน่วยปฏิบัติงานหลักขององค์กร </a:t>
            </a:r>
            <a:endParaRPr lang="en-US" dirty="0"/>
          </a:p>
          <a:p>
            <a:r>
              <a:rPr lang="en-US" b="1" dirty="0"/>
              <a:t>Techno-structure: </a:t>
            </a:r>
            <a:r>
              <a:rPr lang="th-TH" dirty="0"/>
              <a:t>หน่วยที่เป็นด้านฝ่ายวิชาการ ร่างคู่มือต่างๆ เป็นที่ปรึกษา หรืออาจเรียกว่า</a:t>
            </a:r>
            <a:r>
              <a:rPr lang="th-TH" dirty="0" err="1"/>
              <a:t>เสนาธิ</a:t>
            </a:r>
            <a:r>
              <a:rPr lang="th-TH" dirty="0"/>
              <a:t>การ </a:t>
            </a:r>
            <a:endParaRPr lang="en-US" dirty="0"/>
          </a:p>
          <a:p>
            <a:r>
              <a:rPr lang="en-US" b="1" dirty="0"/>
              <a:t>Support Staff : </a:t>
            </a:r>
            <a:r>
              <a:rPr lang="th-TH" dirty="0"/>
              <a:t>ฝ่ายสนับสนุน เช่น ส่วนเลขานุการ ส่วนความปลอดภัย ส่วนบริการ</a:t>
            </a:r>
            <a:endParaRPr lang="en-US" dirty="0"/>
          </a:p>
          <a:p>
            <a:r>
              <a:rPr lang="th-TH" dirty="0"/>
              <a:t>เราจะเห็นว่าส่วนประกอบหลักทั้ง </a:t>
            </a:r>
            <a:r>
              <a:rPr lang="en-US" dirty="0"/>
              <a:t>5 </a:t>
            </a:r>
            <a:r>
              <a:rPr lang="th-TH" dirty="0"/>
              <a:t>ส่วนจะมีขนาดในแต่ละส่วนขึ้นอยู่กับความสำคัญของ</a:t>
            </a:r>
            <a:r>
              <a:rPr lang="th-TH" dirty="0" err="1"/>
              <a:t>ภาระกิจ</a:t>
            </a:r>
            <a:r>
              <a:rPr lang="th-TH" dirty="0"/>
              <a:t>นั้น และไม่จำเป็นที่จะต้องมีทุกส่วน ดังนั้นรูปแบบโครงสร้างองค์กรจึงสามารถแตกออกเป็นหลายรูปแบบ ให้อ่านรายเอียดในหนังสือทฤษฎีองค์การ (</a:t>
            </a:r>
            <a:r>
              <a:rPr lang="en-US" dirty="0"/>
              <a:t>Organization Theory)</a:t>
            </a:r>
          </a:p>
          <a:p>
            <a:r>
              <a:rPr lang="th-TH" b="1" dirty="0"/>
              <a:t>ผู้นำ</a:t>
            </a:r>
            <a:r>
              <a:rPr lang="en-US" b="1" dirty="0"/>
              <a:t> (Leader Ship) </a:t>
            </a:r>
            <a:r>
              <a:rPr lang="en-US" b="1" dirty="0" smtClean="0"/>
              <a:t> </a:t>
            </a:r>
            <a:r>
              <a:rPr lang="th-TH" dirty="0" smtClean="0"/>
              <a:t>ภาวะ</a:t>
            </a:r>
            <a:r>
              <a:rPr lang="th-TH" dirty="0"/>
              <a:t>ผู้นำและคุณสมบัติที่ดีของผู้นำเป็นสิ่งที่เกิดจากส่วนลึกภายในของบุคคล ที่เกิดจากพรสวรรค์(</a:t>
            </a:r>
            <a:r>
              <a:rPr lang="en-US" dirty="0"/>
              <a:t>Natural) </a:t>
            </a:r>
            <a:r>
              <a:rPr lang="th-TH" dirty="0"/>
              <a:t>ผสมกับการมีพรแสวง (</a:t>
            </a:r>
            <a:r>
              <a:rPr lang="en-US" dirty="0"/>
              <a:t>Acquire) </a:t>
            </a:r>
            <a:r>
              <a:rPr lang="th-TH" dirty="0"/>
              <a:t>ผู้นำจึงเป็นบุคคลที่มีทั้งความคิด สติปัญญา ความสามารถ ความกล้าและความเพียรพยายาม พร้อมทุกด้าน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ส่วนประกอบของคุณสมบัติของผู้นำ </a:t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 smtClean="0"/>
              <a:t>Leadership Characteristic)</a:t>
            </a:r>
            <a:endParaRPr lang="th-TH" dirty="0"/>
          </a:p>
        </p:txBody>
      </p:sp>
      <p:pic>
        <p:nvPicPr>
          <p:cNvPr id="4" name="รูปภาพ 3" descr="clip_image014_00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6935" y="1783080"/>
            <a:ext cx="485013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การบริหารงานเชิงกลยุทธ์ ด้วยความ</a:t>
            </a:r>
            <a:r>
              <a:rPr lang="en-US" b="1" dirty="0"/>
              <a:t> SMART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/>
              <a:t>การบริหารงานราชการหรือการบริหารงานทางด้านธุรกิจในปัจจุบันที่สำคัญคือการมีกลยุทธ์ในการบริหารหรือที่เรารียกว่าการบริหารงานเชิงกลยุทธ์</a:t>
            </a:r>
            <a:r>
              <a:rPr lang="en-US" dirty="0"/>
              <a:t> (Strategic Management) </a:t>
            </a:r>
            <a:r>
              <a:rPr lang="th-TH" dirty="0"/>
              <a:t>การบริหารงาน การจัดการจึงเป็นสิ่งที่สำคัญมากในการนำนโยบายรัฐบาล (</a:t>
            </a:r>
            <a:r>
              <a:rPr lang="en-US" dirty="0"/>
              <a:t>Governmental Policy) </a:t>
            </a:r>
            <a:r>
              <a:rPr lang="th-TH" dirty="0"/>
              <a:t>หรือ</a:t>
            </a:r>
            <a:r>
              <a:rPr lang="th-TH" dirty="0" err="1"/>
              <a:t>พันธ</a:t>
            </a:r>
            <a:r>
              <a:rPr lang="th-TH" dirty="0"/>
              <a:t>กิจทางธุรกิจ (</a:t>
            </a:r>
            <a:r>
              <a:rPr lang="en-US" dirty="0"/>
              <a:t>Business Mission)</a:t>
            </a:r>
            <a:r>
              <a:rPr lang="th-TH" dirty="0"/>
              <a:t>ไปสู่เป้าหมาย(</a:t>
            </a:r>
            <a:r>
              <a:rPr lang="en-US" dirty="0"/>
              <a:t>Goal)</a:t>
            </a:r>
            <a:r>
              <a:rPr lang="th-TH" dirty="0"/>
              <a:t>และวัตถุประสงค์(</a:t>
            </a:r>
            <a:r>
              <a:rPr lang="en-US" dirty="0"/>
              <a:t>Objective)</a:t>
            </a:r>
            <a:r>
              <a:rPr lang="th-TH" dirty="0"/>
              <a:t>ที่วางไว้ </a:t>
            </a:r>
            <a:endParaRPr lang="th-TH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ส่วนประกอบของคุณสมบัติของผู้นำ </a:t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 smtClean="0"/>
              <a:t>Leadership Characteristic)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ด้าน</a:t>
            </a:r>
            <a:r>
              <a:rPr lang="th-TH" dirty="0"/>
              <a:t>ความรู้ (</a:t>
            </a:r>
            <a:r>
              <a:rPr lang="en-US" dirty="0"/>
              <a:t>Knowledge) </a:t>
            </a:r>
          </a:p>
          <a:p>
            <a:r>
              <a:rPr lang="th-TH" dirty="0"/>
              <a:t>ด้านมุ่งความสำเร็จและความทะเยอทะยาน (</a:t>
            </a:r>
            <a:r>
              <a:rPr lang="en-US" dirty="0"/>
              <a:t>Achievement &amp; Ambition) </a:t>
            </a:r>
          </a:p>
          <a:p>
            <a:r>
              <a:rPr lang="th-TH" dirty="0"/>
              <a:t>ด้านความเข้าใจ (</a:t>
            </a:r>
            <a:r>
              <a:rPr lang="en-US" dirty="0"/>
              <a:t>Understanding) </a:t>
            </a:r>
          </a:p>
          <a:p>
            <a:r>
              <a:rPr lang="th-TH" dirty="0"/>
              <a:t>ด้านทักษะความสามารถ (</a:t>
            </a:r>
            <a:r>
              <a:rPr lang="en-US" dirty="0"/>
              <a:t>Skill) </a:t>
            </a:r>
          </a:p>
          <a:p>
            <a:r>
              <a:rPr lang="th-TH" dirty="0"/>
              <a:t>ด้านพฤติกรรม (</a:t>
            </a:r>
            <a:r>
              <a:rPr lang="en-US" dirty="0"/>
              <a:t>Behavior) </a:t>
            </a:r>
          </a:p>
          <a:p>
            <a:r>
              <a:rPr lang="th-TH" dirty="0"/>
              <a:t>ด้านทัศนคติ (</a:t>
            </a:r>
            <a:r>
              <a:rPr lang="en-US" dirty="0"/>
              <a:t>Attitude) </a:t>
            </a:r>
          </a:p>
          <a:p>
            <a:r>
              <a:rPr lang="th-TH" dirty="0"/>
              <a:t>ส่วนประกอบของคุณสมบัติส่งเสริม ประกอบด้วย</a:t>
            </a:r>
            <a:endParaRPr lang="en-US" dirty="0"/>
          </a:p>
          <a:p>
            <a:r>
              <a:rPr lang="th-TH" dirty="0"/>
              <a:t>ด้านการสื่อสาร (</a:t>
            </a:r>
            <a:r>
              <a:rPr lang="en-US" dirty="0"/>
              <a:t>Communication) </a:t>
            </a:r>
          </a:p>
          <a:p>
            <a:r>
              <a:rPr lang="th-TH" dirty="0"/>
              <a:t>ด้านการใช้ความสามารถที่เป็นเลิศ (</a:t>
            </a:r>
            <a:r>
              <a:rPr lang="en-US" dirty="0"/>
              <a:t>Competency) </a:t>
            </a:r>
          </a:p>
          <a:p>
            <a:r>
              <a:rPr lang="th-TH" dirty="0"/>
              <a:t>ด้านความคิดสร้างสรรค์ (</a:t>
            </a:r>
            <a:r>
              <a:rPr lang="en-US" dirty="0"/>
              <a:t>Creative Thinking) </a:t>
            </a:r>
          </a:p>
          <a:p>
            <a:r>
              <a:rPr lang="th-TH" dirty="0"/>
              <a:t>ด้านความคิดดี (</a:t>
            </a:r>
            <a:r>
              <a:rPr lang="en-US" dirty="0"/>
              <a:t>Positive Thinking)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การควบคุม</a:t>
            </a:r>
            <a:r>
              <a:rPr lang="en-US" b="1" dirty="0" smtClean="0"/>
              <a:t> (Controlling)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ควบคุมการทำงานคือการติดตามผลการดำเนินในทุกขั้นตอนและสามารถบ่งชี้ ความสำคัญของการติดตาม และการควบคุม (</a:t>
            </a:r>
            <a:r>
              <a:rPr lang="en-US" dirty="0"/>
              <a:t>Controlling) </a:t>
            </a:r>
            <a:r>
              <a:rPr lang="th-TH" dirty="0"/>
              <a:t>เป็นภารกิจของนักบริหารทุกระดับ แบ่งได้ </a:t>
            </a:r>
            <a:r>
              <a:rPr lang="en-US" dirty="0"/>
              <a:t>2 </a:t>
            </a:r>
            <a:r>
              <a:rPr lang="th-TH" dirty="0"/>
              <a:t>ลักษณะ คือ</a:t>
            </a:r>
            <a:endParaRPr lang="en-US" dirty="0"/>
          </a:p>
          <a:p>
            <a:r>
              <a:rPr lang="th-TH" dirty="0"/>
              <a:t>การติดตามงาน (</a:t>
            </a:r>
            <a:r>
              <a:rPr lang="en-US" dirty="0"/>
              <a:t>Monitoring) </a:t>
            </a:r>
            <a:r>
              <a:rPr lang="th-TH" dirty="0"/>
              <a:t>ทำให้ผู้บริหารทราบว่า </a:t>
            </a:r>
            <a:endParaRPr lang="en-US" dirty="0"/>
          </a:p>
          <a:p>
            <a:r>
              <a:rPr lang="th-TH" dirty="0"/>
              <a:t>การใช้ทรัพยากร (</a:t>
            </a:r>
            <a:r>
              <a:rPr lang="en-US" dirty="0"/>
              <a:t>Inputs) </a:t>
            </a:r>
            <a:r>
              <a:rPr lang="th-TH" dirty="0"/>
              <a:t>เป็นไปตามแผน หรือไม่ </a:t>
            </a:r>
            <a:endParaRPr lang="en-US" dirty="0"/>
          </a:p>
          <a:p>
            <a:r>
              <a:rPr lang="th-TH" dirty="0"/>
              <a:t>การดำเนินงาน เป็นไปตามกระบวนการ (</a:t>
            </a:r>
            <a:r>
              <a:rPr lang="en-US" dirty="0"/>
              <a:t>Processes) </a:t>
            </a:r>
            <a:r>
              <a:rPr lang="th-TH" dirty="0"/>
              <a:t>ที่กำหนด หรือไม่ </a:t>
            </a:r>
            <a:endParaRPr lang="en-US" dirty="0"/>
          </a:p>
          <a:p>
            <a:r>
              <a:rPr lang="th-TH" dirty="0"/>
              <a:t>ผลงาน (</a:t>
            </a:r>
            <a:r>
              <a:rPr lang="en-US" dirty="0"/>
              <a:t>Outputs) </a:t>
            </a:r>
            <a:r>
              <a:rPr lang="th-TH" dirty="0"/>
              <a:t>เป็นไปตามเป้าหมาย หรือไม่ </a:t>
            </a:r>
            <a:endParaRPr lang="en-US" dirty="0"/>
          </a:p>
          <a:p>
            <a:r>
              <a:rPr lang="th-TH" dirty="0"/>
              <a:t>ผลลัพธ์ (</a:t>
            </a:r>
            <a:r>
              <a:rPr lang="en-US" dirty="0"/>
              <a:t>Outcomes) </a:t>
            </a:r>
            <a:r>
              <a:rPr lang="th-TH" dirty="0"/>
              <a:t>สำเร็จ หรือไม่</a:t>
            </a:r>
            <a:endParaRPr lang="en-US" dirty="0"/>
          </a:p>
          <a:p>
            <a:r>
              <a:rPr lang="th-TH" dirty="0"/>
              <a:t>การแก้ไขปรับปรุงงาน (</a:t>
            </a:r>
            <a:r>
              <a:rPr lang="en-US" dirty="0"/>
              <a:t>Correcting) </a:t>
            </a:r>
            <a:r>
              <a:rPr lang="th-TH" dirty="0"/>
              <a:t>พิจารณาข้อมูลการดำเนินงาน เปรียบเทียบกับแผนงาน โดย </a:t>
            </a:r>
            <a:endParaRPr lang="en-US" dirty="0"/>
          </a:p>
          <a:p>
            <a:r>
              <a:rPr lang="th-TH" dirty="0"/>
              <a:t>การวัดผลงาน กับมาตรฐาน </a:t>
            </a:r>
            <a:endParaRPr lang="en-US" dirty="0"/>
          </a:p>
          <a:p>
            <a:r>
              <a:rPr lang="th-TH" dirty="0"/>
              <a:t>การปรับปรุงแก้ไข </a:t>
            </a:r>
            <a:endParaRPr lang="en-US" dirty="0"/>
          </a:p>
          <a:p>
            <a:r>
              <a:rPr lang="th-TH" dirty="0"/>
              <a:t>สรุป และประเมินผล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การประเมินผลงาน</a:t>
            </a:r>
            <a:r>
              <a:rPr lang="en-US" b="1" dirty="0" smtClean="0"/>
              <a:t> (Evaluation)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214423"/>
            <a:ext cx="8358246" cy="4643470"/>
          </a:xfrm>
        </p:spPr>
        <p:txBody>
          <a:bodyPr>
            <a:noAutofit/>
          </a:bodyPr>
          <a:lstStyle/>
          <a:p>
            <a:r>
              <a:rPr lang="th-TH" sz="2800" dirty="0" smtClean="0"/>
              <a:t>การ</a:t>
            </a:r>
            <a:r>
              <a:rPr lang="th-TH" sz="2800" dirty="0"/>
              <a:t>ประเมิน</a:t>
            </a:r>
            <a:r>
              <a:rPr lang="en-US" sz="2800" dirty="0"/>
              <a:t> </a:t>
            </a:r>
            <a:r>
              <a:rPr lang="th-TH" sz="2800" dirty="0"/>
              <a:t>คือการนำข้อมูลที่วัดได้มาทำการตัดสินใจหรือหาข้อสรุป</a:t>
            </a:r>
            <a:r>
              <a:rPr lang="en-US" sz="2800" dirty="0"/>
              <a:t> </a:t>
            </a:r>
            <a:r>
              <a:rPr lang="th-TH" sz="2800" dirty="0"/>
              <a:t>ในการประเมินจะต้องมีเกณฑ์สำหรับการเปรียบเทียบ</a:t>
            </a:r>
            <a:r>
              <a:rPr lang="en-US" sz="2800" dirty="0"/>
              <a:t> </a:t>
            </a:r>
            <a:r>
              <a:rPr lang="th-TH" sz="2800" dirty="0"/>
              <a:t>เพื่อจะทราบได้ว่าคะแนนที่ได้มาสูงหรือต่ำกว่า</a:t>
            </a:r>
            <a:r>
              <a:rPr lang="en-US" sz="2800" dirty="0"/>
              <a:t> </a:t>
            </a:r>
            <a:r>
              <a:rPr lang="th-TH" sz="2800" dirty="0"/>
              <a:t>ทำให้สามารถตีค่าออกมาได้</a:t>
            </a:r>
            <a:r>
              <a:rPr lang="en-US" sz="2800" dirty="0"/>
              <a:t> </a:t>
            </a:r>
            <a:r>
              <a:rPr lang="th-TH" sz="2800" dirty="0"/>
              <a:t>การประเมินผลเป็นภารกิจในขั้นตอนสุดท้ายของการบริหาร การประเมินผลงานสามารถแบ่งการประเมินออกเป็น </a:t>
            </a:r>
            <a:r>
              <a:rPr lang="en-US" sz="2800" dirty="0"/>
              <a:t>3 </a:t>
            </a:r>
            <a:r>
              <a:rPr lang="th-TH" sz="2800" dirty="0"/>
              <a:t>ส่วน </a:t>
            </a:r>
            <a:r>
              <a:rPr lang="th-TH" sz="2800" dirty="0" smtClean="0"/>
              <a:t>คือ </a:t>
            </a:r>
          </a:p>
          <a:p>
            <a:r>
              <a:rPr lang="th-TH" sz="2800" b="1" dirty="0" smtClean="0"/>
              <a:t>การ</a:t>
            </a:r>
            <a:r>
              <a:rPr lang="th-TH" sz="2800" b="1" dirty="0"/>
              <a:t>ประเมินบุคคล (</a:t>
            </a:r>
            <a:r>
              <a:rPr lang="en-US" sz="2800" b="1" dirty="0"/>
              <a:t>Personal Evaluation) </a:t>
            </a:r>
            <a:r>
              <a:rPr lang="th-TH" sz="2800" dirty="0"/>
              <a:t>การประเมินบุคคลมีการประเมิน </a:t>
            </a:r>
            <a:r>
              <a:rPr lang="en-US" sz="2800" dirty="0"/>
              <a:t>2 </a:t>
            </a:r>
            <a:r>
              <a:rPr lang="th-TH" sz="2800" dirty="0"/>
              <a:t>ด้านคือ </a:t>
            </a:r>
            <a:endParaRPr lang="en-US" sz="2800" dirty="0"/>
          </a:p>
          <a:p>
            <a:pPr lvl="1"/>
            <a:r>
              <a:rPr lang="th-TH" dirty="0"/>
              <a:t>การประเมินทางด้านจิตวิทยา</a:t>
            </a:r>
            <a:r>
              <a:rPr lang="en-US" dirty="0"/>
              <a:t>(Psychological Assessment) 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ประเมินทั้งด้านความรู้</a:t>
            </a:r>
            <a:r>
              <a:rPr lang="en-US" dirty="0"/>
              <a:t> </a:t>
            </a:r>
            <a:r>
              <a:rPr lang="th-TH" dirty="0"/>
              <a:t>ทักษะ</a:t>
            </a:r>
            <a:r>
              <a:rPr lang="en-US" dirty="0"/>
              <a:t> </a:t>
            </a:r>
            <a:r>
              <a:rPr lang="th-TH" dirty="0"/>
              <a:t>ความสามารถ</a:t>
            </a:r>
            <a:r>
              <a:rPr lang="en-US" dirty="0"/>
              <a:t> </a:t>
            </a:r>
            <a:r>
              <a:rPr lang="th-TH" dirty="0"/>
              <a:t>บุคลิกลักษณะ</a:t>
            </a:r>
            <a:r>
              <a:rPr lang="en-US" dirty="0"/>
              <a:t> </a:t>
            </a:r>
            <a:r>
              <a:rPr lang="th-TH" dirty="0"/>
              <a:t>และพฤติกรรมที่เหมาะสม</a:t>
            </a:r>
            <a:r>
              <a:rPr lang="en-US" dirty="0"/>
              <a:t> </a:t>
            </a:r>
            <a:r>
              <a:rPr lang="th-TH" dirty="0"/>
              <a:t>ที่สอดคล้องกับความสำเร็จในการทำงานนั้นๆ</a:t>
            </a:r>
            <a:r>
              <a:rPr lang="en-US" dirty="0"/>
              <a:t> (</a:t>
            </a:r>
            <a:r>
              <a:rPr lang="th-TH" dirty="0"/>
              <a:t>ที่มาของ</a:t>
            </a:r>
            <a:r>
              <a:rPr lang="en-US" dirty="0"/>
              <a:t> Competency) 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การประเมินผลงาน</a:t>
            </a:r>
            <a:r>
              <a:rPr lang="en-US" b="1" dirty="0" smtClean="0"/>
              <a:t> (Evaluation)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214423"/>
            <a:ext cx="8429684" cy="4643470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Assessment</a:t>
            </a:r>
            <a:r>
              <a:rPr lang="en-US" sz="2400" dirty="0"/>
              <a:t> </a:t>
            </a:r>
            <a:r>
              <a:rPr lang="th-TH" sz="2400" dirty="0"/>
              <a:t>จัดเป็นการวัดผลประเภทหนึ่ง</a:t>
            </a:r>
            <a:r>
              <a:rPr lang="en-US" sz="2400" dirty="0"/>
              <a:t> </a:t>
            </a:r>
            <a:r>
              <a:rPr lang="th-TH" sz="2400" dirty="0"/>
              <a:t>ที่ใช้กับคน</a:t>
            </a:r>
            <a:r>
              <a:rPr lang="en-US" sz="2400" dirty="0"/>
              <a:t> </a:t>
            </a:r>
            <a:r>
              <a:rPr lang="th-TH" sz="2400" dirty="0"/>
              <a:t>ส่วน</a:t>
            </a:r>
            <a:r>
              <a:rPr lang="en-US" sz="2400" dirty="0"/>
              <a:t> Evaluation  </a:t>
            </a:r>
          </a:p>
          <a:p>
            <a:r>
              <a:rPr lang="th-TH" sz="2800" b="1" dirty="0"/>
              <a:t>การประเมินผลการปฏิบัติงาน</a:t>
            </a:r>
            <a:r>
              <a:rPr lang="en-US" sz="2800" b="1" dirty="0"/>
              <a:t> (Performance Evaluation) </a:t>
            </a:r>
            <a:r>
              <a:rPr lang="th-TH" sz="2800" dirty="0"/>
              <a:t>ของคนว่ามีความสามารถในการปฏิบัติตามหน้าที่ที่ได้รับมอบหมายตาม</a:t>
            </a:r>
            <a:r>
              <a:rPr lang="en-US" sz="2800" dirty="0"/>
              <a:t> Jon Description </a:t>
            </a:r>
            <a:r>
              <a:rPr lang="th-TH" sz="2800" dirty="0"/>
              <a:t>ของแต่ละบุคคล</a:t>
            </a:r>
            <a:endParaRPr lang="en-US" sz="2800" dirty="0"/>
          </a:p>
          <a:p>
            <a:r>
              <a:rPr lang="th-TH" sz="2800" b="1" dirty="0"/>
              <a:t>การประเมินผลงานกลุ่ม (</a:t>
            </a:r>
            <a:r>
              <a:rPr lang="en-US" sz="2800" b="1" dirty="0"/>
              <a:t>Group Performance Evaluation)</a:t>
            </a:r>
            <a:r>
              <a:rPr lang="en-US" sz="2800" dirty="0"/>
              <a:t> </a:t>
            </a:r>
            <a:r>
              <a:rPr lang="th-TH" sz="2800" dirty="0"/>
              <a:t>เป็นการประเมินผลงานของกลุ่มทำงาน ของหน่วยต่างๆ ที่ต้อง มีลักษณะการประทั้ง </a:t>
            </a:r>
            <a:r>
              <a:rPr lang="en-US" sz="2800" dirty="0"/>
              <a:t>2 </a:t>
            </a:r>
            <a:r>
              <a:rPr lang="th-TH" sz="2800" dirty="0"/>
              <a:t>ด้านเช่นเดียวกับการประเมินบุคคล </a:t>
            </a:r>
            <a:endParaRPr lang="en-US" sz="2800" dirty="0"/>
          </a:p>
          <a:p>
            <a:r>
              <a:rPr lang="th-TH" sz="2800" dirty="0"/>
              <a:t>ผลจากการประเมินทั้งสองด้านเป็นการประเมินผลเพื่อการพัฒนาบุคคลากรในองค์กรเพื่อการพิจารณาความดีความชอบ การเลื่อนตำแหน่งงานของแต่ละบุคคลใน</a:t>
            </a:r>
            <a:r>
              <a:rPr lang="th-TH" sz="2800" dirty="0" smtClean="0"/>
              <a:t>หน่วยงาน</a:t>
            </a:r>
            <a:endParaRPr lang="en-US" sz="2800" dirty="0"/>
          </a:p>
          <a:p>
            <a:endParaRPr lang="th-TH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โดยอาศัยหลักการ</a:t>
            </a:r>
            <a:r>
              <a:rPr lang="en-US" b="1" dirty="0" smtClean="0"/>
              <a:t> Evaluation</a:t>
            </a:r>
            <a:endParaRPr lang="th-TH" dirty="0"/>
          </a:p>
        </p:txBody>
      </p:sp>
      <p:pic>
        <p:nvPicPr>
          <p:cNvPr id="4" name="รูปภาพ 3" descr="clip_image016_00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63284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หลักการประเมินบุคคลและผลงาน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ประเมินองค์กร (</a:t>
            </a:r>
            <a:r>
              <a:rPr lang="en-US" dirty="0"/>
              <a:t>Organization Appraisal) </a:t>
            </a:r>
            <a:r>
              <a:rPr lang="th-TH" dirty="0"/>
              <a:t>เป็นการประเมินผลงานขององค์กรด้วยหลัก </a:t>
            </a:r>
            <a:r>
              <a:rPr lang="en-US" dirty="0"/>
              <a:t>Balanced Scorecard &amp; KPI </a:t>
            </a:r>
            <a:r>
              <a:rPr lang="th-TH" dirty="0"/>
              <a:t>โดยมีตัวชี้วัดทั้ง </a:t>
            </a:r>
            <a:r>
              <a:rPr lang="en-US" dirty="0"/>
              <a:t>4 </a:t>
            </a:r>
            <a:r>
              <a:rPr lang="th-TH" dirty="0"/>
              <a:t>มุมมองคือ </a:t>
            </a:r>
            <a:endParaRPr lang="en-US" dirty="0"/>
          </a:p>
          <a:p>
            <a:pPr lvl="1"/>
            <a:r>
              <a:rPr lang="th-TH" dirty="0"/>
              <a:t>มุมมองด้านการเงิน (</a:t>
            </a:r>
            <a:r>
              <a:rPr lang="en-US" dirty="0"/>
              <a:t>Financial Perspectives) </a:t>
            </a:r>
          </a:p>
          <a:p>
            <a:pPr lvl="1"/>
            <a:r>
              <a:rPr lang="th-TH" dirty="0"/>
              <a:t>มุมมองด้านลูกค้า (</a:t>
            </a:r>
            <a:r>
              <a:rPr lang="en-US" dirty="0"/>
              <a:t>Customer Perspectives) </a:t>
            </a:r>
          </a:p>
          <a:p>
            <a:pPr lvl="1"/>
            <a:r>
              <a:rPr lang="th-TH" dirty="0"/>
              <a:t>มุมมองด้านกระบวนการภายใน (</a:t>
            </a:r>
            <a:r>
              <a:rPr lang="en-US" dirty="0"/>
              <a:t>Internal Process Perspectives) </a:t>
            </a:r>
          </a:p>
          <a:p>
            <a:pPr lvl="1"/>
            <a:r>
              <a:rPr lang="th-TH" dirty="0"/>
              <a:t>มุมมองด้านการเรียนรู้และการพัฒนา (</a:t>
            </a:r>
            <a:r>
              <a:rPr lang="en-US" dirty="0"/>
              <a:t>Learning and Growth Perspectives)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หลักการประเมินบุคคลและผลงาน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การประเมินจะ</a:t>
            </a:r>
            <a:r>
              <a:rPr lang="th-TH" dirty="0"/>
              <a:t>มีการตั้งเกณฑ์ที่องค์การต้องการใน </a:t>
            </a:r>
            <a:r>
              <a:rPr lang="en-US" dirty="0"/>
              <a:t>3 </a:t>
            </a:r>
            <a:r>
              <a:rPr lang="th-TH" dirty="0"/>
              <a:t>ระดับคือ</a:t>
            </a:r>
            <a:endParaRPr lang="en-US" dirty="0"/>
          </a:p>
          <a:p>
            <a:pPr lvl="1"/>
            <a:r>
              <a:rPr lang="th-TH" b="1" dirty="0"/>
              <a:t>เป้าหมายที่คาดหวัง (</a:t>
            </a:r>
            <a:r>
              <a:rPr lang="en-US" b="1" dirty="0"/>
              <a:t>Target) </a:t>
            </a:r>
            <a:r>
              <a:rPr lang="th-TH" dirty="0" smtClean="0"/>
              <a:t>เป้าหมาย</a:t>
            </a:r>
            <a:r>
              <a:rPr lang="th-TH" dirty="0"/>
              <a:t>ที่องค์กรมีความต้องการที่จะได้และเป็นไปตามกลยุทธ์การวางแผน </a:t>
            </a:r>
            <a:endParaRPr lang="en-US" dirty="0"/>
          </a:p>
          <a:p>
            <a:pPr lvl="1"/>
            <a:r>
              <a:rPr lang="th-TH" b="1" dirty="0" smtClean="0"/>
              <a:t>เป้าหมาย</a:t>
            </a:r>
            <a:r>
              <a:rPr lang="th-TH" b="1" dirty="0"/>
              <a:t>ที่เหนือกว่าคาดหวัง (</a:t>
            </a:r>
            <a:r>
              <a:rPr lang="en-US" b="1" dirty="0"/>
              <a:t>Outstanding) </a:t>
            </a:r>
            <a:r>
              <a:rPr lang="th-TH" dirty="0"/>
              <a:t>จะมีการตั้งเกณฑ์ที่เหนือกว่าเพื่อการสร้างแรงจูงใจในระดับสูงกว่าเป้าหมายซึ่งองค์กรสามารถทำได้ และมีการให้รางวัลต่อผลงานที่ได้จากเป้าหมายส่งกลับสู่พนักงานโดยทันที่ในผลงานที่เด่นกว่าที่ตั้งในรูปของ</a:t>
            </a:r>
            <a:r>
              <a:rPr lang="en-US" dirty="0"/>
              <a:t> Bonus </a:t>
            </a:r>
            <a:r>
              <a:rPr lang="th-TH" dirty="0"/>
              <a:t>และ</a:t>
            </a:r>
            <a:r>
              <a:rPr lang="en-US" dirty="0"/>
              <a:t>Success free </a:t>
            </a:r>
          </a:p>
          <a:p>
            <a:pPr lvl="1"/>
            <a:r>
              <a:rPr lang="th-TH" b="1" dirty="0"/>
              <a:t>ได้ผลงานที่ต่ำกว่าเป้าหมายที่วางไว้ (</a:t>
            </a:r>
            <a:r>
              <a:rPr lang="en-US" b="1" dirty="0"/>
              <a:t>Threshold) </a:t>
            </a:r>
            <a:r>
              <a:rPr lang="th-TH" dirty="0"/>
              <a:t>เป็นจุดที่องค์กรประเมินไว้ให้เป็นจุดที่ต่ำที่สุดที่ควรจะได้สำ</a:t>
            </a:r>
            <a:r>
              <a:rPr lang="th-TH" dirty="0" err="1"/>
              <a:t>หรัผล</a:t>
            </a:r>
            <a:r>
              <a:rPr lang="th-TH" dirty="0"/>
              <a:t>งาน</a:t>
            </a:r>
            <a:endParaRPr lang="en-US" dirty="0"/>
          </a:p>
          <a:p>
            <a:r>
              <a:rPr lang="th-TH" dirty="0" smtClean="0"/>
              <a:t>การ</a:t>
            </a:r>
            <a:r>
              <a:rPr lang="th-TH" dirty="0"/>
              <a:t>ประเมินผลงานทุกระดับจะเป็นตัวชี้และแสดงถึงความอยู่รอด การเจริญเติบโต ความยั่งยืนขององค์กร และเป็นตัวชี้ให้เห็นความสำเร็จขององค์กรนั้นๆ 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การประยุกต์หลักการบริหาร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</a:t>
            </a:r>
            <a:r>
              <a:rPr lang="th-TH" sz="3600" dirty="0"/>
              <a:t>เขียนแผนธุรกิจในช่วงการทำแผนปฏิบัติการ</a:t>
            </a:r>
            <a:r>
              <a:rPr lang="en-US" sz="3600" dirty="0"/>
              <a:t> (Action Plan) </a:t>
            </a:r>
            <a:r>
              <a:rPr lang="th-TH" sz="3600" dirty="0" smtClean="0"/>
              <a:t>จะ</a:t>
            </a:r>
            <a:r>
              <a:rPr lang="th-TH" sz="3600" dirty="0"/>
              <a:t>เห็นว่ามีการนำหลักการบริหารงาน (</a:t>
            </a:r>
            <a:r>
              <a:rPr lang="en-US" sz="3600" dirty="0"/>
              <a:t>Management </a:t>
            </a:r>
            <a:r>
              <a:rPr lang="en-US" sz="3600" dirty="0" smtClean="0"/>
              <a:t>; </a:t>
            </a:r>
            <a:r>
              <a:rPr lang="en-US" sz="3600" dirty="0"/>
              <a:t>POLCE)</a:t>
            </a:r>
            <a:r>
              <a:rPr lang="th-TH" sz="3600" dirty="0"/>
              <a:t>และหลักของ </a:t>
            </a:r>
            <a:r>
              <a:rPr lang="en-US" sz="3600" dirty="0"/>
              <a:t>SMART </a:t>
            </a:r>
            <a:r>
              <a:rPr lang="th-TH" sz="3600" dirty="0"/>
              <a:t>มาใช้ในการ</a:t>
            </a:r>
            <a:r>
              <a:rPr lang="th-TH" sz="3600" dirty="0" smtClean="0"/>
              <a:t>บริหาร</a:t>
            </a:r>
            <a:endParaRPr lang="th-TH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10952"/>
          </a:xfrm>
        </p:spPr>
        <p:txBody>
          <a:bodyPr>
            <a:normAutofit/>
          </a:bodyPr>
          <a:lstStyle/>
          <a:p>
            <a:pPr algn="l"/>
            <a:r>
              <a:rPr lang="th-TH" sz="3200" dirty="0" smtClean="0"/>
              <a:t>แบบฟอร์มของแผนปฏิบัติการ (</a:t>
            </a:r>
            <a:r>
              <a:rPr lang="en-US" sz="3200" dirty="0" smtClean="0"/>
              <a:t>Action Plan)</a:t>
            </a:r>
            <a:endParaRPr lang="th-TH" sz="3200" dirty="0"/>
          </a:p>
        </p:txBody>
      </p:sp>
      <p:pic>
        <p:nvPicPr>
          <p:cNvPr id="4" name="รูปภาพ 3" descr="clip_image018_00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828092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การประยุกต์หลักการบริหาร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การประยุกต์หลักการบริหาร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จาก</a:t>
            </a:r>
            <a:r>
              <a:rPr lang="th-TH" dirty="0"/>
              <a:t>การศึกษาหลักการบริหาร </a:t>
            </a:r>
            <a:r>
              <a:rPr lang="en-US" dirty="0"/>
              <a:t>Management </a:t>
            </a:r>
            <a:r>
              <a:rPr lang="en-US" dirty="0" smtClean="0"/>
              <a:t>: </a:t>
            </a:r>
            <a:r>
              <a:rPr lang="en-US" dirty="0"/>
              <a:t>POLCE </a:t>
            </a:r>
            <a:r>
              <a:rPr lang="th-TH" dirty="0"/>
              <a:t>และหลักของ </a:t>
            </a:r>
            <a:r>
              <a:rPr lang="en-US" dirty="0"/>
              <a:t>SMART </a:t>
            </a:r>
            <a:r>
              <a:rPr lang="th-TH" dirty="0"/>
              <a:t>จะเห็นว่าเราสามารถนำหลักการดังกล่าวมาใช้ในการบริหารงานไม่ว่าจะเรื่องอะไร แนวคิดและหลักการดังกล่าว</a:t>
            </a:r>
            <a:r>
              <a:rPr lang="th-TH" dirty="0" smtClean="0"/>
              <a:t>สามารถ</a:t>
            </a:r>
            <a:r>
              <a:rPr lang="th-TH" dirty="0"/>
              <a:t>นำมาประยุกต์ใช้ และสามารถสร้างเป็นทางในการปฏิบัติงานให้กับพนักงานในองค์กรแต่อย่าลืมการนำการสื่อสาร(</a:t>
            </a:r>
            <a:r>
              <a:rPr lang="en-US" dirty="0"/>
              <a:t>Communication) </a:t>
            </a:r>
            <a:r>
              <a:rPr lang="th-TH" dirty="0"/>
              <a:t>องค์กรที่ดีมาใช้ เพื่อการประสานงานที่ราบลื่นและเป็นที่เข้าใจเป็นแนวทางเดียวกันทั้งองค์กรต่อไป 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การบริหารงานเชิงกลยุทธ์ ด้วยความ</a:t>
            </a:r>
            <a:r>
              <a:rPr lang="en-US" b="1" dirty="0"/>
              <a:t> SMART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บริหารอย่างไรให้แผนปฏิบัติการ (</a:t>
            </a:r>
            <a:r>
              <a:rPr lang="en-US" dirty="0"/>
              <a:t>Action Plan)</a:t>
            </a:r>
            <a:r>
              <a:rPr lang="th-TH" dirty="0"/>
              <a:t>สามารถดำเนินการได้ตามแผน </a:t>
            </a:r>
            <a:endParaRPr lang="th-TH" dirty="0" smtClean="0"/>
          </a:p>
          <a:p>
            <a:r>
              <a:rPr lang="th-TH" dirty="0" smtClean="0"/>
              <a:t>มีคำ</a:t>
            </a:r>
            <a:r>
              <a:rPr lang="th-TH" dirty="0"/>
              <a:t>กล่าวว่าการวางแผน(ฟอร์ม)ดีมีชัยไปกว่าครึ่ง แต่อีกครึ่งที่หรือละคืออะไร ครึ่งที่เหลือการบริหารงานให้บรรลุแผนที่วาง</a:t>
            </a:r>
            <a:r>
              <a:rPr lang="th-TH" dirty="0" smtClean="0"/>
              <a:t>ไว้</a:t>
            </a:r>
          </a:p>
          <a:p>
            <a:r>
              <a:rPr lang="th-TH" dirty="0" smtClean="0"/>
              <a:t>จะ</a:t>
            </a:r>
            <a:r>
              <a:rPr lang="th-TH" dirty="0"/>
              <a:t>เห็นว่าการวางแผนจะต้องสอดคล้องต่อการบริหาร แต่การนำแผนปฏิบัติการไปปฏิบัติจริงจะต้องใช้การบริหารงานอย่างถูกต้อง ชัดเจน นั้นคือการ</a:t>
            </a:r>
            <a:r>
              <a:rPr lang="th-TH" dirty="0" smtClean="0"/>
              <a:t>บริหารงานเชิงกล</a:t>
            </a:r>
            <a:r>
              <a:rPr lang="th-TH" dirty="0"/>
              <a:t>ยุทธ์(</a:t>
            </a:r>
            <a:r>
              <a:rPr lang="en-US" dirty="0"/>
              <a:t>Strategic</a:t>
            </a:r>
            <a:r>
              <a:rPr lang="th-TH" dirty="0"/>
              <a:t> </a:t>
            </a:r>
            <a:r>
              <a:rPr lang="en-US" dirty="0"/>
              <a:t>Management) </a:t>
            </a:r>
            <a:r>
              <a:rPr lang="th-TH" dirty="0"/>
              <a:t>ด้วยความ</a:t>
            </a:r>
            <a:r>
              <a:rPr lang="en-US" dirty="0"/>
              <a:t> SMART</a:t>
            </a:r>
            <a:br>
              <a:rPr lang="en-US" dirty="0"/>
            </a:br>
            <a:endParaRPr lang="th-TH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จงอธิบายความหมาย </a:t>
            </a:r>
            <a:r>
              <a:rPr lang="en-US" dirty="0" smtClean="0"/>
              <a:t>SMART </a:t>
            </a:r>
          </a:p>
          <a:p>
            <a:r>
              <a:rPr lang="th-TH" dirty="0" smtClean="0"/>
              <a:t>ของคุณสมบัติของผู้นำ </a:t>
            </a:r>
            <a:r>
              <a:rPr lang="th-TH" dirty="0" smtClean="0"/>
              <a:t>(</a:t>
            </a:r>
            <a:r>
              <a:rPr lang="en-US" dirty="0" smtClean="0"/>
              <a:t>Leadership Characteristic</a:t>
            </a:r>
            <a:r>
              <a:rPr lang="en-US" dirty="0" smtClean="0"/>
              <a:t>) </a:t>
            </a:r>
            <a:r>
              <a:rPr lang="th-TH" dirty="0" smtClean="0"/>
              <a:t>ประกอบด้วยอะไรบ้าง</a:t>
            </a:r>
          </a:p>
          <a:p>
            <a:r>
              <a:rPr lang="th-TH" dirty="0" smtClean="0"/>
              <a:t>การประเมินผลงาน</a:t>
            </a:r>
            <a:r>
              <a:rPr lang="en-US" dirty="0" smtClean="0"/>
              <a:t> (Evaluation) </a:t>
            </a:r>
            <a:r>
              <a:rPr lang="th-TH" dirty="0" smtClean="0"/>
              <a:t>มีกี่ประเภท ประกอบด้วยอะไรบ้าง</a:t>
            </a:r>
          </a:p>
          <a:p>
            <a:r>
              <a:rPr lang="th-TH" dirty="0" smtClean="0"/>
              <a:t>จงยกตัวอย่างคุณสมบัติด้าน</a:t>
            </a:r>
            <a:r>
              <a:rPr lang="th-TH" dirty="0" smtClean="0"/>
              <a:t>ความคิดดี (</a:t>
            </a:r>
            <a:r>
              <a:rPr lang="en-US" dirty="0" smtClean="0"/>
              <a:t>Positive Thinking) </a:t>
            </a:r>
            <a:r>
              <a:rPr lang="th-TH" smtClean="0"/>
              <a:t>ของผู้นำ</a:t>
            </a:r>
            <a:endParaRPr lang="en-US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ความหมายของคำว่า</a:t>
            </a:r>
            <a:r>
              <a:rPr lang="en-US" b="1" dirty="0" smtClean="0"/>
              <a:t> SMART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นโยบาย</a:t>
            </a:r>
            <a:r>
              <a:rPr lang="th-TH" dirty="0"/>
              <a:t>รัฐบาล(</a:t>
            </a:r>
            <a:r>
              <a:rPr lang="en-US" dirty="0"/>
              <a:t>Governmental Policy) </a:t>
            </a:r>
            <a:r>
              <a:rPr lang="th-TH" dirty="0"/>
              <a:t>หรือ</a:t>
            </a:r>
            <a:r>
              <a:rPr lang="th-TH" dirty="0" err="1"/>
              <a:t>พันธ</a:t>
            </a:r>
            <a:r>
              <a:rPr lang="th-TH" dirty="0"/>
              <a:t>กิจทางธุรกิจ (</a:t>
            </a:r>
            <a:r>
              <a:rPr lang="en-US" dirty="0"/>
              <a:t>Business Mission) </a:t>
            </a:r>
            <a:r>
              <a:rPr lang="th-TH" dirty="0"/>
              <a:t>เป็นสิ่งที่จะต้องสามารถดำเนินการได้อย่างเห็นเด่นชัดและต้องมีความสำเร็จแต่ก็ยังคงอยู่ในรูปแบบนามธรรม</a:t>
            </a:r>
            <a:r>
              <a:rPr lang="en-US" dirty="0"/>
              <a:t> (Abstract) </a:t>
            </a:r>
            <a:r>
              <a:rPr lang="th-TH" dirty="0"/>
              <a:t>แต่ทั้งนโยบายหรือ</a:t>
            </a:r>
            <a:r>
              <a:rPr lang="th-TH" dirty="0" err="1"/>
              <a:t>พันธ</a:t>
            </a:r>
            <a:r>
              <a:rPr lang="th-TH" dirty="0"/>
              <a:t>กิจจะต้องถูกแปลงไปสู่การนำไปปฏิบัติได้จริงหรืออีกความหมายหนึ่งคือจะต้องจับต้องได้อย่างเป็นรูปธรรม</a:t>
            </a:r>
            <a:r>
              <a:rPr lang="en-US" dirty="0"/>
              <a:t> (Concrete) </a:t>
            </a:r>
            <a:r>
              <a:rPr lang="th-TH" dirty="0"/>
              <a:t>นั้นคือการนำนโยบายหรือ</a:t>
            </a:r>
            <a:r>
              <a:rPr lang="th-TH" dirty="0" err="1"/>
              <a:t>พันธ</a:t>
            </a:r>
            <a:r>
              <a:rPr lang="th-TH" dirty="0"/>
              <a:t>กิจในแต่ละข้อมากำหนดเป็นวัตถุประสงค์</a:t>
            </a:r>
            <a:r>
              <a:rPr lang="en-US" dirty="0"/>
              <a:t> (Objective) </a:t>
            </a:r>
            <a:r>
              <a:rPr lang="th-TH" dirty="0"/>
              <a:t>ซึ่งเราจะเห็นว่าวัตถุประสงค์เป็นสิ่งที่สำคัญมากที่จะแสดงให้แนวทางแห่งความสำเร็จ พนักงานในองค์กรที่ต้องปฏิบัติตามภารกิจดังกล่าวในแนวทางเดียวกันและถูกต้อง บนเวลาที่กำหนดจึงต้องได้รับคำสั่งชัดเจน เด่นชัด ซึ่งคำว่า </a:t>
            </a:r>
            <a:r>
              <a:rPr lang="en-US" dirty="0"/>
              <a:t>SMART </a:t>
            </a:r>
            <a:r>
              <a:rPr lang="th-TH" dirty="0"/>
              <a:t>จึงต้องนำมาใช้ตั้งแต่ช่วง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การทำรายละเอียดของวัตถุประสงค์และเป้าหมาย</a:t>
            </a:r>
            <a:r>
              <a:rPr lang="en-US" b="1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ความหมาย</a:t>
            </a:r>
            <a:r>
              <a:rPr lang="th-TH" sz="3600" dirty="0"/>
              <a:t>ของคำว่า </a:t>
            </a:r>
            <a:r>
              <a:rPr lang="en-US" sz="3600" dirty="0"/>
              <a:t>SAMRT </a:t>
            </a:r>
            <a:r>
              <a:rPr lang="th-TH" sz="3600" dirty="0"/>
              <a:t>เป็นความหมายที่ดีมากในภาษาอังกฤษ จาก</a:t>
            </a:r>
            <a:r>
              <a:rPr lang="en-US" sz="3600" dirty="0"/>
              <a:t>Dictionary </a:t>
            </a:r>
            <a:r>
              <a:rPr lang="th-TH" sz="3600" dirty="0"/>
              <a:t>ไทย-</a:t>
            </a:r>
            <a:r>
              <a:rPr lang="en-US" sz="3600" dirty="0"/>
              <a:t>English </a:t>
            </a:r>
            <a:r>
              <a:rPr lang="th-TH" sz="3600" dirty="0"/>
              <a:t>คำว่า </a:t>
            </a:r>
            <a:r>
              <a:rPr lang="en-US" sz="3600" dirty="0"/>
              <a:t>Smart (adj.) </a:t>
            </a:r>
            <a:r>
              <a:rPr lang="th-TH" sz="3600" dirty="0"/>
              <a:t>มีคำแปลเป็นไทยที่สำคัญคือ โก๋</a:t>
            </a:r>
            <a:r>
              <a:rPr lang="en-US" sz="3600" dirty="0"/>
              <a:t>, </a:t>
            </a:r>
            <a:r>
              <a:rPr lang="th-TH" sz="3600" dirty="0"/>
              <a:t>เก๋</a:t>
            </a:r>
            <a:r>
              <a:rPr lang="en-US" sz="3600" dirty="0"/>
              <a:t>, </a:t>
            </a:r>
            <a:r>
              <a:rPr lang="th-TH" sz="3600" dirty="0"/>
              <a:t>สวย</a:t>
            </a:r>
            <a:r>
              <a:rPr lang="en-US" sz="3600" dirty="0"/>
              <a:t>, </a:t>
            </a:r>
            <a:r>
              <a:rPr lang="th-TH" sz="3600" dirty="0"/>
              <a:t>สดใส</a:t>
            </a:r>
            <a:r>
              <a:rPr lang="en-US" sz="3600" dirty="0"/>
              <a:t>, </a:t>
            </a:r>
            <a:r>
              <a:rPr lang="th-TH" sz="3600" dirty="0"/>
              <a:t>เก่ง</a:t>
            </a:r>
            <a:r>
              <a:rPr lang="en-US" sz="3600" dirty="0"/>
              <a:t>, </a:t>
            </a:r>
            <a:r>
              <a:rPr lang="th-TH" sz="3600" dirty="0"/>
              <a:t>คล่องแคล้ว</a:t>
            </a:r>
            <a:r>
              <a:rPr lang="en-US" sz="3600" dirty="0"/>
              <a:t>, </a:t>
            </a:r>
            <a:r>
              <a:rPr lang="th-TH" sz="3600" dirty="0"/>
              <a:t>ฉลาด</a:t>
            </a:r>
            <a:r>
              <a:rPr lang="en-US" sz="3600" dirty="0"/>
              <a:t>, </a:t>
            </a:r>
            <a:r>
              <a:rPr lang="th-TH" sz="3600" dirty="0"/>
              <a:t>แรง และเร็ว จึงเป็นที่มาของคำชมบุคคลที่ดูดีและฉลาดว่าดู</a:t>
            </a:r>
            <a:r>
              <a:rPr lang="th-TH" sz="3600" dirty="0" err="1"/>
              <a:t>สมาร์ท</a:t>
            </a:r>
            <a:r>
              <a:rPr lang="th-TH" sz="3600" dirty="0"/>
              <a:t>ดีนะ แต่คำว่า </a:t>
            </a:r>
            <a:r>
              <a:rPr lang="en-US" sz="3600" dirty="0"/>
              <a:t>SMART </a:t>
            </a:r>
            <a:r>
              <a:rPr lang="th-TH" sz="3600" dirty="0"/>
              <a:t>ในหลักการบริหารเป็นคำที่นำ </a:t>
            </a:r>
            <a:r>
              <a:rPr lang="en-US" sz="3600" dirty="0"/>
              <a:t>Key Words </a:t>
            </a:r>
            <a:r>
              <a:rPr lang="th-TH" sz="3600" dirty="0"/>
              <a:t>ของคำที่สามรถเป็นแนวทางในการดำเนินการภารกิจที่สำคัญได้อย่าง</a:t>
            </a:r>
            <a:r>
              <a:rPr lang="th-TH" sz="3600" dirty="0" smtClean="0"/>
              <a:t>ครบถ้วน</a:t>
            </a:r>
            <a:endParaRPr lang="en-US" sz="3600" dirty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</a:t>
            </a:r>
            <a:endParaRPr lang="th-TH" dirty="0"/>
          </a:p>
        </p:txBody>
      </p:sp>
      <p:pic>
        <p:nvPicPr>
          <p:cNvPr id="4" name="รูปภาพ 3" descr="clip_image010_00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12068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 (</a:t>
            </a:r>
            <a:r>
              <a:rPr lang="th-TH" dirty="0"/>
              <a:t>เป็นลักษณะเฉพาะ</a:t>
            </a:r>
            <a:r>
              <a:rPr lang="en-US" dirty="0"/>
              <a:t>, </a:t>
            </a:r>
            <a:r>
              <a:rPr lang="th-TH" dirty="0"/>
              <a:t>โดยเฉพาะ</a:t>
            </a:r>
            <a:r>
              <a:rPr lang="en-US" dirty="0"/>
              <a:t>, </a:t>
            </a:r>
            <a:r>
              <a:rPr lang="th-TH" dirty="0"/>
              <a:t>เจาะจง</a:t>
            </a:r>
            <a:r>
              <a:rPr lang="en-US" dirty="0"/>
              <a:t>, </a:t>
            </a:r>
            <a:r>
              <a:rPr lang="th-TH" dirty="0"/>
              <a:t>แน่นอน) ในทางบริหารหมายถึงการลงรายละเอียดในสถานการณ์และกำหนดนิยามเด่นชัด เจาะจงในการปฏิบัติการหรือเนื้อหาของงาน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Measurement </a:t>
            </a:r>
            <a:r>
              <a:rPr lang="en-US" dirty="0"/>
              <a:t>(</a:t>
            </a:r>
            <a:r>
              <a:rPr lang="th-TH" dirty="0"/>
              <a:t>เกณฑ์</a:t>
            </a:r>
            <a:r>
              <a:rPr lang="en-US" dirty="0"/>
              <a:t>, </a:t>
            </a:r>
            <a:r>
              <a:rPr lang="th-TH" dirty="0"/>
              <a:t>มีขนาด</a:t>
            </a:r>
            <a:r>
              <a:rPr lang="en-US" dirty="0"/>
              <a:t>, </a:t>
            </a:r>
            <a:r>
              <a:rPr lang="th-TH" dirty="0"/>
              <a:t>วัดได้) ในทางบริหารหมายถึงการกำหนดระดับความต้องการที่แน่นอนของผลสำเร็จและให้รู้ถึงขอบเขตของเป้าหมายในรูปแบบปริมาณ</a:t>
            </a:r>
            <a:r>
              <a:rPr lang="en-US" dirty="0"/>
              <a:t> (Quantitative) </a:t>
            </a:r>
            <a:r>
              <a:rPr lang="th-TH" dirty="0"/>
              <a:t>หรือด้านคุณภาพ (</a:t>
            </a:r>
            <a:r>
              <a:rPr lang="en-US" dirty="0"/>
              <a:t>Qualitative)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Achievable </a:t>
            </a:r>
            <a:r>
              <a:rPr lang="en-US" dirty="0"/>
              <a:t>(</a:t>
            </a:r>
            <a:r>
              <a:rPr lang="th-TH" dirty="0"/>
              <a:t>บรรลุ</a:t>
            </a:r>
            <a:r>
              <a:rPr lang="en-US" dirty="0"/>
              <a:t>, </a:t>
            </a:r>
            <a:r>
              <a:rPr lang="th-TH" dirty="0"/>
              <a:t>ความสำเร็จ) ในทางการบริหารหมายถึงมีแนวทางแห่งความสำเร็จภายในขอบเขตที่สามารถควบคุมได้หรือบุคคลที่มีบารมีและความสามารถที่จะทำให้สำเร็จหรือาจเรียกว่า</a:t>
            </a:r>
            <a:r>
              <a:rPr lang="en-US" dirty="0"/>
              <a:t> Personal Competency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1845</Words>
  <Application>Microsoft Office PowerPoint</Application>
  <PresentationFormat>On-screen Show (4:3)</PresentationFormat>
  <Paragraphs>109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ชุดรูปแบบของ Office</vt:lpstr>
      <vt:lpstr>บทที่ 4 เครื่องมือทางการบริหารสมัยใหม่  (New Management Tools)</vt:lpstr>
      <vt:lpstr>การบริหารงานเชิงกลยุทธ์ ด้วยความ SMART </vt:lpstr>
      <vt:lpstr>การบริหารงานเชิงกลยุทธ์ ด้วยความ SMART </vt:lpstr>
      <vt:lpstr>ความหมายของคำว่า SMART </vt:lpstr>
      <vt:lpstr>การทำรายละเอียดของวัตถุประสงค์และเป้าหมาย </vt:lpstr>
      <vt:lpstr>SMART</vt:lpstr>
      <vt:lpstr>SMART</vt:lpstr>
      <vt:lpstr>SMART</vt:lpstr>
      <vt:lpstr>SMART</vt:lpstr>
      <vt:lpstr>SMART</vt:lpstr>
      <vt:lpstr>SMART</vt:lpstr>
      <vt:lpstr>SMART</vt:lpstr>
      <vt:lpstr>การบริหารเชิงกลยุทธ์  (Strategic Management) </vt:lpstr>
      <vt:lpstr>การวางแผน (Planning) </vt:lpstr>
      <vt:lpstr>การวางแผน (Planning) </vt:lpstr>
      <vt:lpstr>โครงสร้างองค์กร (Organization Structure) </vt:lpstr>
      <vt:lpstr>รูปแบบโครงสร้างองค์กร</vt:lpstr>
      <vt:lpstr>โครงสร้างองค์กรแบบ Henry Mintzberg </vt:lpstr>
      <vt:lpstr>ส่วนประกอบของคุณสมบัติของผู้นำ  (Leadership Characteristic)</vt:lpstr>
      <vt:lpstr>ส่วนประกอบของคุณสมบัติของผู้นำ  (Leadership Characteristic)</vt:lpstr>
      <vt:lpstr>การควบคุม (Controlling) </vt:lpstr>
      <vt:lpstr>การประเมินผลงาน (Evaluation) </vt:lpstr>
      <vt:lpstr>การประเมินผลงาน (Evaluation) </vt:lpstr>
      <vt:lpstr>โดยอาศัยหลักการ Evaluation</vt:lpstr>
      <vt:lpstr>หลักการประเมินบุคคลและผลงาน</vt:lpstr>
      <vt:lpstr>หลักการประเมินบุคคลและผลงาน</vt:lpstr>
      <vt:lpstr>การประยุกต์หลักการบริหาร</vt:lpstr>
      <vt:lpstr>แบบฟอร์มของแผนปฏิบัติการ (Action Plan)</vt:lpstr>
      <vt:lpstr>การประยุกต์หลักการบริหาร</vt:lpstr>
      <vt:lpstr>แบบฝึกหัด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เครื่องมือทางการบริหารสมัยใหม่ (New Management Tools)</dc:title>
  <dc:creator>kok</dc:creator>
  <cp:lastModifiedBy>CCI</cp:lastModifiedBy>
  <cp:revision>12</cp:revision>
  <dcterms:created xsi:type="dcterms:W3CDTF">2016-06-03T10:17:54Z</dcterms:created>
  <dcterms:modified xsi:type="dcterms:W3CDTF">2016-10-06T06:42:46Z</dcterms:modified>
</cp:coreProperties>
</file>