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6" r:id="rId15"/>
    <p:sldId id="269" r:id="rId16"/>
    <p:sldId id="271" r:id="rId17"/>
    <p:sldId id="272" r:id="rId18"/>
    <p:sldId id="273" r:id="rId19"/>
    <p:sldId id="274" r:id="rId20"/>
    <p:sldId id="275" r:id="rId21"/>
    <p:sldId id="27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85492"/>
    <a:srgbClr val="940614"/>
    <a:srgbClr val="FF6600"/>
    <a:srgbClr val="846516"/>
    <a:srgbClr val="241486"/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วงรี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5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608F985-E8EC-44B5-ABFD-0F6184DD6B98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67815-9C34-4828-9BB6-3ECBE7776BC6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วงรี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วงรี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3" name="ตัวยึดหมายเลขภาพนิ่ง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609C5-C71E-4A39-ABF5-A2979D2DE656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  <p:sp>
        <p:nvSpPr>
          <p:cNvPr id="14" name="ตัวยึดวันที่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" name="ตัวยึดท้ายกระดา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EA564-718D-49E2-88C6-4ED07FE144BA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วงรี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วงรี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5" name="ตัวยึดท้ายกระดา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ตัวยึดวันที่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EFACCFF-4AFF-4F03-884A-2983CF9FF89F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35F1-F3F3-4409-B424-43F8F1A36FD9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วงรี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วงรี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8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9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B9A7A7-4A27-4CF4-B1FF-5932F0AFCC4B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8849D-000A-4445-9A77-D70607882B62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สี่เหลี่ยมผืนผ้า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สี่เหลี่ยมผืนผ้า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4D5E5F-5CE9-4DC8-B57B-A798F55A8F81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วงรี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วงรี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หมายเลขภาพนิ่ง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1EE6F06-5209-4D3E-9C53-61B8A74D3390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  <p:sp>
        <p:nvSpPr>
          <p:cNvPr id="17" name="ตัวยึดวันที่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" name="ตัวยึดท้ายกระดา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วงรี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6" name="ตัวยึดหมายเลขภาพนิ่ง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5A708-0496-4F52-9176-2521AC7D942D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  <p:sp>
        <p:nvSpPr>
          <p:cNvPr id="17" name="ตัวยึดวันที่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" name="ตัวยึดท้ายกระดา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วงรี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45B15DF-2D24-42E2-AD21-27D42B05B3DC}" type="slidenum">
              <a:rPr lang="en-US"/>
              <a:pPr>
                <a:defRPr/>
              </a:pPr>
              <a:t>‹#›</a:t>
            </a:fld>
            <a:endParaRPr lang="th-TH" dirty="0"/>
          </a:p>
        </p:txBody>
      </p:sp>
      <p:sp>
        <p:nvSpPr>
          <p:cNvPr id="1038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39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997200"/>
            <a:ext cx="5905500" cy="1470025"/>
          </a:xfrm>
        </p:spPr>
        <p:txBody>
          <a:bodyPr/>
          <a:lstStyle/>
          <a:p>
            <a:pPr eaLnBrk="1" hangingPunct="1"/>
            <a:r>
              <a:rPr lang="th-TH" sz="6000" smtClean="0">
                <a:solidFill>
                  <a:srgbClr val="241486"/>
                </a:solidFill>
                <a:latin typeface="2005_iannnnnGMO" pitchFamily="2" charset="0"/>
              </a:rPr>
              <a:t>การประยุกต์ใช้คอมพิวเตอร์เพื่อการดำเนินธุรกิจ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200" b="1" dirty="0" smtClean="0">
                <a:latin typeface="2005_iannnnnGMO" pitchFamily="2" charset="0"/>
              </a:rPr>
              <a:t>การวางแผนทรัพยากรทางธุรกิจในองค์กร</a:t>
            </a:r>
            <a:r>
              <a:rPr lang="en-US" sz="3200" b="1" dirty="0" smtClean="0">
                <a:latin typeface="2005_iannnnnGMO" pitchFamily="2" charset="0"/>
              </a:rPr>
              <a:t/>
            </a:r>
            <a:br>
              <a:rPr lang="en-US" sz="3200" b="1" dirty="0" smtClean="0">
                <a:latin typeface="2005_iannnnnGMO" pitchFamily="2" charset="0"/>
              </a:rPr>
            </a:br>
            <a:r>
              <a:rPr lang="en-US" sz="3200" b="1" dirty="0" smtClean="0">
                <a:latin typeface="2005_iannnnnGMO" pitchFamily="2" charset="0"/>
              </a:rPr>
              <a:t> (Enterprise Resource Planning)</a:t>
            </a:r>
            <a:r>
              <a:rPr lang="th-TH" sz="3200" b="1" dirty="0" smtClean="0">
                <a:latin typeface="2005_iannnnnGMO" pitchFamily="2" charset="0"/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844675"/>
            <a:ext cx="8504238" cy="4572000"/>
          </a:xfrm>
        </p:spPr>
        <p:txBody>
          <a:bodyPr/>
          <a:lstStyle/>
          <a:p>
            <a:pPr eaLnBrk="1" hangingPunct="1"/>
            <a:r>
              <a:rPr lang="th-TH" sz="3600" smtClean="0">
                <a:latin typeface="2005_iannnnnGMO" pitchFamily="2" charset="0"/>
              </a:rPr>
              <a:t>ระบบ 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ERP </a:t>
            </a:r>
            <a:r>
              <a:rPr lang="th-TH" sz="3600" smtClean="0">
                <a:latin typeface="2005_iannnnnGMO" pitchFamily="2" charset="0"/>
              </a:rPr>
              <a:t>เป็นระบบสารสนเทศขององค์กรที่นำแนวคิดและวิธีการบริหารของ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 ERP </a:t>
            </a:r>
            <a:r>
              <a:rPr lang="th-TH" sz="3600" smtClean="0">
                <a:latin typeface="2005_iannnnnGMO" pitchFamily="2" charset="0"/>
              </a:rPr>
              <a:t>มาทำให้เกิดเป็นระบบเชิงปฏิบัติในองค์กร ระบบ 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ERP </a:t>
            </a:r>
            <a:r>
              <a:rPr lang="th-TH" sz="3600" smtClean="0">
                <a:latin typeface="2005_iannnnnGMO" pitchFamily="2" charset="0"/>
              </a:rPr>
              <a:t>สามารถบูรณาการ 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(integrate)</a:t>
            </a:r>
            <a:r>
              <a:rPr lang="th-TH" sz="3600" smtClean="0">
                <a:latin typeface="2005_iannnnnGMO" pitchFamily="2" charset="0"/>
              </a:rPr>
              <a:t>รวมงานหลัก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 (core business process) </a:t>
            </a:r>
            <a:r>
              <a:rPr lang="th-TH" sz="3600" smtClean="0">
                <a:latin typeface="2005_iannnnnGMO" pitchFamily="2" charset="0"/>
              </a:rPr>
              <a:t>ต่างๆ ในบริษัททั้งหมด ได้แก่ การจัดจ้าง การผลิต การขาย การบัญชี และการบริหารบุคคล เข้าด้วยกันเป็นระบบที่สัมพันธ์กันและสามารถเชื่อมโยงกันอย่าง 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real time</a:t>
            </a:r>
            <a:r>
              <a:rPr lang="th-TH" sz="3600" smtClean="0">
                <a:latin typeface="2005_iannnnnGMO" pitchFamily="2" charset="0"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88913"/>
            <a:ext cx="8591550" cy="1008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2005_iannnnnGMO" pitchFamily="2" charset="0"/>
              </a:rPr>
              <a:t>การวางแผนทรัพยากรทางธุรกิจในองค์กร</a:t>
            </a:r>
            <a:r>
              <a:rPr lang="en-US" b="1" dirty="0" smtClean="0">
                <a:latin typeface="2005_iannnnnGMO" pitchFamily="2" charset="0"/>
              </a:rPr>
              <a:t> </a:t>
            </a:r>
            <a:br>
              <a:rPr lang="en-US" b="1" dirty="0" smtClean="0">
                <a:latin typeface="2005_iannnnnGMO" pitchFamily="2" charset="0"/>
              </a:rPr>
            </a:br>
            <a:r>
              <a:rPr lang="en-US" b="1" dirty="0" smtClean="0">
                <a:latin typeface="2005_iannnnnGMO" pitchFamily="2" charset="0"/>
              </a:rPr>
              <a:t>(Enterprise Resource Planning)</a:t>
            </a:r>
            <a:endParaRPr lang="th-TH" b="1" dirty="0" smtClean="0">
              <a:latin typeface="2005_iannnnnGMO" pitchFamily="2" charset="0"/>
            </a:endParaRPr>
          </a:p>
        </p:txBody>
      </p:sp>
      <p:pic>
        <p:nvPicPr>
          <p:cNvPr id="23555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350" y="1484313"/>
            <a:ext cx="8559800" cy="49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4100" b="1" smtClean="0">
                <a:solidFill>
                  <a:srgbClr val="241486"/>
                </a:solidFill>
                <a:latin typeface="2005_iannnnnGMO" pitchFamily="2" charset="0"/>
              </a:rPr>
              <a:t>รวมระบบงานแบบ </a:t>
            </a:r>
            <a:r>
              <a:rPr lang="en-US" sz="4100" b="1" smtClean="0">
                <a:solidFill>
                  <a:srgbClr val="241486"/>
                </a:solidFill>
                <a:latin typeface="2005_iannnnnGMO" pitchFamily="2" charset="0"/>
                <a:cs typeface="Cordia New" pitchFamily="34" charset="-34"/>
              </a:rPr>
              <a:t>real time </a:t>
            </a:r>
            <a:r>
              <a:rPr lang="th-TH" sz="4100" b="1" smtClean="0">
                <a:solidFill>
                  <a:srgbClr val="241486"/>
                </a:solidFill>
                <a:latin typeface="2005_iannnnnGMO" pitchFamily="2" charset="0"/>
              </a:rPr>
              <a:t>ของระบบ </a:t>
            </a:r>
            <a:r>
              <a:rPr lang="en-US" sz="4100" b="1" smtClean="0">
                <a:solidFill>
                  <a:srgbClr val="241486"/>
                </a:solidFill>
                <a:latin typeface="2005_iannnnnGMO" pitchFamily="2" charset="0"/>
                <a:cs typeface="Cordia New" pitchFamily="34" charset="-34"/>
              </a:rPr>
              <a:t>ERP</a:t>
            </a:r>
            <a:r>
              <a:rPr lang="en-US" sz="4100" smtClean="0">
                <a:solidFill>
                  <a:srgbClr val="241486"/>
                </a:solidFill>
                <a:latin typeface="2005_iannnnnGMO" pitchFamily="2" charset="0"/>
                <a:cs typeface="Cordia New" pitchFamily="34" charset="-34"/>
              </a:rPr>
              <a:t> </a:t>
            </a:r>
            <a:endParaRPr lang="th-TH" sz="4100" smtClean="0">
              <a:solidFill>
                <a:srgbClr val="241486"/>
              </a:solidFill>
              <a:latin typeface="2005_iannnnnGMO" pitchFamily="2" charset="0"/>
            </a:endParaRPr>
          </a:p>
        </p:txBody>
      </p:sp>
      <p:pic>
        <p:nvPicPr>
          <p:cNvPr id="24579" name="Picture 4" descr="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412875"/>
            <a:ext cx="7272338" cy="5056188"/>
          </a:xfrm>
          <a:noFill/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549275"/>
            <a:ext cx="5973763" cy="11430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7B9899"/>
                </a:solidFill>
              </a:rPr>
              <a:t>คอมพิวเตอร์กับการจัดการบริหารงานด้านการบริหารทรัพยากรมนุษย์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773238"/>
            <a:ext cx="8504238" cy="4572000"/>
          </a:xfrm>
        </p:spPr>
        <p:txBody>
          <a:bodyPr/>
          <a:lstStyle/>
          <a:p>
            <a:pPr eaLnBrk="1" hangingPunct="1"/>
            <a:r>
              <a:rPr lang="th-TH" sz="3600" smtClean="0">
                <a:latin typeface="2005_iannnnnGMO" pitchFamily="2" charset="0"/>
              </a:rPr>
              <a:t>ระบบที่ใช้สนับสนุนการทำงานภายใต้กิจกรรมด้านต่าง ๆ ของการบริหารทรัพยากรมนุษย์ อาทิเช่น การนำเสนอข้อมูลของลูกจ้างที่มีความสามารถการจัดเก็บข้อมูลของลูกจ้างที่มีอยู่ในปัจจุบัน และจัดทำแผนพัฒนาเพื่อพัฒนาความสามารถทักษะของลูกจ้างรายบุคคลเป็นต้น</a:t>
            </a:r>
          </a:p>
        </p:txBody>
      </p:sp>
      <p:pic>
        <p:nvPicPr>
          <p:cNvPr id="25604" name="Picture 4" descr="commun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49275"/>
            <a:ext cx="12954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549275"/>
            <a:ext cx="5973763" cy="11430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7B9899"/>
                </a:solidFill>
              </a:rPr>
              <a:t>คอมพิวเตอร์กับการจัดการบริหารงานด้านการบริหารทรัพยากรมนุษย์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h-TH" sz="3600" smtClean="0">
                <a:latin typeface="2005_iannnnnGMO" pitchFamily="2" charset="0"/>
              </a:rPr>
              <a:t>ทรัพยากรบุคคลเป็นปัจจัยที่มีความสำคัญขององค์การทุกๆองค์การ ดังนั้นการที่จะนำทรัพยากรบุคคลมาใช้ให้เกิดประโยชน์สูงสุด จึงจำเป็นต้องมีการบริหารทรัพยากรบุคคลเพื่อให้สามารถดำเนินกิจกรรมต่างๆอย่างมีประสิทธิภาพ แก่ พนักงาน บุคลากร เช่น การ</a:t>
            </a:r>
            <a:r>
              <a:rPr lang="th-TH" sz="3600" u="sng" smtClean="0">
                <a:solidFill>
                  <a:srgbClr val="FF0066"/>
                </a:solidFill>
                <a:latin typeface="2005_iannnnnGMO" pitchFamily="2" charset="0"/>
              </a:rPr>
              <a:t>ดึงดูด</a:t>
            </a:r>
            <a:r>
              <a:rPr lang="th-TH" sz="3600" smtClean="0">
                <a:latin typeface="2005_iannnnnGMO" pitchFamily="2" charset="0"/>
              </a:rPr>
              <a:t>บุคคลเข้ามาทำงาน </a:t>
            </a:r>
            <a:r>
              <a:rPr lang="th-TH" sz="3600" u="sng" smtClean="0">
                <a:solidFill>
                  <a:srgbClr val="FF0066"/>
                </a:solidFill>
                <a:latin typeface="2005_iannnnnGMO" pitchFamily="2" charset="0"/>
              </a:rPr>
              <a:t>การพัฒนา</a:t>
            </a:r>
            <a:r>
              <a:rPr lang="th-TH" sz="3600" smtClean="0">
                <a:latin typeface="2005_iannnnnGMO" pitchFamily="2" charset="0"/>
              </a:rPr>
              <a:t>บุคลากรให้มีทักษะวามสามารถ </a:t>
            </a:r>
            <a:r>
              <a:rPr lang="th-TH" sz="3600" u="sng" smtClean="0">
                <a:solidFill>
                  <a:srgbClr val="FF0066"/>
                </a:solidFill>
                <a:latin typeface="2005_iannnnnGMO" pitchFamily="2" charset="0"/>
              </a:rPr>
              <a:t>การรักษาบุคลากร</a:t>
            </a:r>
            <a:r>
              <a:rPr lang="th-TH" sz="3600" smtClean="0">
                <a:latin typeface="2005_iannnnnGMO" pitchFamily="2" charset="0"/>
              </a:rPr>
              <a:t>ที่เก่งๆและดีๆ และ</a:t>
            </a:r>
            <a:r>
              <a:rPr lang="th-TH" sz="3600" u="sng" smtClean="0">
                <a:solidFill>
                  <a:srgbClr val="FF0066"/>
                </a:solidFill>
                <a:latin typeface="2005_iannnnnGMO" pitchFamily="2" charset="0"/>
              </a:rPr>
              <a:t>การใช้ประโยชน์</a:t>
            </a:r>
            <a:r>
              <a:rPr lang="th-TH" sz="3600" smtClean="0">
                <a:latin typeface="2005_iannnnnGMO" pitchFamily="2" charset="0"/>
              </a:rPr>
              <a:t>จากบุคคลากรให้มีประสิทธิภาพ</a:t>
            </a:r>
          </a:p>
        </p:txBody>
      </p:sp>
      <p:pic>
        <p:nvPicPr>
          <p:cNvPr id="26628" name="Picture 4" descr="commun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49275"/>
            <a:ext cx="12954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smtClean="0">
                <a:latin typeface="2005_iannnnnGMO" pitchFamily="2" charset="0"/>
              </a:rPr>
              <a:t>กระบวนการทางธุรกิจของระบบสารสนเทศเพื่อการบริหาร</a:t>
            </a:r>
            <a:br>
              <a:rPr lang="th-TH" b="1" smtClean="0">
                <a:latin typeface="2005_iannnnnGMO" pitchFamily="2" charset="0"/>
              </a:rPr>
            </a:br>
            <a:r>
              <a:rPr lang="th-TH" b="1" smtClean="0">
                <a:latin typeface="2005_iannnnnGMO" pitchFamily="2" charset="0"/>
              </a:rPr>
              <a:t>ทรัพยากรบุคคล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4000" smtClean="0">
                <a:latin typeface="2005_iannnnnGMO" pitchFamily="2" charset="0"/>
              </a:rPr>
              <a:t>1. ระบบโครงสร้างองค์การ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4000" smtClean="0">
                <a:latin typeface="2005_iannnnnGMO" pitchFamily="2" charset="0"/>
              </a:rPr>
              <a:t>2. ระบบทะเบียนประวัติบุคคล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4000" smtClean="0">
                <a:latin typeface="2005_iannnnnGMO" pitchFamily="2" charset="0"/>
              </a:rPr>
              <a:t>3. ระบบเงินเดือนและค่าแรง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4000" smtClean="0">
                <a:latin typeface="2005_iannnnnGMO" pitchFamily="2" charset="0"/>
              </a:rPr>
              <a:t>4. ระบบควบคุมเวลาทำงาน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4000" smtClean="0">
                <a:latin typeface="2005_iannnnnGMO" pitchFamily="2" charset="0"/>
              </a:rPr>
              <a:t>5. ระบบสวัสดิการพนักงาน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4000" smtClean="0">
                <a:latin typeface="2005_iannnnnGMO" pitchFamily="2" charset="0"/>
              </a:rPr>
              <a:t>6. ระบบฝึกอบรม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pic_logistic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420938"/>
            <a:ext cx="5429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>
                <a:solidFill>
                  <a:srgbClr val="7B9899"/>
                </a:solidFill>
                <a:latin typeface="2005_iannnnnGMO" pitchFamily="2" charset="0"/>
              </a:rPr>
              <a:t>คอมพิวเตอร์กับงานด้านอุตสาหกรรมและการผลิต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412875"/>
            <a:ext cx="8504238" cy="4572000"/>
          </a:xfrm>
        </p:spPr>
        <p:txBody>
          <a:bodyPr/>
          <a:lstStyle/>
          <a:p>
            <a:pPr eaLnBrk="1" hangingPunct="1"/>
            <a:r>
              <a:rPr lang="th-TH" sz="3200" smtClean="0">
                <a:latin typeface="2005_iannnnnGMO" pitchFamily="2" charset="0"/>
              </a:rPr>
              <a:t>การวางแผนออกแบบ วิเคราะห์แบบ</a:t>
            </a:r>
            <a:endParaRPr lang="en-US" sz="32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/>
            <a:r>
              <a:rPr lang="th-TH" sz="3200" smtClean="0">
                <a:latin typeface="2005_iannnnnGMO" pitchFamily="2" charset="0"/>
              </a:rPr>
              <a:t>การเขียนแบบเพื่อการผลิต</a:t>
            </a:r>
            <a:endParaRPr lang="en-US" sz="32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/>
            <a:r>
              <a:rPr lang="th-TH" sz="3200" smtClean="0">
                <a:latin typeface="2005_iannnnnGMO" pitchFamily="2" charset="0"/>
              </a:rPr>
              <a:t>การควบคุมเครื่องจักรกลการผลิต</a:t>
            </a:r>
            <a:endParaRPr lang="en-US" sz="32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/>
            <a:r>
              <a:rPr lang="th-TH" sz="3200" smtClean="0">
                <a:latin typeface="2005_iannnnnGMO" pitchFamily="2" charset="0"/>
              </a:rPr>
              <a:t>การวางแผนจัดการวัสดุครุภัณฑ์ในการผลิต</a:t>
            </a:r>
            <a:endParaRPr lang="en-US" sz="32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/>
            <a:r>
              <a:rPr lang="th-TH" sz="3200" smtClean="0">
                <a:latin typeface="2005_iannnnnGMO" pitchFamily="2" charset="0"/>
              </a:rPr>
              <a:t>การสร้าง และ การจัดการฐานข้อมูลบุคลากร </a:t>
            </a:r>
            <a:endParaRPr lang="en-US" sz="32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/>
            <a:r>
              <a:rPr lang="th-TH" sz="3200" smtClean="0">
                <a:latin typeface="2005_iannnnnGMO" pitchFamily="2" charset="0"/>
              </a:rPr>
              <a:t>การสร้าง และ การจัดการฐานข้อมูลการผลิต</a:t>
            </a:r>
            <a:endParaRPr lang="en-US" sz="32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/>
            <a:r>
              <a:rPr lang="th-TH" sz="3200" smtClean="0">
                <a:latin typeface="2005_iannnnnGMO" pitchFamily="2" charset="0"/>
              </a:rPr>
              <a:t>การทำบัญชีและวิเคราะห์ต้นทุนการผลิต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smtClean="0">
                <a:latin typeface="2005_iannnnnGMO" pitchFamily="2" charset="0"/>
              </a:rPr>
              <a:t>ตัวอย่างระบบงานอุตสาหกรรมและการผลิตที่นำระบบคอมพิวเตอร์มาใช้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90550" indent="-590550" eaLnBrk="1" hangingPunct="1"/>
            <a:r>
              <a:rPr lang="en-US" sz="4400" smtClean="0">
                <a:solidFill>
                  <a:srgbClr val="085492"/>
                </a:solidFill>
                <a:latin typeface="2005_iannnnnGMO" pitchFamily="2" charset="0"/>
                <a:cs typeface="Angsana New" pitchFamily="18" charset="-34"/>
              </a:rPr>
              <a:t>MES (Manufacturing Execution system )</a:t>
            </a:r>
          </a:p>
          <a:p>
            <a:pPr marL="590550" indent="-590550" eaLnBrk="1" hangingPunct="1"/>
            <a:r>
              <a:rPr lang="en-US" sz="4400" smtClean="0">
                <a:solidFill>
                  <a:srgbClr val="085492"/>
                </a:solidFill>
                <a:latin typeface="2005_iannnnnGMO" pitchFamily="2" charset="0"/>
                <a:cs typeface="Angsana New" pitchFamily="18" charset="-34"/>
              </a:rPr>
              <a:t>CAD (Computer aid design )</a:t>
            </a:r>
          </a:p>
          <a:p>
            <a:pPr marL="590550" indent="-590550" eaLnBrk="1" hangingPunct="1"/>
            <a:r>
              <a:rPr lang="en-US" sz="4400" smtClean="0">
                <a:solidFill>
                  <a:srgbClr val="085492"/>
                </a:solidFill>
                <a:latin typeface="2005_iannnnnGMO" pitchFamily="2" charset="0"/>
                <a:cs typeface="Angsana New" pitchFamily="18" charset="-34"/>
              </a:rPr>
              <a:t>CAM (Computer aid manufacturing )</a:t>
            </a:r>
          </a:p>
          <a:p>
            <a:pPr marL="590550" indent="-590550" eaLnBrk="1" hangingPunct="1"/>
            <a:r>
              <a:rPr lang="en-US" sz="4400" smtClean="0">
                <a:solidFill>
                  <a:srgbClr val="085492"/>
                </a:solidFill>
                <a:latin typeface="2005_iannnnnGMO" pitchFamily="2" charset="0"/>
                <a:cs typeface="Angsana New" pitchFamily="18" charset="-34"/>
              </a:rPr>
              <a:t>CAE ( Computer aid Engineering)</a:t>
            </a:r>
            <a:endParaRPr lang="th-TH" sz="4400" smtClean="0">
              <a:solidFill>
                <a:srgbClr val="085492"/>
              </a:solidFill>
              <a:latin typeface="2005_iannnnnGMO" pitchFamily="2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28650" indent="-628650" eaLnBrk="1" hangingPunct="1"/>
            <a:r>
              <a:rPr lang="en-US" b="1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MES : Manufacturing Execution System</a:t>
            </a:r>
            <a:r>
              <a:rPr lang="en-US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 </a:t>
            </a:r>
            <a:endParaRPr lang="th-TH" smtClean="0">
              <a:solidFill>
                <a:srgbClr val="7B9899"/>
              </a:solidFill>
              <a:latin typeface="2005_iannnnnGMO" pitchFamily="2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h-TH" sz="4000" smtClean="0">
                <a:latin typeface="2005_iannnnnGMO" pitchFamily="2" charset="0"/>
              </a:rPr>
              <a:t>	เป็นระบบสารสนเทศที่เกี่ยวกับ การวางแผนการ การควบคุมติดตามการผลิตสินค้า การควบคุมคลังวัตถุดิบ ตารางการผลิต การควบคุมขบวนการผลิต การกำหนดราคาต้นทุนสินค้า การตรวจสอบคุณภาพสินค้า การจัดส่งและการกระจายสินค้า</a:t>
            </a:r>
            <a:r>
              <a:rPr lang="en-US" sz="4000" smtClean="0">
                <a:latin typeface="2005_iannnnnGMO" pitchFamily="2" charset="0"/>
                <a:cs typeface="Angsana New" pitchFamily="18" charset="-34"/>
              </a:rPr>
              <a:t> </a:t>
            </a:r>
            <a:endParaRPr lang="th-TH" sz="4000" smtClean="0">
              <a:latin typeface="2005_iannnnnGMO" pitchFamily="2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696200" cy="1143000"/>
          </a:xfrm>
        </p:spPr>
        <p:txBody>
          <a:bodyPr/>
          <a:lstStyle/>
          <a:p>
            <a:pPr marL="628650" indent="-628650" eaLnBrk="1" hangingPunct="1"/>
            <a:r>
              <a:rPr lang="en-US" sz="4400" b="1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MES : Manufacturing Execution System</a:t>
            </a:r>
            <a:r>
              <a:rPr lang="en-US" sz="4400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 </a:t>
            </a:r>
            <a:endParaRPr lang="th-TH" sz="4400" smtClean="0">
              <a:solidFill>
                <a:srgbClr val="7B9899"/>
              </a:solidFill>
              <a:latin typeface="2005_iannnnnGMO" pitchFamily="2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h-TH" sz="4000" dirty="0" smtClean="0">
                <a:latin typeface="2005_iannnnnGMO" pitchFamily="2" charset="0"/>
              </a:rPr>
              <a:t>ระบบ </a:t>
            </a:r>
            <a:r>
              <a:rPr lang="en-US" sz="4000" dirty="0" smtClean="0">
                <a:latin typeface="2005_iannnnnGMO" pitchFamily="2" charset="0"/>
              </a:rPr>
              <a:t>MES</a:t>
            </a:r>
            <a:r>
              <a:rPr lang="en-US" sz="4000" u="sng" dirty="0" smtClean="0">
                <a:latin typeface="2005_iannnnnGMO" pitchFamily="2" charset="0"/>
              </a:rPr>
              <a:t> </a:t>
            </a:r>
            <a:r>
              <a:rPr lang="th-TH" sz="3600" dirty="0" smtClean="0">
                <a:latin typeface="2005_iannnnnGMO" pitchFamily="2" charset="0"/>
              </a:rPr>
              <a:t>การแบ่งส่วนการทำงานออกเป็นส่วนต่าง ๆ ดังนี้ </a:t>
            </a:r>
          </a:p>
          <a:p>
            <a:pPr marL="590550" lvl="1" indent="-59055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th-TH" sz="4000" dirty="0" smtClean="0">
                <a:solidFill>
                  <a:schemeClr val="tx1"/>
                </a:solidFill>
                <a:latin typeface="2005_iannnnnGMO" pitchFamily="2" charset="0"/>
              </a:rPr>
              <a:t>สารสนเทศสำหรับติดต่อธุรกิจกับลูกค้า</a:t>
            </a:r>
          </a:p>
          <a:p>
            <a:pPr marL="590550" indent="-5905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dirty="0" smtClean="0">
                <a:latin typeface="2005_iannnnnGMO" pitchFamily="2" charset="0"/>
              </a:rPr>
              <a:t>สารสนเทศสำหรับการวางแผนการผลิต</a:t>
            </a:r>
          </a:p>
          <a:p>
            <a:pPr marL="590550" indent="-5905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dirty="0" smtClean="0">
                <a:latin typeface="2005_iannnnnGMO" pitchFamily="2" charset="0"/>
              </a:rPr>
              <a:t>สารสนเทศสำหรับการควบคุมการผลิต</a:t>
            </a:r>
          </a:p>
          <a:p>
            <a:pPr marL="590550" indent="-5905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000" dirty="0" smtClean="0">
                <a:latin typeface="2005_iannnnnGMO" pitchFamily="2" charset="0"/>
              </a:rPr>
              <a:t>สารสนเทศสำหรับการออกแบบผลิตภัณฑ์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188913"/>
            <a:ext cx="6543675" cy="1143000"/>
          </a:xfrm>
        </p:spPr>
        <p:txBody>
          <a:bodyPr/>
          <a:lstStyle/>
          <a:p>
            <a:pPr eaLnBrk="1" hangingPunct="1"/>
            <a:r>
              <a:rPr lang="th-TH" sz="4100" b="1" smtClean="0">
                <a:solidFill>
                  <a:srgbClr val="FF3300"/>
                </a:solidFill>
                <a:latin typeface="2005_iannnnnGMO" pitchFamily="2" charset="0"/>
              </a:rPr>
              <a:t>เนื้อหา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658938"/>
            <a:ext cx="8640762" cy="4291012"/>
          </a:xfrm>
        </p:spPr>
        <p:txBody>
          <a:bodyPr/>
          <a:lstStyle/>
          <a:p>
            <a:pPr lvl="1" eaLnBrk="1" hangingPunct="1"/>
            <a:r>
              <a:rPr lang="th-TH" sz="3200" smtClean="0">
                <a:solidFill>
                  <a:srgbClr val="241486"/>
                </a:solidFill>
                <a:latin typeface="2005_iannnnnGMO" pitchFamily="2" charset="0"/>
              </a:rPr>
              <a:t>การวางแผนทรัพยากรธุรกิจในองค์กร </a:t>
            </a:r>
            <a:r>
              <a:rPr lang="en-US" sz="3200" smtClean="0">
                <a:solidFill>
                  <a:srgbClr val="241486"/>
                </a:solidFill>
                <a:latin typeface="2005_iannnnnGMO" pitchFamily="2" charset="0"/>
                <a:cs typeface="Angsana New" pitchFamily="18" charset="-34"/>
              </a:rPr>
              <a:t>(Enterprise Resource Planning)</a:t>
            </a:r>
            <a:endParaRPr lang="th-TH" sz="3200" smtClean="0">
              <a:solidFill>
                <a:srgbClr val="241486"/>
              </a:solidFill>
              <a:latin typeface="2005_iannnnnGMO" pitchFamily="2" charset="0"/>
            </a:endParaRPr>
          </a:p>
          <a:p>
            <a:pPr lvl="1" eaLnBrk="1" hangingPunct="1"/>
            <a:r>
              <a:rPr lang="th-TH" sz="3200" smtClean="0">
                <a:solidFill>
                  <a:srgbClr val="241486"/>
                </a:solidFill>
                <a:latin typeface="2005_iannnnnGMO" pitchFamily="2" charset="0"/>
              </a:rPr>
              <a:t>คอมพิวเตอร์กับการบริหารทรัพยากรมนุษย์ </a:t>
            </a:r>
          </a:p>
          <a:p>
            <a:pPr lvl="1" eaLnBrk="1" hangingPunct="1"/>
            <a:r>
              <a:rPr lang="th-TH" sz="3200" smtClean="0">
                <a:solidFill>
                  <a:srgbClr val="241486"/>
                </a:solidFill>
                <a:latin typeface="2005_iannnnnGMO" pitchFamily="2" charset="0"/>
              </a:rPr>
              <a:t>คอมพิวเตอร์กับงานด้านอุตสาหกรรมและการผลิต</a:t>
            </a:r>
          </a:p>
          <a:p>
            <a:pPr lvl="1" eaLnBrk="1" hangingPunct="1"/>
            <a:r>
              <a:rPr lang="th-TH" sz="3200" smtClean="0">
                <a:solidFill>
                  <a:srgbClr val="241486"/>
                </a:solidFill>
                <a:latin typeface="2005_iannnnnGMO" pitchFamily="2" charset="0"/>
              </a:rPr>
              <a:t>การบริหารความสัมพันธ์ลูกค้า (</a:t>
            </a:r>
            <a:r>
              <a:rPr lang="en-US" sz="3200" smtClean="0">
                <a:solidFill>
                  <a:srgbClr val="241486"/>
                </a:solidFill>
                <a:latin typeface="2005_iannnnnGMO" pitchFamily="2" charset="0"/>
                <a:cs typeface="Angsana New" pitchFamily="18" charset="-34"/>
              </a:rPr>
              <a:t>Customer Relationship Management : CRM)</a:t>
            </a:r>
            <a:endParaRPr lang="th-TH" sz="3200" smtClean="0">
              <a:solidFill>
                <a:srgbClr val="241486"/>
              </a:solidFill>
              <a:latin typeface="2005_iannnnnGMO" pitchFamily="2" charset="0"/>
            </a:endParaRPr>
          </a:p>
          <a:p>
            <a:pPr lvl="1" eaLnBrk="1" hangingPunct="1"/>
            <a:r>
              <a:rPr lang="th-TH" sz="3200" smtClean="0">
                <a:solidFill>
                  <a:srgbClr val="241486"/>
                </a:solidFill>
                <a:latin typeface="2005_iannnnnGMO" pitchFamily="2" charset="0"/>
              </a:rPr>
              <a:t>การบริหารระบบการขนส่ง และห่วงโซ่อุปทาน </a:t>
            </a:r>
            <a:r>
              <a:rPr lang="en-US" sz="3200" smtClean="0">
                <a:solidFill>
                  <a:srgbClr val="241486"/>
                </a:solidFill>
                <a:latin typeface="2005_iannnnnGMO" pitchFamily="2" charset="0"/>
                <a:cs typeface="Angsana New" pitchFamily="18" charset="-34"/>
              </a:rPr>
              <a:t>(Logistics and Supply Chain Management)</a:t>
            </a:r>
            <a:endParaRPr lang="th-TH" sz="3200" smtClean="0">
              <a:solidFill>
                <a:srgbClr val="241486"/>
              </a:solidFill>
              <a:latin typeface="2005_iannnnnGMO" pitchFamily="2" charset="0"/>
            </a:endParaRPr>
          </a:p>
          <a:p>
            <a:pPr lvl="1" eaLnBrk="1" hangingPunct="1"/>
            <a:r>
              <a:rPr lang="th-TH" sz="3200" smtClean="0">
                <a:solidFill>
                  <a:srgbClr val="241486"/>
                </a:solidFill>
                <a:latin typeface="2005_iannnnnGMO" pitchFamily="2" charset="0"/>
              </a:rPr>
              <a:t>ปัจจัยที่ส่งผลต่อความสำเร็จในการนำคอมพิวเตอร์มาใช้ในธุรกิจ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			</a:t>
            </a:r>
            <a:r>
              <a:rPr lang="en-US" sz="3600" smtClean="0">
                <a:solidFill>
                  <a:srgbClr val="241486"/>
                </a:solidFill>
                <a:latin typeface="2005_iannnnnGMO" pitchFamily="2" charset="0"/>
                <a:cs typeface="Angsana New" pitchFamily="18" charset="-34"/>
              </a:rPr>
              <a:t> </a:t>
            </a:r>
            <a:endParaRPr lang="th-TH" sz="3600" smtClean="0">
              <a:solidFill>
                <a:srgbClr val="241486"/>
              </a:solidFill>
              <a:latin typeface="2005_iannnnnGMO" pitchFamily="2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696200" cy="1143000"/>
          </a:xfrm>
        </p:spPr>
        <p:txBody>
          <a:bodyPr/>
          <a:lstStyle/>
          <a:p>
            <a:pPr marL="628650" indent="-628650" eaLnBrk="1" hangingPunct="1"/>
            <a:r>
              <a:rPr lang="en-US" sz="4400" b="1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CAD </a:t>
            </a:r>
            <a:r>
              <a:rPr lang="th-TH" sz="4400" b="1" smtClean="0">
                <a:solidFill>
                  <a:srgbClr val="7B9899"/>
                </a:solidFill>
                <a:latin typeface="2005_iannnnnGMO" pitchFamily="2" charset="0"/>
              </a:rPr>
              <a:t>:</a:t>
            </a:r>
            <a:r>
              <a:rPr lang="en-US" sz="4400" b="1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 Computer Aided Design</a:t>
            </a:r>
            <a:r>
              <a:rPr lang="en-US" sz="4400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 </a:t>
            </a:r>
            <a:endParaRPr lang="th-TH" sz="4400" smtClean="0">
              <a:solidFill>
                <a:srgbClr val="7B9899"/>
              </a:solidFill>
              <a:latin typeface="2005_iannnnnGMO" pitchFamily="2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2005_iannnnnGMO" pitchFamily="2" charset="0"/>
                <a:cs typeface="Angsana New" pitchFamily="18" charset="-34"/>
              </a:rPr>
              <a:t>CAD </a:t>
            </a:r>
            <a:r>
              <a:rPr lang="th-TH" sz="2800" smtClean="0">
                <a:latin typeface="2005_iannnnnGMO" pitchFamily="2" charset="0"/>
              </a:rPr>
              <a:t>ซึ่งย่อมาจากคำว่า</a:t>
            </a:r>
            <a:r>
              <a:rPr lang="en-US" sz="2800" smtClean="0">
                <a:latin typeface="2005_iannnnnGMO" pitchFamily="2" charset="0"/>
                <a:cs typeface="Angsana New" pitchFamily="18" charset="-34"/>
              </a:rPr>
              <a:t> Computer Aided Design and Drafting   </a:t>
            </a:r>
            <a:r>
              <a:rPr lang="th-TH" sz="2800" smtClean="0">
                <a:latin typeface="2005_iannnnnGMO" pitchFamily="2" charset="0"/>
              </a:rPr>
              <a:t>คือ การใช้คอมพิวเตอร์ช่วยออกแบบและเขียนแบบและเกี่ยวข้องกับงานวิศวกรรม</a:t>
            </a:r>
            <a:r>
              <a:rPr lang="en-US" sz="2800" smtClean="0">
                <a:latin typeface="2005_iannnnnGMO" pitchFamily="2" charset="0"/>
                <a:cs typeface="Angsana New" pitchFamily="18" charset="-34"/>
              </a:rPr>
              <a:t>   </a:t>
            </a:r>
            <a:r>
              <a:rPr lang="th-TH" sz="2800" smtClean="0">
                <a:latin typeface="2005_iannnnnGMO" pitchFamily="2" charset="0"/>
              </a:rPr>
              <a:t>คือ</a:t>
            </a:r>
          </a:p>
          <a:p>
            <a:pPr lvl="2" eaLnBrk="1" hangingPunct="1"/>
            <a:r>
              <a:rPr lang="th-TH" sz="2800" smtClean="0">
                <a:latin typeface="2005_iannnnnGMO" pitchFamily="2" charset="0"/>
              </a:rPr>
              <a:t>พัฒนาแบบจำลองชิ้นส่วนจากแบบที่ได้รับ</a:t>
            </a:r>
          </a:p>
          <a:p>
            <a:pPr lvl="2" eaLnBrk="1" hangingPunct="1"/>
            <a:r>
              <a:rPr lang="th-TH" sz="2800" smtClean="0">
                <a:latin typeface="2005_iannnnnGMO" pitchFamily="2" charset="0"/>
              </a:rPr>
              <a:t>ประเมินการแก้ไขข้อมูล</a:t>
            </a:r>
            <a:r>
              <a:rPr lang="en-US" sz="2800" smtClean="0">
                <a:latin typeface="2005_iannnnnGMO" pitchFamily="2" charset="0"/>
                <a:cs typeface="Angsana New" pitchFamily="18" charset="-34"/>
              </a:rPr>
              <a:t> CAD </a:t>
            </a:r>
            <a:r>
              <a:rPr lang="th-TH" sz="2800" smtClean="0">
                <a:latin typeface="2005_iannnnnGMO" pitchFamily="2" charset="0"/>
              </a:rPr>
              <a:t>ของชิ้นส่วนที่ออกแบบบนระบบ</a:t>
            </a:r>
            <a:r>
              <a:rPr lang="en-US" sz="2800" smtClean="0">
                <a:latin typeface="2005_iannnnnGMO" pitchFamily="2" charset="0"/>
                <a:cs typeface="Angsana New" pitchFamily="18" charset="-34"/>
              </a:rPr>
              <a:t> CAD </a:t>
            </a:r>
            <a:r>
              <a:rPr lang="th-TH" sz="2800" smtClean="0">
                <a:latin typeface="2005_iannnnnGMO" pitchFamily="2" charset="0"/>
              </a:rPr>
              <a:t>เพื่อให้ยอมรับได้ในการผลิต</a:t>
            </a:r>
          </a:p>
          <a:p>
            <a:pPr lvl="2" eaLnBrk="1" hangingPunct="1"/>
            <a:r>
              <a:rPr lang="th-TH" sz="2800" smtClean="0">
                <a:latin typeface="2005_iannnnnGMO" pitchFamily="2" charset="0"/>
              </a:rPr>
              <a:t>เปลี่ยนแปลงชิ้นส่วนที่ออกแบบเพื่อให้สามารถผลิตได้ สิ่งนี้อาจรวมถึงการเพิ่มมุมสอบ (</a:t>
            </a:r>
            <a:r>
              <a:rPr lang="en-US" sz="2800" smtClean="0">
                <a:latin typeface="2005_iannnnnGMO" pitchFamily="2" charset="0"/>
                <a:cs typeface="Angsana New" pitchFamily="18" charset="-34"/>
              </a:rPr>
              <a:t>Draft angle) </a:t>
            </a:r>
            <a:r>
              <a:rPr lang="th-TH" sz="2800" smtClean="0">
                <a:latin typeface="2005_iannnnnGMO" pitchFamily="2" charset="0"/>
              </a:rPr>
              <a:t>หรือพัฒนาแบบจำลอง ของชิ้นส่วนที่แตกต่างกันออกไป สำหรับขั้นตอนที่แตกต่างกันในกระบวนการผลิตที่ซับซ้อน</a:t>
            </a:r>
          </a:p>
          <a:p>
            <a:pPr lvl="2" eaLnBrk="1" hangingPunct="1"/>
            <a:r>
              <a:rPr lang="th-TH" sz="2800" smtClean="0">
                <a:latin typeface="2005_iannnnnGMO" pitchFamily="2" charset="0"/>
              </a:rPr>
              <a:t>ออกแบบอุปกรณ์จับยึด โพรงแบบ (</a:t>
            </a:r>
            <a:r>
              <a:rPr lang="en-US" sz="2800" smtClean="0">
                <a:latin typeface="2005_iannnnnGMO" pitchFamily="2" charset="0"/>
                <a:cs typeface="Angsana New" pitchFamily="18" charset="-34"/>
              </a:rPr>
              <a:t>Model cavity) </a:t>
            </a:r>
            <a:r>
              <a:rPr lang="th-TH" sz="2800" smtClean="0">
                <a:latin typeface="2005_iannnnnGMO" pitchFamily="2" charset="0"/>
              </a:rPr>
              <a:t>ฐานแม่พิมพ์ (</a:t>
            </a:r>
            <a:r>
              <a:rPr lang="en-US" sz="2800" smtClean="0">
                <a:latin typeface="2005_iannnnnGMO" pitchFamily="2" charset="0"/>
                <a:cs typeface="Angsana New" pitchFamily="18" charset="-34"/>
              </a:rPr>
              <a:t>Model base) </a:t>
            </a:r>
            <a:r>
              <a:rPr lang="th-TH" sz="2800" smtClean="0">
                <a:latin typeface="2005_iannnnnGMO" pitchFamily="2" charset="0"/>
              </a:rPr>
              <a:t>หรือ เครื่องมืออื่น ๆ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696200" cy="1143000"/>
          </a:xfrm>
        </p:spPr>
        <p:txBody>
          <a:bodyPr/>
          <a:lstStyle/>
          <a:p>
            <a:pPr marL="628650" indent="-628650" eaLnBrk="1" hangingPunct="1"/>
            <a:r>
              <a:rPr lang="th-TH" b="1" smtClean="0">
                <a:solidFill>
                  <a:srgbClr val="7B9899"/>
                </a:solidFill>
                <a:latin typeface="2005_iannnnnGMO" pitchFamily="2" charset="0"/>
              </a:rPr>
              <a:t>สาเหตุที่ต้องนำระบบคอมพิวเตอร์มาประยุกต์ใช้กับระบบการผลิต</a:t>
            </a:r>
            <a:r>
              <a:rPr lang="en-US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 </a:t>
            </a:r>
            <a:endParaRPr lang="th-TH" smtClean="0">
              <a:solidFill>
                <a:srgbClr val="7B9899"/>
              </a:solidFill>
              <a:latin typeface="2005_iannnnnGMO" pitchFamily="2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90550" indent="-590550" eaLnBrk="1" hangingPunct="1"/>
            <a:r>
              <a:rPr lang="th-TH" sz="3200" smtClean="0">
                <a:latin typeface="2005_iannnnnGMO" pitchFamily="2" charset="0"/>
              </a:rPr>
              <a:t>จะต้องลดหรือเพิ่มผลผลิต  เพื่อให้เหมาะสมกับความต้องการจริงของตลาดให้มากที่สุดและทันกับเวลามากที่สุด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 </a:t>
            </a:r>
            <a:endParaRPr lang="th-TH" sz="3200" smtClean="0">
              <a:latin typeface="2005_iannnnnGMO" pitchFamily="2" charset="0"/>
            </a:endParaRPr>
          </a:p>
          <a:p>
            <a:pPr marL="590550" indent="-590550" eaLnBrk="1" hangingPunct="1"/>
            <a:r>
              <a:rPr lang="th-TH" sz="3200" smtClean="0">
                <a:latin typeface="2005_iannnnnGMO" pitchFamily="2" charset="0"/>
              </a:rPr>
              <a:t>ต้องการเพิ่มความสามารถในการผลิต ให้กับส่วนงานการผลิต</a:t>
            </a:r>
          </a:p>
          <a:p>
            <a:pPr marL="590550" indent="-590550" eaLnBrk="1" hangingPunct="1"/>
            <a:r>
              <a:rPr lang="th-TH" sz="3200" smtClean="0">
                <a:latin typeface="2005_iannnnnGMO" pitchFamily="2" charset="0"/>
              </a:rPr>
              <a:t>เพื่อสามารถลดปริมาณผลิตภัณฑ์ที่ต้องทิ้ง เนื่องจากไม่ได้คุณภาพ</a:t>
            </a:r>
          </a:p>
          <a:p>
            <a:pPr marL="590550" indent="-590550" eaLnBrk="1" hangingPunct="1"/>
            <a:r>
              <a:rPr lang="th-TH" sz="3200" smtClean="0">
                <a:latin typeface="2005_iannnnnGMO" pitchFamily="2" charset="0"/>
              </a:rPr>
              <a:t>เพื่อให้สามารถสรุปยอดการผลิตในแต่ละช่วงเวลา</a:t>
            </a:r>
          </a:p>
          <a:p>
            <a:pPr marL="590550" indent="-590550" eaLnBrk="1" hangingPunct="1"/>
            <a:r>
              <a:rPr lang="th-TH" sz="3200" smtClean="0">
                <a:latin typeface="2005_iannnnnGMO" pitchFamily="2" charset="0"/>
              </a:rPr>
              <a:t>เพื่อให้สามารถตรวจสอบประสิทธิภาพของแต่ส่วนงานการผลิต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 </a:t>
            </a:r>
            <a:endParaRPr lang="th-TH" sz="3200" smtClean="0">
              <a:latin typeface="2005_iannnnnGMO" pitchFamily="2" charset="0"/>
            </a:endParaRPr>
          </a:p>
          <a:p>
            <a:pPr marL="590550" indent="-590550" eaLnBrk="1" hangingPunct="1"/>
            <a:r>
              <a:rPr lang="th-TH" sz="3200" smtClean="0">
                <a:latin typeface="2005_iannnnnGMO" pitchFamily="2" charset="0"/>
              </a:rPr>
              <a:t>เพื่อสามารถวางแผนงานที่เหมาะสมที่สุด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 </a:t>
            </a:r>
            <a:endParaRPr lang="th-TH" sz="3200" smtClean="0">
              <a:latin typeface="2005_iannnnnGMO" pitchFamily="2" charset="0"/>
            </a:endParaRPr>
          </a:p>
          <a:p>
            <a:pPr marL="590550" indent="-590550" eaLnBrk="1" hangingPunct="1"/>
            <a:r>
              <a:rPr lang="th-TH" sz="3200" smtClean="0">
                <a:latin typeface="2005_iannnnnGMO" pitchFamily="2" charset="0"/>
              </a:rPr>
              <a:t> เพื่อให้ควบคุมต้นทุนได้อย่างแม่นยำและสะดวก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549275"/>
            <a:ext cx="5468938" cy="11430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7B9899"/>
                </a:solidFill>
                <a:latin typeface="2005_iannnnnGMO" pitchFamily="2" charset="0"/>
              </a:rPr>
              <a:t>การบริหารความสัมพันธ์ลูกค้า (</a:t>
            </a:r>
            <a:r>
              <a:rPr lang="en-US" b="1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Customer Relationship Management : CRM)</a:t>
            </a:r>
            <a:r>
              <a:rPr lang="en-US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 </a:t>
            </a:r>
            <a:endParaRPr lang="th-TH" smtClean="0">
              <a:solidFill>
                <a:srgbClr val="7B9899"/>
              </a:solidFill>
              <a:latin typeface="2005_iannnnnGMO" pitchFamily="2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650" y="1916113"/>
            <a:ext cx="7696200" cy="40386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2005_iannnnnGMO" pitchFamily="2" charset="0"/>
                <a:cs typeface="Angsana New" pitchFamily="18" charset="-34"/>
              </a:rPr>
              <a:t>CRM </a:t>
            </a:r>
            <a:r>
              <a:rPr lang="th-TH" sz="3600" smtClean="0">
                <a:latin typeface="2005_iannnnnGMO" pitchFamily="2" charset="0"/>
              </a:rPr>
              <a:t> คือการบริหารลูกค้าสัมพันธ์ ซึ่งก็คือการสร้างความสัมพันธ์กับลูกค้า โดยการใช้เทคโนโลยีและการใช้บุคลากรอย่างมีหลักการ 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CRM </a:t>
            </a:r>
            <a:r>
              <a:rPr lang="th-TH" sz="3600" smtClean="0">
                <a:latin typeface="2005_iannnnnGMO" pitchFamily="2" charset="0"/>
              </a:rPr>
              <a:t>ได้ถูกนำมาใช้มากยิ่งขึ้นเรื่อย ๆ เนื่องมาจากจำนวนคู่แข่งของธุรกิจแต่ละประเภทเพิ่มขึ้นสูงมาก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  </a:t>
            </a:r>
            <a:r>
              <a:rPr lang="th-TH" sz="3600" smtClean="0">
                <a:latin typeface="2005_iannnnnGMO" pitchFamily="2" charset="0"/>
              </a:rPr>
              <a:t>การแข่งขันรุนแรงขึ้นในขณะที่จำนวนลูกค้ายังคงเท่าเดิม ธุรกิจจึงต้องพยายามสรรหาวิธีที่จะสร้างความพอใจให้แก่ลูกค้าอันจะนำไปสู่ความจงรักภักดีในที่สุด</a:t>
            </a:r>
          </a:p>
        </p:txBody>
      </p:sp>
      <p:pic>
        <p:nvPicPr>
          <p:cNvPr id="34820" name="Picture 5" descr="a-search-seo-sem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8138"/>
            <a:ext cx="17986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88913"/>
            <a:ext cx="5399087" cy="1143000"/>
          </a:xfrm>
        </p:spPr>
        <p:txBody>
          <a:bodyPr/>
          <a:lstStyle/>
          <a:p>
            <a:pPr eaLnBrk="1" hangingPunct="1"/>
            <a:r>
              <a:rPr lang="th-TH" sz="3700" b="1" smtClean="0">
                <a:solidFill>
                  <a:srgbClr val="7B9899"/>
                </a:solidFill>
                <a:latin typeface="2005_iannnnnGMO" pitchFamily="2" charset="0"/>
              </a:rPr>
              <a:t>เป้าหมายของ </a:t>
            </a:r>
            <a:r>
              <a:rPr lang="en-US" sz="3700" b="1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CRM</a:t>
            </a:r>
            <a:endParaRPr lang="th-TH" sz="3700" b="1" smtClean="0">
              <a:solidFill>
                <a:srgbClr val="7B9899"/>
              </a:solidFill>
              <a:latin typeface="2005_iannnnnGMO" pitchFamily="2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44675"/>
            <a:ext cx="8504237" cy="4572000"/>
          </a:xfrm>
        </p:spPr>
        <p:txBody>
          <a:bodyPr/>
          <a:lstStyle/>
          <a:p>
            <a:pPr eaLnBrk="1" hangingPunct="1"/>
            <a:r>
              <a:rPr lang="th-TH" sz="3600" smtClean="0">
                <a:latin typeface="2005_iannnnnGMO" pitchFamily="2" charset="0"/>
              </a:rPr>
              <a:t>เป้าหมายของ 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CRM </a:t>
            </a:r>
            <a:r>
              <a:rPr lang="th-TH" sz="3600" smtClean="0">
                <a:latin typeface="2005_iannnnnGMO" pitchFamily="2" charset="0"/>
              </a:rPr>
              <a:t>นั้นไม่ได้เน้นเพียงแค่การบริการลูกค้าเท่านั้น แต่ยังรวมถึงการเก็บข้อมูลพฤติกรรม ในการใช้จ่ายและความต้องการของลูกค้า จากนั้นจะนำข้อมูลเหล่านั้นมาวิเคราะห์และใช้ให้เกิดประโยชน์ ในการพัฒนาผลิตภัณฑ์ หรือการบริการรวมไปถึงนโยบายในด้านการจัดการ ซึ่งเป้าหมายสุดท้ายของการ พัฒนา 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CRM </a:t>
            </a:r>
            <a:r>
              <a:rPr lang="th-TH" sz="3600" smtClean="0">
                <a:latin typeface="2005_iannnnnGMO" pitchFamily="2" charset="0"/>
              </a:rPr>
              <a:t>ก็คือ การเปลี่ยนจากผู้บริโภคไปสู่การเป็นลูกค้าตลอดไป</a:t>
            </a:r>
          </a:p>
        </p:txBody>
      </p:sp>
      <p:pic>
        <p:nvPicPr>
          <p:cNvPr id="35844" name="Picture 4" descr="a-search-seo-sem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8138"/>
            <a:ext cx="17986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88913"/>
            <a:ext cx="5399087" cy="1143000"/>
          </a:xfrm>
        </p:spPr>
        <p:txBody>
          <a:bodyPr/>
          <a:lstStyle/>
          <a:p>
            <a:pPr eaLnBrk="1" hangingPunct="1"/>
            <a:r>
              <a:rPr lang="th-TH" sz="3700" b="1" smtClean="0">
                <a:solidFill>
                  <a:srgbClr val="7B9899"/>
                </a:solidFill>
                <a:latin typeface="2005_iannnnnGMO" pitchFamily="2" charset="0"/>
              </a:rPr>
              <a:t>ประโยชน์ของ </a:t>
            </a:r>
            <a:r>
              <a:rPr lang="en-US" sz="3700" b="1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CRM</a:t>
            </a:r>
            <a:endParaRPr lang="th-TH" sz="3700" b="1" smtClean="0">
              <a:solidFill>
                <a:srgbClr val="7B9899"/>
              </a:solidFill>
              <a:latin typeface="2005_iannnnnGMO" pitchFamily="2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700213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z="3200" smtClean="0">
                <a:latin typeface="2005_iannnnnGMO" pitchFamily="2" charset="0"/>
              </a:rPr>
              <a:t>มีรายละเอียดข้อมูลของลูกค้าในด้านต่างๆ ได้แก่ 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Customer Profile Customer  Behavior</a:t>
            </a:r>
          </a:p>
          <a:p>
            <a:pPr eaLnBrk="1" hangingPunct="1">
              <a:lnSpc>
                <a:spcPct val="90000"/>
              </a:lnSpc>
            </a:pPr>
            <a:r>
              <a:rPr lang="th-TH" sz="3200" smtClean="0">
                <a:latin typeface="2005_iannnnnGMO" pitchFamily="2" charset="0"/>
              </a:rPr>
              <a:t>วางแผนทางด้านการตลาดและการขายอย่างเหมาะสม</a:t>
            </a:r>
            <a:endParaRPr lang="en-US" sz="32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th-TH" sz="3200" smtClean="0">
                <a:latin typeface="2005_iannnnnGMO" pitchFamily="2" charset="0"/>
              </a:rPr>
              <a:t>ใช้กลยุทธ์ในการตลาด และการขายได้อย่างรวดเร็วอย่างมีประสิทธิภาพตรงความต้องการของลูกค้า</a:t>
            </a:r>
            <a:endParaRPr lang="en-US" sz="32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th-TH" sz="3200" smtClean="0">
                <a:latin typeface="2005_iannnnnGMO" pitchFamily="2" charset="0"/>
              </a:rPr>
              <a:t>เพิ่มและรักษาส่วนแบ่งตลาดของธุรกิจ</a:t>
            </a:r>
            <a:endParaRPr lang="en-US" sz="32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>
              <a:lnSpc>
                <a:spcPct val="90000"/>
              </a:lnSpc>
            </a:pPr>
            <a:r>
              <a:rPr lang="th-TH" sz="3200" smtClean="0">
                <a:latin typeface="2005_iannnnnGMO" pitchFamily="2" charset="0"/>
              </a:rPr>
              <a:t>ลดการทำงานที่ซับซ้อน ลดค่าใช้จ่ายและเพิ่มประสิทธิภาพของการทำงาน เพิ่มโอกาสในการแข่งขันก่อให้เกิดภาพพจน์ที่ดีต่อองค์การ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 </a:t>
            </a:r>
            <a:endParaRPr lang="th-TH" sz="3200" smtClean="0">
              <a:latin typeface="2005_iannnnnGMO" pitchFamily="2" charset="0"/>
            </a:endParaRPr>
          </a:p>
        </p:txBody>
      </p:sp>
      <p:pic>
        <p:nvPicPr>
          <p:cNvPr id="36868" name="Picture 4" descr="a-search-seo-sem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8138"/>
            <a:ext cx="17986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smtClean="0">
                <a:latin typeface="2005_iannnnnGMO" pitchFamily="2" charset="0"/>
              </a:rPr>
              <a:t>การบริหารระบบการขนส่งและห่วงโซ่อุปทาน </a:t>
            </a:r>
            <a:r>
              <a:rPr lang="en-US" b="1" smtClean="0">
                <a:latin typeface="2005_iannnnnGMO" pitchFamily="2" charset="0"/>
              </a:rPr>
              <a:t/>
            </a:r>
            <a:br>
              <a:rPr lang="en-US" b="1" smtClean="0">
                <a:latin typeface="2005_iannnnnGMO" pitchFamily="2" charset="0"/>
              </a:rPr>
            </a:br>
            <a:r>
              <a:rPr lang="en-US" b="1" smtClean="0">
                <a:latin typeface="2005_iannnnnGMO" pitchFamily="2" charset="0"/>
              </a:rPr>
              <a:t>(Logistic and Supply Chain Management)</a:t>
            </a:r>
            <a:endParaRPr lang="th-TH" b="1" smtClean="0">
              <a:latin typeface="2005_iannnnnGMO" pitchFamily="2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484313"/>
            <a:ext cx="8504238" cy="4572000"/>
          </a:xfrm>
        </p:spPr>
        <p:txBody>
          <a:bodyPr/>
          <a:lstStyle/>
          <a:p>
            <a:pPr eaLnBrk="1" hangingPunct="1"/>
            <a:r>
              <a:rPr lang="th-TH" sz="4400" b="1" smtClean="0">
                <a:solidFill>
                  <a:srgbClr val="241486"/>
                </a:solidFill>
                <a:latin typeface="2005_iannnnnGMO" pitchFamily="2" charset="0"/>
              </a:rPr>
              <a:t>การจัดการโลจิสติกส์</a:t>
            </a:r>
            <a:r>
              <a:rPr lang="th-TH" sz="4400" b="1" smtClean="0">
                <a:latin typeface="2005_iannnnnGMO" pitchFamily="2" charset="0"/>
              </a:rPr>
              <a:t> </a:t>
            </a:r>
            <a:r>
              <a:rPr lang="th-TH" sz="4400" smtClean="0">
                <a:latin typeface="2005_iannnnnGMO" pitchFamily="2" charset="0"/>
              </a:rPr>
              <a:t>หมายถึงกระบวนการจัดการ การเคลื่อนย้าย และจัดเก็บวัตถุดิบ และสินค้าจากผู้ขายวัตถุดิบ ไปยังผู้บริโภครายสุดท้าย</a:t>
            </a:r>
            <a:r>
              <a:rPr lang="th-TH" sz="4400" smtClean="0"/>
              <a:t> </a:t>
            </a:r>
          </a:p>
        </p:txBody>
      </p:sp>
      <p:pic>
        <p:nvPicPr>
          <p:cNvPr id="37892" name="Picture 4" descr="pic_logistic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644900"/>
            <a:ext cx="4032250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smtClean="0">
                <a:latin typeface="2005_iannnnnGMO" pitchFamily="2" charset="0"/>
              </a:rPr>
              <a:t>การบริหารระบบการขนส่งและห่วงโซ่อุปทาน </a:t>
            </a:r>
            <a:r>
              <a:rPr lang="en-US" b="1" smtClean="0">
                <a:latin typeface="2005_iannnnnGMO" pitchFamily="2" charset="0"/>
              </a:rPr>
              <a:t/>
            </a:r>
            <a:br>
              <a:rPr lang="en-US" b="1" smtClean="0">
                <a:latin typeface="2005_iannnnnGMO" pitchFamily="2" charset="0"/>
              </a:rPr>
            </a:br>
            <a:r>
              <a:rPr lang="en-US" b="1" smtClean="0">
                <a:latin typeface="2005_iannnnnGMO" pitchFamily="2" charset="0"/>
              </a:rPr>
              <a:t>(Logistic and Supply Chain Management)</a:t>
            </a:r>
            <a:endParaRPr lang="th-TH" b="1" smtClean="0">
              <a:latin typeface="2005_iannnnnGMO" pitchFamily="2" charset="0"/>
            </a:endParaRPr>
          </a:p>
        </p:txBody>
      </p:sp>
      <p:pic>
        <p:nvPicPr>
          <p:cNvPr id="38915" name="Picture 6" descr="logisticproc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" y="1484313"/>
            <a:ext cx="8659813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smtClean="0">
                <a:latin typeface="2005_iannnnnGMO" pitchFamily="2" charset="0"/>
              </a:rPr>
              <a:t>การบริหารระบบการขนส่งและห่วงโซ่อุปทาน </a:t>
            </a:r>
            <a:r>
              <a:rPr lang="en-US" b="1" smtClean="0">
                <a:latin typeface="2005_iannnnnGMO" pitchFamily="2" charset="0"/>
              </a:rPr>
              <a:t/>
            </a:r>
            <a:br>
              <a:rPr lang="en-US" b="1" smtClean="0">
                <a:latin typeface="2005_iannnnnGMO" pitchFamily="2" charset="0"/>
              </a:rPr>
            </a:br>
            <a:r>
              <a:rPr lang="en-US" b="1" smtClean="0">
                <a:latin typeface="2005_iannnnnGMO" pitchFamily="2" charset="0"/>
              </a:rPr>
              <a:t>(Logistic and Supply Chain Management)</a:t>
            </a:r>
            <a:endParaRPr lang="th-TH" b="1" smtClean="0">
              <a:latin typeface="2005_iannnnnGMO" pitchFamily="2" charset="0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827088" y="1647825"/>
            <a:ext cx="76787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4000" b="1">
                <a:solidFill>
                  <a:srgbClr val="FF0066"/>
                </a:solidFill>
                <a:latin typeface="2005_iannnnnGMO" pitchFamily="2" charset="0"/>
              </a:rPr>
              <a:t>การจัดการซัพพลายเชน</a:t>
            </a:r>
            <a:r>
              <a:rPr lang="th-TH" sz="4000" b="1">
                <a:latin typeface="2005_iannnnnGMO" pitchFamily="2" charset="0"/>
              </a:rPr>
              <a:t> </a:t>
            </a:r>
            <a:r>
              <a:rPr lang="th-TH" sz="4000">
                <a:latin typeface="2005_iannnnnGMO" pitchFamily="2" charset="0"/>
              </a:rPr>
              <a:t>หมายถึง กระบวนการบูรณาการ ประสานงาน และควบคุมการเคลื่อนย้าย</a:t>
            </a:r>
            <a:r>
              <a:rPr lang="th-TH" sz="4000" b="1">
                <a:solidFill>
                  <a:srgbClr val="FF0066"/>
                </a:solidFill>
                <a:latin typeface="2005_iannnnnGMO" pitchFamily="2" charset="0"/>
              </a:rPr>
              <a:t>สินค้าคงคลัง</a:t>
            </a:r>
            <a:r>
              <a:rPr lang="th-TH" sz="4000">
                <a:latin typeface="2005_iannnnnGMO" pitchFamily="2" charset="0"/>
              </a:rPr>
              <a:t>ทั้งของวัตถุดิบ และสินค้าสำเร็จรูป และ </a:t>
            </a:r>
            <a:r>
              <a:rPr lang="th-TH" sz="4000" b="1">
                <a:solidFill>
                  <a:srgbClr val="940614"/>
                </a:solidFill>
                <a:latin typeface="2005_iannnnnGMO" pitchFamily="2" charset="0"/>
              </a:rPr>
              <a:t>สารสนเทศ</a:t>
            </a:r>
            <a:r>
              <a:rPr lang="th-TH" sz="4000">
                <a:latin typeface="2005_iannnnnGMO" pitchFamily="2" charset="0"/>
              </a:rPr>
              <a:t>ที่เกี่ยวข้องในกระบวนการจากผู้ขายวัตถุดิบ ผ่านบริษัทไปยังผู้บริโภค เพื่อให้เป็นไปตามความต้องการของผู้บริโภค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smtClean="0">
                <a:latin typeface="2005_iannnnnGMO" pitchFamily="2" charset="0"/>
              </a:rPr>
              <a:t>การบริหารระบบการขนส่งและห่วงโซ่อุปทาน </a:t>
            </a:r>
            <a:r>
              <a:rPr lang="en-US" b="1" smtClean="0">
                <a:latin typeface="2005_iannnnnGMO" pitchFamily="2" charset="0"/>
              </a:rPr>
              <a:t/>
            </a:r>
            <a:br>
              <a:rPr lang="en-US" b="1" smtClean="0">
                <a:latin typeface="2005_iannnnnGMO" pitchFamily="2" charset="0"/>
              </a:rPr>
            </a:br>
            <a:r>
              <a:rPr lang="en-US" b="1" smtClean="0">
                <a:latin typeface="2005_iannnnnGMO" pitchFamily="2" charset="0"/>
              </a:rPr>
              <a:t>(Logistic and Supply Chain Management)</a:t>
            </a:r>
            <a:endParaRPr lang="th-TH" b="1" smtClean="0">
              <a:latin typeface="2005_iannnnnGMO" pitchFamily="2" charset="0"/>
            </a:endParaRPr>
          </a:p>
        </p:txBody>
      </p:sp>
      <p:pic>
        <p:nvPicPr>
          <p:cNvPr id="40963" name="Picture 4" descr="LogisandSupp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23988"/>
            <a:ext cx="8640762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054850" cy="1143000"/>
          </a:xfrm>
        </p:spPr>
        <p:txBody>
          <a:bodyPr/>
          <a:lstStyle/>
          <a:p>
            <a:pPr eaLnBrk="1" hangingPunct="1"/>
            <a:r>
              <a:rPr lang="th-TH" b="1" smtClean="0">
                <a:solidFill>
                  <a:srgbClr val="7B9899"/>
                </a:solidFill>
                <a:latin typeface="2005_iannnnnGMO" pitchFamily="2" charset="0"/>
              </a:rPr>
              <a:t>ปัจจัยแห่งความสำเร็จ (</a:t>
            </a:r>
            <a:r>
              <a:rPr lang="en-US" b="1" smtClean="0">
                <a:solidFill>
                  <a:srgbClr val="7B9899"/>
                </a:solidFill>
                <a:latin typeface="2005_iannnnnGMO" pitchFamily="2" charset="0"/>
                <a:cs typeface="Cordia New" pitchFamily="34" charset="-34"/>
              </a:rPr>
              <a:t>Critical Success Factors) </a:t>
            </a:r>
            <a:r>
              <a:rPr lang="th-TH" b="1" smtClean="0">
                <a:solidFill>
                  <a:srgbClr val="7B9899"/>
                </a:solidFill>
                <a:latin typeface="2005_iannnnnGMO" pitchFamily="2" charset="0"/>
              </a:rPr>
              <a:t>ในการประยุกต์ใช้คอมพิวเตอร์ในการดำเนินธุรกิจ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h-TH" sz="3500" smtClean="0">
                <a:latin typeface="2005_iannnnnGMO" pitchFamily="2" charset="0"/>
              </a:rPr>
              <a:t>การประยุกต์ใช้ควรเน้นที่กระบวนการหรือระบบมากกว่าตัวบุคคล</a:t>
            </a:r>
          </a:p>
          <a:p>
            <a:pPr eaLnBrk="1" hangingPunct="1"/>
            <a:r>
              <a:rPr lang="th-TH" sz="3500" smtClean="0">
                <a:latin typeface="2005_iannnnnGMO" pitchFamily="2" charset="0"/>
              </a:rPr>
              <a:t>การนำคอมพิวเตอร์มาใช้ในธุรกิจควรเน้นที่ผู้ใช้ และลูกค้าเป็นสำคัญ</a:t>
            </a:r>
            <a:endParaRPr lang="en-US" sz="3500" smtClean="0">
              <a:latin typeface="2005_iannnnnGMO" pitchFamily="2" charset="0"/>
              <a:cs typeface="Angsana New" pitchFamily="18" charset="-34"/>
            </a:endParaRPr>
          </a:p>
          <a:p>
            <a:pPr eaLnBrk="1" hangingPunct="1"/>
            <a:r>
              <a:rPr lang="th-TH" sz="3500" smtClean="0">
                <a:latin typeface="2005_iannnnnGMO" pitchFamily="2" charset="0"/>
              </a:rPr>
              <a:t>การนำควรพิวเตอร์มาใช้ควรลดงานประจำ หรือลดต้นทุน หรือเพิ่มผลผลิตให้แก่องค์กร</a:t>
            </a:r>
          </a:p>
          <a:p>
            <a:pPr eaLnBrk="1" hangingPunct="1"/>
            <a:r>
              <a:rPr lang="th-TH" sz="3500" smtClean="0">
                <a:latin typeface="2005_iannnnnGMO" pitchFamily="2" charset="0"/>
              </a:rPr>
              <a:t>ผู้บริหารควรใช้ข้อมูลและสารสนเทศให้เกิดประโยชน์สูงสุด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th-TH" smtClean="0">
                <a:solidFill>
                  <a:srgbClr val="085492"/>
                </a:solidFill>
                <a:latin typeface="2005_iannnnnGMO" pitchFamily="2" charset="0"/>
              </a:rPr>
              <a:t>เปรียบเทียบลักษณะของธุรกิจยุคดั้งเดิมและธุรกิจยุคอิเล็กทรอนิกส์</a:t>
            </a:r>
            <a:r>
              <a:rPr lang="en-US" smtClean="0">
                <a:solidFill>
                  <a:srgbClr val="085492"/>
                </a:solidFill>
                <a:latin typeface="2005_iannnnnGMO" pitchFamily="2" charset="0"/>
                <a:cs typeface="Cordia New" pitchFamily="34" charset="-34"/>
              </a:rPr>
              <a:t> </a:t>
            </a:r>
            <a:endParaRPr lang="th-TH" smtClean="0">
              <a:solidFill>
                <a:srgbClr val="085492"/>
              </a:solidFill>
              <a:latin typeface="2005_iannnnnGMO" pitchFamily="2" charset="0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8313" y="1700213"/>
            <a:ext cx="3771900" cy="4038600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th-TH" sz="2800" smtClean="0">
                <a:solidFill>
                  <a:srgbClr val="FF6600"/>
                </a:solidFill>
                <a:latin typeface="2005_iannnnnGMO" pitchFamily="2" charset="0"/>
              </a:rPr>
              <a:t>มีขนาดเล็กจนถึงปานกลาง แต่เดิมมักเป็นธุรกิจในครัวเรือน เช่น</a:t>
            </a:r>
            <a:r>
              <a:rPr lang="en-US" sz="2800" smtClean="0">
                <a:solidFill>
                  <a:srgbClr val="FF6600"/>
                </a:solidFill>
                <a:latin typeface="2005_iannnnnGMO" pitchFamily="2" charset="0"/>
                <a:cs typeface="Angsana New" pitchFamily="18" charset="-34"/>
              </a:rPr>
              <a:t> SMEs</a:t>
            </a:r>
            <a:endParaRPr lang="th-TH" sz="2800" smtClean="0">
              <a:solidFill>
                <a:srgbClr val="FF6600"/>
              </a:solidFill>
              <a:latin typeface="2005_iannnnnGMO" pitchFamily="2" charset="0"/>
            </a:endParaRP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th-TH" sz="2800" smtClean="0">
                <a:solidFill>
                  <a:srgbClr val="FF6600"/>
                </a:solidFill>
                <a:latin typeface="2005_iannnnnGMO" pitchFamily="2" charset="0"/>
              </a:rPr>
              <a:t>เน้นการใช้แรงงานมากกว่าใช้เทคโนโลยี การประเมินจะพิจารณาจาก พื้นที่ คน</a:t>
            </a:r>
            <a:r>
              <a:rPr lang="en-US" sz="2800" smtClean="0">
                <a:solidFill>
                  <a:srgbClr val="FF6600"/>
                </a:solidFill>
                <a:latin typeface="2005_iannnnnGMO" pitchFamily="2" charset="0"/>
                <a:cs typeface="Angsana New" pitchFamily="18" charset="-34"/>
              </a:rPr>
              <a:t>, </a:t>
            </a:r>
            <a:r>
              <a:rPr lang="th-TH" sz="2800" smtClean="0">
                <a:solidFill>
                  <a:srgbClr val="FF6600"/>
                </a:solidFill>
                <a:latin typeface="2005_iannnnnGMO" pitchFamily="2" charset="0"/>
              </a:rPr>
              <a:t>และ วัตถุดิบ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th-TH" sz="2800" smtClean="0">
                <a:solidFill>
                  <a:srgbClr val="FF6600"/>
                </a:solidFill>
                <a:latin typeface="2005_iannnnnGMO" pitchFamily="2" charset="0"/>
              </a:rPr>
              <a:t>ใช้เทคโนโลยีการสื่อสารพื้นฐาน คือ จดหมาย</a:t>
            </a:r>
            <a:r>
              <a:rPr lang="en-US" sz="2800" smtClean="0">
                <a:solidFill>
                  <a:srgbClr val="FF6600"/>
                </a:solidFill>
                <a:latin typeface="2005_iannnnnGMO" pitchFamily="2" charset="0"/>
                <a:cs typeface="Angsana New" pitchFamily="18" charset="-34"/>
              </a:rPr>
              <a:t>, </a:t>
            </a:r>
            <a:r>
              <a:rPr lang="th-TH" sz="2800" smtClean="0">
                <a:solidFill>
                  <a:srgbClr val="FF6600"/>
                </a:solidFill>
                <a:latin typeface="2005_iannnnnGMO" pitchFamily="2" charset="0"/>
              </a:rPr>
              <a:t>โทรสาร</a:t>
            </a:r>
            <a:r>
              <a:rPr lang="en-US" sz="2800" smtClean="0">
                <a:solidFill>
                  <a:srgbClr val="FF6600"/>
                </a:solidFill>
                <a:latin typeface="2005_iannnnnGMO" pitchFamily="2" charset="0"/>
                <a:cs typeface="Angsana New" pitchFamily="18" charset="-34"/>
              </a:rPr>
              <a:t>, </a:t>
            </a:r>
            <a:r>
              <a:rPr lang="th-TH" sz="2800" smtClean="0">
                <a:solidFill>
                  <a:srgbClr val="FF6600"/>
                </a:solidFill>
                <a:latin typeface="2005_iannnnnGMO" pitchFamily="2" charset="0"/>
              </a:rPr>
              <a:t>และโทรศัพท์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q"/>
            </a:pPr>
            <a:endParaRPr lang="th-TH" sz="2800" smtClean="0">
              <a:solidFill>
                <a:srgbClr val="FF6600"/>
              </a:solidFill>
              <a:latin typeface="2005_iannnnnGMO" pitchFamily="2" charset="0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16463" y="1700213"/>
            <a:ext cx="3771900" cy="4038600"/>
          </a:xfrm>
        </p:spPr>
        <p:txBody>
          <a:bodyPr/>
          <a:lstStyle/>
          <a:p>
            <a:pPr eaLnBrk="1" hangingPunct="1">
              <a:buClr>
                <a:srgbClr val="940614"/>
              </a:buClr>
              <a:buFont typeface="Wingdings" pitchFamily="2" charset="2"/>
              <a:buChar char="q"/>
            </a:pPr>
            <a:r>
              <a:rPr lang="th-TH" sz="2800" smtClean="0">
                <a:solidFill>
                  <a:srgbClr val="940614"/>
                </a:solidFill>
                <a:latin typeface="2005_iannnnnGMO" pitchFamily="2" charset="0"/>
              </a:rPr>
              <a:t>การทำงานเป็นแบบมืออาชีพ กล่าวคือจะปฏิบัติงานโดยผู้ที่มีความรู้และความชำนาญ</a:t>
            </a:r>
          </a:p>
          <a:p>
            <a:pPr eaLnBrk="1" hangingPunct="1">
              <a:buClr>
                <a:srgbClr val="940614"/>
              </a:buClr>
              <a:buFont typeface="Wingdings" pitchFamily="2" charset="2"/>
              <a:buChar char="q"/>
            </a:pPr>
            <a:r>
              <a:rPr lang="th-TH" sz="2800" smtClean="0">
                <a:solidFill>
                  <a:srgbClr val="940614"/>
                </a:solidFill>
                <a:latin typeface="2005_iannnnnGMO" pitchFamily="2" charset="0"/>
              </a:rPr>
              <a:t>ใช้เทคโนโลยีชั้นสูงเข้ามาช่วยในการดำเนินการ</a:t>
            </a:r>
          </a:p>
          <a:p>
            <a:pPr eaLnBrk="1" hangingPunct="1">
              <a:buClr>
                <a:srgbClr val="940614"/>
              </a:buClr>
              <a:buFont typeface="Wingdings" pitchFamily="2" charset="2"/>
              <a:buChar char="q"/>
            </a:pPr>
            <a:r>
              <a:rPr lang="th-TH" sz="2800" smtClean="0">
                <a:solidFill>
                  <a:srgbClr val="940614"/>
                </a:solidFill>
                <a:latin typeface="2005_iannnnnGMO" pitchFamily="2" charset="0"/>
              </a:rPr>
              <a:t>ใช้รูปแบบการสื่อสารที่รวดเร็ว ส่งข้อมูลเข้าสู่คอมพิวเตอร์ทันทีโดยไม่มีการหยุดพัก จึงสามารถทำงานต่อเนื่องได้ทันที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question-mark-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565400"/>
            <a:ext cx="3960812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3471863" y="739775"/>
            <a:ext cx="831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85492"/>
                </a:solidFill>
                <a:latin typeface="2005_iannnnnGMO" pitchFamily="2" charset="0"/>
              </a:rPr>
              <a:t>Q&amp;A</a:t>
            </a:r>
            <a:endParaRPr lang="th-TH" sz="4400">
              <a:solidFill>
                <a:srgbClr val="085492"/>
              </a:solidFill>
              <a:latin typeface="2005_iannnnnGMO" pitchFamily="2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6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itchFamily="2" charset="-34"/>
                <a:cs typeface="TH Fah kwang" pitchFamily="2" charset="-34"/>
              </a:rPr>
              <a:t>แบบฝึกหัด</a:t>
            </a:r>
            <a:endParaRPr lang="th-TH" dirty="0" smtClean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dirty="0" smtClean="0">
                <a:cs typeface="+mj-cs"/>
              </a:rPr>
              <a:t>๑</a:t>
            </a:r>
            <a:r>
              <a:rPr lang="th-TH" dirty="0" smtClean="0"/>
              <a:t>. ถ้านักศึกษาต้องการจะซื้อคอมพิวเตอร์มาใช้งาน นักศึกษาจะมีวิธีการอย่างไรในการเลือกซื้อคอมพิวเตอร์มาใช้ให้เหมาะสมกับงานที่เราต้องการใช้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sz="2800" dirty="0" smtClean="0">
                <a:cs typeface="+mj-cs"/>
              </a:rPr>
              <a:t>๒</a:t>
            </a:r>
            <a:r>
              <a:rPr lang="th-TH" dirty="0" smtClean="0"/>
              <a:t>. จากความรู้ในบทเรียนนี้ นักศึกษาคิดว่าคอมพิวเตอร์มีความสำคัญและประโยชน์อย่างไรในด้านธุรกิจ จงอธิบาย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mtClean="0">
                <a:solidFill>
                  <a:srgbClr val="085492"/>
                </a:solidFill>
                <a:latin typeface="2005_iannnnnGMO" pitchFamily="2" charset="0"/>
              </a:rPr>
              <a:t>เปรียบเทียบลักษณะของธุรกิจยุคดั้งเดิมและธุรกิจยุคอิเล็กทรอนิกส์</a:t>
            </a:r>
            <a:r>
              <a:rPr lang="en-US" smtClean="0">
                <a:solidFill>
                  <a:srgbClr val="085492"/>
                </a:solidFill>
                <a:latin typeface="2005_iannnnnGMO" pitchFamily="2" charset="0"/>
              </a:rPr>
              <a:t> </a:t>
            </a:r>
            <a:br>
              <a:rPr lang="en-US" smtClean="0">
                <a:solidFill>
                  <a:srgbClr val="085492"/>
                </a:solidFill>
                <a:latin typeface="2005_iannnnnGMO" pitchFamily="2" charset="0"/>
              </a:rPr>
            </a:br>
            <a:r>
              <a:rPr lang="en-US" smtClean="0">
                <a:solidFill>
                  <a:srgbClr val="085492"/>
                </a:solidFill>
                <a:latin typeface="2005_iannnnnGMO" pitchFamily="2" charset="0"/>
              </a:rPr>
              <a:t>(</a:t>
            </a:r>
            <a:r>
              <a:rPr lang="th-TH" smtClean="0">
                <a:solidFill>
                  <a:srgbClr val="085492"/>
                </a:solidFill>
                <a:latin typeface="2005_iannnnnGMO" pitchFamily="2" charset="0"/>
              </a:rPr>
              <a:t>ต่อ</a:t>
            </a:r>
            <a:r>
              <a:rPr lang="en-US" smtClean="0">
                <a:solidFill>
                  <a:srgbClr val="085492"/>
                </a:solidFill>
                <a:latin typeface="2005_iannnnnGMO" pitchFamily="2" charset="0"/>
              </a:rPr>
              <a:t>)</a:t>
            </a:r>
            <a:endParaRPr lang="th-TH" smtClean="0">
              <a:solidFill>
                <a:srgbClr val="085492"/>
              </a:solidFill>
              <a:latin typeface="2005_iannnnnGMO" pitchFamily="2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th-TH" sz="2700" smtClean="0">
                <a:solidFill>
                  <a:srgbClr val="FF6600"/>
                </a:solidFill>
                <a:latin typeface="2005_iannnnnGMO" pitchFamily="2" charset="0"/>
              </a:rPr>
              <a:t>การบันทึกข้อมูลจะใช้วิธีการจดจำ และบันทึกลงสมุด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th-TH" sz="2700" smtClean="0">
                <a:solidFill>
                  <a:srgbClr val="FF6600"/>
                </a:solidFill>
                <a:latin typeface="2005_iannnnnGMO" pitchFamily="2" charset="0"/>
              </a:rPr>
              <a:t>ใช้ระบบเส้นสายในการบริหารงาน</a:t>
            </a:r>
            <a:r>
              <a:rPr lang="en-US" sz="2700" smtClean="0">
                <a:solidFill>
                  <a:srgbClr val="FF6600"/>
                </a:solidFill>
                <a:latin typeface="2005_iannnnnGMO" pitchFamily="2" charset="0"/>
                <a:cs typeface="Angsana New" pitchFamily="18" charset="-34"/>
              </a:rPr>
              <a:t>    </a:t>
            </a:r>
            <a:r>
              <a:rPr lang="th-TH" sz="2700" smtClean="0">
                <a:solidFill>
                  <a:srgbClr val="FF6600"/>
                </a:solidFill>
                <a:latin typeface="2005_iannnnnGMO" pitchFamily="2" charset="0"/>
              </a:rPr>
              <a:t>การตัดสินใจมักพิจารณาจากแรงสังหรณ์มากกว่าข้อมูล</a:t>
            </a:r>
          </a:p>
          <a:p>
            <a:pPr eaLnBrk="1" hangingPunct="1">
              <a:buClr>
                <a:srgbClr val="FF3300"/>
              </a:buClr>
              <a:buFont typeface="Wingdings" pitchFamily="2" charset="2"/>
              <a:buChar char="q"/>
            </a:pPr>
            <a:r>
              <a:rPr lang="th-TH" sz="2700" smtClean="0">
                <a:solidFill>
                  <a:srgbClr val="FF6600"/>
                </a:solidFill>
                <a:latin typeface="2005_iannnnnGMO" pitchFamily="2" charset="0"/>
              </a:rPr>
              <a:t>ขาดยุทธศาสตร์เชิงรุก</a:t>
            </a:r>
            <a:r>
              <a:rPr lang="en-US" sz="2700" smtClean="0">
                <a:latin typeface="2005_iannnnnGMO" pitchFamily="2" charset="0"/>
                <a:cs typeface="Angsana New" pitchFamily="18" charset="-34"/>
              </a:rPr>
              <a:t> </a:t>
            </a:r>
            <a:endParaRPr lang="th-TH" sz="2700" smtClean="0">
              <a:latin typeface="2005_iannnnnGMO" pitchFamily="2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16463" y="1484313"/>
            <a:ext cx="3771900" cy="4038600"/>
          </a:xfrm>
        </p:spPr>
        <p:txBody>
          <a:bodyPr/>
          <a:lstStyle/>
          <a:p>
            <a:pPr eaLnBrk="1" hangingPunct="1">
              <a:buClr>
                <a:srgbClr val="940614"/>
              </a:buClr>
              <a:buFont typeface="Wingdings" pitchFamily="2" charset="2"/>
              <a:buChar char="q"/>
            </a:pPr>
            <a:r>
              <a:rPr lang="th-TH" sz="2700" smtClean="0">
                <a:solidFill>
                  <a:srgbClr val="940614"/>
                </a:solidFill>
                <a:latin typeface="2005_iannnnnGMO" pitchFamily="2" charset="0"/>
              </a:rPr>
              <a:t>ใช้ฐานข้อมูลคอมพิวเตอร์ในการจัดเก็บข้อมูล</a:t>
            </a:r>
          </a:p>
          <a:p>
            <a:pPr eaLnBrk="1" hangingPunct="1">
              <a:buClr>
                <a:srgbClr val="940614"/>
              </a:buClr>
              <a:buFont typeface="Wingdings" pitchFamily="2" charset="2"/>
              <a:buChar char="q"/>
            </a:pPr>
            <a:r>
              <a:rPr lang="th-TH" sz="2700" smtClean="0">
                <a:solidFill>
                  <a:srgbClr val="940614"/>
                </a:solidFill>
                <a:latin typeface="2005_iannnnnGMO" pitchFamily="2" charset="0"/>
              </a:rPr>
              <a:t>บริหารงานด้วยข้อมูลข่าวสาร การตัดสินใจจะพิจารณาจากข้อมูลเป็นหลัก</a:t>
            </a:r>
            <a:r>
              <a:rPr lang="en-US" sz="2700" smtClean="0">
                <a:solidFill>
                  <a:srgbClr val="940614"/>
                </a:solidFill>
                <a:latin typeface="2005_iannnnnGMO" pitchFamily="2" charset="0"/>
                <a:cs typeface="Angsana New" pitchFamily="18" charset="-34"/>
              </a:rPr>
              <a:t> </a:t>
            </a:r>
            <a:endParaRPr lang="th-TH" sz="2700" smtClean="0">
              <a:solidFill>
                <a:srgbClr val="940614"/>
              </a:solidFill>
              <a:latin typeface="2005_iannnnnGMO" pitchFamily="2" charset="0"/>
            </a:endParaRPr>
          </a:p>
          <a:p>
            <a:pPr eaLnBrk="1" hangingPunct="1">
              <a:buClr>
                <a:srgbClr val="940614"/>
              </a:buClr>
              <a:buFont typeface="Wingdings" pitchFamily="2" charset="2"/>
              <a:buChar char="q"/>
            </a:pPr>
            <a:r>
              <a:rPr lang="th-TH" sz="2700" smtClean="0">
                <a:solidFill>
                  <a:srgbClr val="940614"/>
                </a:solidFill>
                <a:latin typeface="2005_iannnnnGMO" pitchFamily="2" charset="0"/>
              </a:rPr>
              <a:t>ใช้</a:t>
            </a:r>
            <a:r>
              <a:rPr lang="en-US" sz="2700" smtClean="0">
                <a:solidFill>
                  <a:srgbClr val="940614"/>
                </a:solidFill>
                <a:latin typeface="2005_iannnnnGMO" pitchFamily="2" charset="0"/>
                <a:cs typeface="Angsana New" pitchFamily="18" charset="-34"/>
              </a:rPr>
              <a:t> ICT </a:t>
            </a:r>
            <a:r>
              <a:rPr lang="th-TH" sz="2700" smtClean="0">
                <a:solidFill>
                  <a:srgbClr val="940614"/>
                </a:solidFill>
                <a:latin typeface="2005_iannnnnGMO" pitchFamily="2" charset="0"/>
              </a:rPr>
              <a:t>ในการกำหนดยุทธศาสตร์เชิงรุก โดยเน้นนวัตกรรมที่นำหน้าคู่แข่ง และมีการมองสถานการณ์ในอนาคต</a:t>
            </a:r>
            <a:r>
              <a:rPr lang="en-US" sz="2700" smtClean="0">
                <a:solidFill>
                  <a:srgbClr val="940614"/>
                </a:solidFill>
                <a:latin typeface="2005_iannnnnGMO" pitchFamily="2" charset="0"/>
                <a:cs typeface="Angsana New" pitchFamily="18" charset="-34"/>
              </a:rPr>
              <a:t> </a:t>
            </a:r>
            <a:endParaRPr lang="th-TH" sz="2700" smtClean="0">
              <a:solidFill>
                <a:srgbClr val="940614"/>
              </a:solidFill>
              <a:latin typeface="2005_iannnnnGMO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696200" cy="1143000"/>
          </a:xfrm>
        </p:spPr>
        <p:txBody>
          <a:bodyPr/>
          <a:lstStyle/>
          <a:p>
            <a:pPr eaLnBrk="1" hangingPunct="1"/>
            <a:r>
              <a:rPr lang="th-TH" sz="4100" b="1" smtClean="0">
                <a:solidFill>
                  <a:srgbClr val="085492"/>
                </a:solidFill>
                <a:latin typeface="2005_iannnnnGMO" pitchFamily="2" charset="0"/>
              </a:rPr>
              <a:t>ธุรกรรมของภาคธุรกิจในยุคอิเล็กทรอนิกส์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341438"/>
            <a:ext cx="8820150" cy="446405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v"/>
            </a:pPr>
            <a:r>
              <a:rPr lang="th-TH" sz="3200" smtClean="0">
                <a:latin typeface="2005_iannnnnGMO" pitchFamily="2" charset="0"/>
              </a:rPr>
              <a:t>ธนาคาร เช่น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 ATM, E-Banking</a:t>
            </a:r>
            <a:endParaRPr lang="th-TH" sz="3200" smtClean="0">
              <a:latin typeface="2005_iannnnnGMO" pitchFamily="2" charset="0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th-TH" sz="3200" smtClean="0">
                <a:latin typeface="2005_iannnnnGMO" pitchFamily="2" charset="0"/>
              </a:rPr>
              <a:t>โรงแรม เช่น การจองห้องพัก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, </a:t>
            </a:r>
            <a:r>
              <a:rPr lang="th-TH" sz="3200" smtClean="0">
                <a:latin typeface="2005_iannnnnGMO" pitchFamily="2" charset="0"/>
              </a:rPr>
              <a:t>การจัดเก็บข้อมูลลูกค้าเพื่อการให้บริการในอนาคต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th-TH" sz="3200" smtClean="0">
                <a:latin typeface="2005_iannnnnGMO" pitchFamily="2" charset="0"/>
              </a:rPr>
              <a:t>บริษัทอุตสาหกรรม เช่น ออกแบบผลิตภัณฑ์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, </a:t>
            </a:r>
            <a:r>
              <a:rPr lang="th-TH" sz="3200" smtClean="0">
                <a:latin typeface="2005_iannnnnGMO" pitchFamily="2" charset="0"/>
              </a:rPr>
              <a:t>คำนวณความต้องการวัตถุดิบและชิ้นส่วน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th-TH" sz="3200" smtClean="0">
                <a:latin typeface="2005_iannnnnGMO" pitchFamily="2" charset="0"/>
              </a:rPr>
              <a:t>ร้านค้าขนาดเล็ก เช่น การตัดรายการสินค้าที่ขายแล้วออกจาก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 Inventory, </a:t>
            </a:r>
            <a:r>
              <a:rPr lang="th-TH" sz="3200" smtClean="0">
                <a:latin typeface="2005_iannnnnGMO" pitchFamily="2" charset="0"/>
              </a:rPr>
              <a:t>การทำบัญชี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th-TH" sz="3200" smtClean="0">
                <a:latin typeface="2005_iannnnnGMO" pitchFamily="2" charset="0"/>
              </a:rPr>
              <a:t>บริษัทขายสินค้าทางอินเทอร์เน็ต เช่น จัดทำเว็บเพื่อโฆษณาสินค้าทางอินเทอร์เน็ต</a:t>
            </a:r>
            <a:r>
              <a:rPr lang="en-US" sz="3200" smtClean="0">
                <a:latin typeface="2005_iannnnnGMO" pitchFamily="2" charset="0"/>
                <a:cs typeface="Angsana New" pitchFamily="18" charset="-34"/>
              </a:rPr>
              <a:t>,</a:t>
            </a:r>
            <a:r>
              <a:rPr lang="th-TH" sz="3200" smtClean="0">
                <a:latin typeface="2005_iannnnnGMO" pitchFamily="2" charset="0"/>
              </a:rPr>
              <a:t>ร่วมกับธนาคารรับการชำระเงินผ่านอินเทอร์เน็ต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500" smtClean="0">
                <a:solidFill>
                  <a:srgbClr val="085492"/>
                </a:solidFill>
                <a:latin typeface="2005_iannnnnGMO" pitchFamily="2" charset="0"/>
              </a:rPr>
              <a:t>งานด้านต่าง ๆ ที่นำระบบคอมพิวเตอร์มาใช้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412875"/>
            <a:ext cx="7696200" cy="4038600"/>
          </a:xfrm>
        </p:spPr>
        <p:txBody>
          <a:bodyPr/>
          <a:lstStyle/>
          <a:p>
            <a:pPr eaLnBrk="1" hangingPunct="1"/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งานที่เกี่ยวกับการบริหาร </a:t>
            </a:r>
          </a:p>
          <a:p>
            <a:pPr eaLnBrk="1" hangingPunct="1"/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งานที่เกี่ยวกับลูกค้า</a:t>
            </a:r>
            <a:r>
              <a:rPr lang="en-US" sz="3600" smtClean="0">
                <a:solidFill>
                  <a:srgbClr val="241486"/>
                </a:solidFill>
                <a:latin typeface="2005_iannnnnGMO" pitchFamily="2" charset="0"/>
                <a:cs typeface="Angsana New" pitchFamily="18" charset="-34"/>
              </a:rPr>
              <a:t> </a:t>
            </a:r>
            <a:endParaRPr lang="th-TH" sz="3600" smtClean="0">
              <a:solidFill>
                <a:srgbClr val="241486"/>
              </a:solidFill>
              <a:latin typeface="2005_iannnnnGMO" pitchFamily="2" charset="0"/>
            </a:endParaRPr>
          </a:p>
          <a:p>
            <a:pPr eaLnBrk="1" hangingPunct="1"/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งานที่เกี่ยวกับผลิตภัณฑ์</a:t>
            </a:r>
            <a:r>
              <a:rPr lang="en-US" sz="3600" smtClean="0">
                <a:solidFill>
                  <a:srgbClr val="241486"/>
                </a:solidFill>
                <a:latin typeface="2005_iannnnnGMO" pitchFamily="2" charset="0"/>
                <a:cs typeface="Angsana New" pitchFamily="18" charset="-34"/>
              </a:rPr>
              <a:t> </a:t>
            </a:r>
            <a:endParaRPr lang="th-TH" sz="3600" smtClean="0">
              <a:solidFill>
                <a:srgbClr val="241486"/>
              </a:solidFill>
              <a:latin typeface="2005_iannnnnGMO" pitchFamily="2" charset="0"/>
            </a:endParaRPr>
          </a:p>
          <a:p>
            <a:pPr eaLnBrk="1" hangingPunct="1"/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งานที่เกี่ยวกับการขายปลีก</a:t>
            </a:r>
            <a:r>
              <a:rPr lang="en-US" sz="3600" smtClean="0">
                <a:solidFill>
                  <a:srgbClr val="241486"/>
                </a:solidFill>
                <a:latin typeface="2005_iannnnnGMO" pitchFamily="2" charset="0"/>
                <a:cs typeface="Angsana New" pitchFamily="18" charset="-34"/>
              </a:rPr>
              <a:t> </a:t>
            </a:r>
            <a:endParaRPr lang="th-TH" sz="3600" smtClean="0">
              <a:solidFill>
                <a:srgbClr val="241486"/>
              </a:solidFill>
              <a:latin typeface="2005_iannnnnGMO" pitchFamily="2" charset="0"/>
            </a:endParaRPr>
          </a:p>
          <a:p>
            <a:pPr eaLnBrk="1" hangingPunct="1"/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งานที่เกี่ยวกับการเงินบัญชี</a:t>
            </a:r>
          </a:p>
          <a:p>
            <a:pPr eaLnBrk="1" hangingPunct="1"/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งานที่เกี่ยวกับการขนส่ง</a:t>
            </a:r>
          </a:p>
          <a:p>
            <a:pPr eaLnBrk="1" hangingPunct="1"/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งานที่เกี่ยวกับการตลาด</a:t>
            </a:r>
          </a:p>
          <a:p>
            <a:pPr eaLnBrk="1" hangingPunct="1"/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ฯลฯ</a:t>
            </a:r>
          </a:p>
        </p:txBody>
      </p:sp>
      <p:pic>
        <p:nvPicPr>
          <p:cNvPr id="18436" name="Picture 4" descr="supp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2492375"/>
            <a:ext cx="4033838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5500" b="1" dirty="0" smtClean="0">
                <a:solidFill>
                  <a:srgbClr val="FF3300"/>
                </a:solidFill>
              </a:rPr>
              <a:t>การบริหารจัดการแบบใหม่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900" dirty="0" smtClean="0">
                <a:latin typeface="2005_iannnnnGMO" pitchFamily="2" charset="0"/>
              </a:rPr>
              <a:t>Enterprise Resource Planning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900" dirty="0" smtClean="0">
                <a:latin typeface="2005_iannnnnGMO" pitchFamily="2" charset="0"/>
              </a:rPr>
              <a:t> Computer Aids Design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900" dirty="0" smtClean="0">
                <a:latin typeface="2005_iannnnnGMO" pitchFamily="2" charset="0"/>
              </a:rPr>
              <a:t>Computer Aids Manufacturing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900" dirty="0" smtClean="0">
                <a:latin typeface="2005_iannnnnGMO" pitchFamily="2" charset="0"/>
              </a:rPr>
              <a:t>Manufacturing Execution System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900" dirty="0" smtClean="0">
                <a:latin typeface="2005_iannnnnGMO" pitchFamily="2" charset="0"/>
              </a:rPr>
              <a:t>Customer Relationship Management</a:t>
            </a:r>
            <a:r>
              <a:rPr lang="th-TH" sz="3900" dirty="0" smtClean="0">
                <a:latin typeface="2005_iannnnnGMO" pitchFamily="2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900" dirty="0" smtClean="0">
                <a:latin typeface="2005_iannnnnGMO" pitchFamily="2" charset="0"/>
              </a:rPr>
              <a:t>Logistics and Supply Chain Management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sz="3900" dirty="0" smtClean="0">
                <a:latin typeface="2005_iannnnnGMO" pitchFamily="2" charset="0"/>
              </a:rPr>
              <a:t>ฯลฯ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ES_Framework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773238"/>
            <a:ext cx="6335713" cy="4773612"/>
          </a:xfrm>
          <a:noFill/>
        </p:spPr>
      </p:pic>
      <p:sp>
        <p:nvSpPr>
          <p:cNvPr id="20483" name="สี่เหลี่ยมผืนผ้า 2"/>
          <p:cNvSpPr>
            <a:spLocks noChangeArrowheads="1"/>
          </p:cNvSpPr>
          <p:nvPr/>
        </p:nvSpPr>
        <p:spPr bwMode="auto">
          <a:xfrm>
            <a:off x="900113" y="404813"/>
            <a:ext cx="698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5400" b="1">
                <a:solidFill>
                  <a:srgbClr val="FF3300"/>
                </a:solidFill>
              </a:rPr>
              <a:t>การบริหารจัดการแบบใหม่</a:t>
            </a:r>
            <a:endParaRPr lang="th-TH" sz="54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28650" indent="-628650"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2005_iannnnnGMO" pitchFamily="2" charset="0"/>
              </a:rPr>
              <a:t>การวางแผนทรัพยากรทางธุรกิจในองค์กร</a:t>
            </a:r>
            <a:r>
              <a:rPr lang="en-US" b="1" dirty="0" smtClean="0">
                <a:latin typeface="2005_iannnnnGMO" pitchFamily="2" charset="0"/>
              </a:rPr>
              <a:t> (Enterprise Resource Planning)</a:t>
            </a:r>
            <a:endParaRPr lang="th-TH" b="1" dirty="0" smtClean="0">
              <a:latin typeface="2005_iannnnnGMO" pitchFamily="2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3300"/>
                </a:solidFill>
                <a:latin typeface="2005_iannnnnGMO" pitchFamily="2" charset="0"/>
                <a:cs typeface="Angsana New" pitchFamily="18" charset="-34"/>
              </a:rPr>
              <a:t>Enterprise  Resource  Planning</a:t>
            </a:r>
            <a:r>
              <a:rPr lang="en-US" sz="3600" smtClean="0">
                <a:solidFill>
                  <a:srgbClr val="FF3300"/>
                </a:solidFill>
                <a:latin typeface="2005_iannnnnGMO" pitchFamily="2" charset="0"/>
                <a:cs typeface="Angsana New" pitchFamily="18" charset="-34"/>
              </a:rPr>
              <a:t> (ERP)</a:t>
            </a:r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 </a:t>
            </a:r>
            <a:r>
              <a:rPr lang="th-TH" sz="3600" smtClean="0">
                <a:solidFill>
                  <a:srgbClr val="241486"/>
                </a:solidFill>
                <a:latin typeface="2005_iannnnnGMO" pitchFamily="2" charset="0"/>
              </a:rPr>
              <a:t>หมายถึง  การวางแผนทรัพยากรทางธุรกิจขององค์กรโดยรวม เพื่อให้เกิดการใช้ประโยชน์อย่างสูงสุดของทรัพยากรทางธุรกิจขององค์กร</a:t>
            </a:r>
            <a:r>
              <a:rPr lang="en-US" sz="3600" smtClean="0">
                <a:solidFill>
                  <a:srgbClr val="241486"/>
                </a:solidFill>
                <a:latin typeface="2005_iannnnnGMO" pitchFamily="2" charset="0"/>
                <a:cs typeface="Angsana New" pitchFamily="18" charset="-34"/>
              </a:rPr>
              <a:t> </a:t>
            </a:r>
            <a:endParaRPr lang="th-TH" sz="3600" smtClean="0">
              <a:solidFill>
                <a:srgbClr val="241486"/>
              </a:solidFill>
              <a:latin typeface="2005_iannnnnGMO" pitchFamily="2" charset="0"/>
            </a:endParaRPr>
          </a:p>
          <a:p>
            <a:pPr eaLnBrk="1" hangingPunct="1"/>
            <a:r>
              <a:rPr lang="en-US" sz="3600" smtClean="0">
                <a:latin typeface="2005_iannnnnGMO" pitchFamily="2" charset="0"/>
                <a:cs typeface="Angsana New" pitchFamily="18" charset="-34"/>
              </a:rPr>
              <a:t>ERP </a:t>
            </a:r>
            <a:r>
              <a:rPr lang="th-TH" sz="3600" smtClean="0">
                <a:latin typeface="2005_iannnnnGMO" pitchFamily="2" charset="0"/>
              </a:rPr>
              <a:t>จะช่วยทำให้การเชื่อมโยงทางแนวนอนระหว่างการจัดซื้อจัดจ้าง การผลิต และการขายทำได้อย่างราบรื่น ผ่านข้ามกำแพงระหว่างแผนก และทำให้สามารถบริหารองค์รวมเพื่อให้เกิดผลประโยชน์สูงสุด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912</TotalTime>
  <Words>1327</Words>
  <Application>Microsoft Office PowerPoint</Application>
  <PresentationFormat>นำเสนอทางหน้าจอ (4:3)</PresentationFormat>
  <Paragraphs>125</Paragraphs>
  <Slides>31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9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31</vt:i4>
      </vt:variant>
    </vt:vector>
  </HeadingPairs>
  <TitlesOfParts>
    <vt:vector size="41" baseType="lpstr">
      <vt:lpstr>Arial</vt:lpstr>
      <vt:lpstr>Angsana New</vt:lpstr>
      <vt:lpstr>Georgia</vt:lpstr>
      <vt:lpstr>Cordia New</vt:lpstr>
      <vt:lpstr>Wingdings 2</vt:lpstr>
      <vt:lpstr>Wingdings</vt:lpstr>
      <vt:lpstr>Calibri</vt:lpstr>
      <vt:lpstr>2005_iannnnnGMO</vt:lpstr>
      <vt:lpstr>TH Fah kwang</vt:lpstr>
      <vt:lpstr>เทศบาล</vt:lpstr>
      <vt:lpstr>การประยุกต์ใช้คอมพิวเตอร์เพื่อการดำเนินธุรกิจ</vt:lpstr>
      <vt:lpstr>เนื้อหา</vt:lpstr>
      <vt:lpstr>เปรียบเทียบลักษณะของธุรกิจยุคดั้งเดิมและธุรกิจยุคอิเล็กทรอนิกส์ </vt:lpstr>
      <vt:lpstr>เปรียบเทียบลักษณะของธุรกิจยุคดั้งเดิมและธุรกิจยุคอิเล็กทรอนิกส์  (ต่อ)</vt:lpstr>
      <vt:lpstr>ธุรกรรมของภาคธุรกิจในยุคอิเล็กทรอนิกส์</vt:lpstr>
      <vt:lpstr>งานด้านต่าง ๆ ที่นำระบบคอมพิวเตอร์มาใช้</vt:lpstr>
      <vt:lpstr>การบริหารจัดการแบบใหม่</vt:lpstr>
      <vt:lpstr>ภาพนิ่ง 8</vt:lpstr>
      <vt:lpstr>การวางแผนทรัพยากรทางธุรกิจในองค์กร (Enterprise Resource Planning)</vt:lpstr>
      <vt:lpstr>การวางแผนทรัพยากรทางธุรกิจในองค์กร  (Enterprise Resource Planning) </vt:lpstr>
      <vt:lpstr>การวางแผนทรัพยากรทางธุรกิจในองค์กร  (Enterprise Resource Planning)</vt:lpstr>
      <vt:lpstr>รวมระบบงานแบบ real time ของระบบ ERP </vt:lpstr>
      <vt:lpstr>คอมพิวเตอร์กับการจัดการบริหารงานด้านการบริหารทรัพยากรมนุษย์ </vt:lpstr>
      <vt:lpstr>คอมพิวเตอร์กับการจัดการบริหารงานด้านการบริหารทรัพยากรมนุษย์ </vt:lpstr>
      <vt:lpstr>กระบวนการทางธุรกิจของระบบสารสนเทศเพื่อการบริหาร ทรัพยากรบุคคล</vt:lpstr>
      <vt:lpstr>คอมพิวเตอร์กับงานด้านอุตสาหกรรมและการผลิต</vt:lpstr>
      <vt:lpstr>ตัวอย่างระบบงานอุตสาหกรรมและการผลิตที่นำระบบคอมพิวเตอร์มาใช้</vt:lpstr>
      <vt:lpstr>MES : Manufacturing Execution System </vt:lpstr>
      <vt:lpstr>MES : Manufacturing Execution System </vt:lpstr>
      <vt:lpstr>CAD : Computer Aided Design </vt:lpstr>
      <vt:lpstr>สาเหตุที่ต้องนำระบบคอมพิวเตอร์มาประยุกต์ใช้กับระบบการผลิต </vt:lpstr>
      <vt:lpstr>การบริหารความสัมพันธ์ลูกค้า (Customer Relationship Management : CRM) </vt:lpstr>
      <vt:lpstr>เป้าหมายของ CRM</vt:lpstr>
      <vt:lpstr>ประโยชน์ของ CRM</vt:lpstr>
      <vt:lpstr>การบริหารระบบการขนส่งและห่วงโซ่อุปทาน  (Logistic and Supply Chain Management)</vt:lpstr>
      <vt:lpstr>การบริหารระบบการขนส่งและห่วงโซ่อุปทาน  (Logistic and Supply Chain Management)</vt:lpstr>
      <vt:lpstr>การบริหารระบบการขนส่งและห่วงโซ่อุปทาน  (Logistic and Supply Chain Management)</vt:lpstr>
      <vt:lpstr>การบริหารระบบการขนส่งและห่วงโซ่อุปทาน  (Logistic and Supply Chain Management)</vt:lpstr>
      <vt:lpstr>ปัจจัยแห่งความสำเร็จ (Critical Success Factors) ในการประยุกต์ใช้คอมพิวเตอร์ในการดำเนินธุรกิจ</vt:lpstr>
      <vt:lpstr>ภาพนิ่ง 30</vt:lpstr>
      <vt:lpstr>แบบฝึกหัด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การประยุกต์ใช้คอมพิวเตอร์เพื่อการดำเนินธุรกิจ</dc:title>
  <dc:creator>acer</dc:creator>
  <cp:lastModifiedBy>kok</cp:lastModifiedBy>
  <cp:revision>60</cp:revision>
  <dcterms:created xsi:type="dcterms:W3CDTF">2009-06-25T04:11:43Z</dcterms:created>
  <dcterms:modified xsi:type="dcterms:W3CDTF">2016-07-09T10:46:46Z</dcterms:modified>
</cp:coreProperties>
</file>