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315" r:id="rId3"/>
    <p:sldId id="267" r:id="rId4"/>
    <p:sldId id="336" r:id="rId5"/>
    <p:sldId id="337" r:id="rId6"/>
    <p:sldId id="338" r:id="rId7"/>
    <p:sldId id="311" r:id="rId8"/>
    <p:sldId id="318" r:id="rId9"/>
    <p:sldId id="320" r:id="rId10"/>
    <p:sldId id="319" r:id="rId11"/>
    <p:sldId id="282" r:id="rId12"/>
    <p:sldId id="283" r:id="rId13"/>
    <p:sldId id="284" r:id="rId14"/>
    <p:sldId id="285" r:id="rId15"/>
    <p:sldId id="286" r:id="rId16"/>
    <p:sldId id="287" r:id="rId17"/>
    <p:sldId id="314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307" r:id="rId30"/>
    <p:sldId id="303" r:id="rId31"/>
    <p:sldId id="304" r:id="rId32"/>
    <p:sldId id="305" r:id="rId33"/>
    <p:sldId id="299" r:id="rId34"/>
    <p:sldId id="300" r:id="rId35"/>
    <p:sldId id="301" r:id="rId36"/>
    <p:sldId id="308" r:id="rId37"/>
    <p:sldId id="309" r:id="rId38"/>
    <p:sldId id="339" r:id="rId39"/>
    <p:sldId id="340" r:id="rId40"/>
    <p:sldId id="321" r:id="rId41"/>
    <p:sldId id="322" r:id="rId42"/>
    <p:sldId id="323" r:id="rId43"/>
    <p:sldId id="324" r:id="rId44"/>
    <p:sldId id="325" r:id="rId45"/>
    <p:sldId id="341" r:id="rId46"/>
    <p:sldId id="342" r:id="rId47"/>
    <p:sldId id="343" r:id="rId48"/>
    <p:sldId id="328" r:id="rId49"/>
    <p:sldId id="344" r:id="rId50"/>
    <p:sldId id="330" r:id="rId51"/>
    <p:sldId id="345" r:id="rId52"/>
    <p:sldId id="333" r:id="rId53"/>
    <p:sldId id="310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3366"/>
    <a:srgbClr val="008000"/>
    <a:srgbClr val="FFCC99"/>
    <a:srgbClr val="66FFFF"/>
    <a:srgbClr val="CCFF99"/>
    <a:srgbClr val="CC00FF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3725" autoAdjust="0"/>
  </p:normalViewPr>
  <p:slideViewPr>
    <p:cSldViewPr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19400"/>
            <a:ext cx="9144000" cy="6096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คลิกเพื่อแก้ไขลักษณะชื่อเรื่องต้นแบบ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352800"/>
            <a:ext cx="9144000" cy="304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คลิกเพื่อแก้ไขลักษณะชื่อเรื่องรองต้นแบบ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CF9F76D-BDF4-495F-A4EB-D78388671B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8F6DB-A3AF-448F-BD4C-3D27EBB2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70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70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584CD-41F3-41E2-A1C6-04F4E35A3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441F4-153F-42D9-A918-4628EE93AC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92A1E-F6E7-47E7-9D31-2EBF30214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3716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3340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C9565-BED6-4822-8352-FB8AE6CAF3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D44F8-EABB-4B2B-A8B9-F3FDAD5C42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4D7D1-A7FD-4BC0-9CE4-596C6B5FA3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3757A-79E6-4BC5-AFA1-F7ECDAB98A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2CC56-73E6-47EE-BD73-668ADA6406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8489D-D1B7-40E4-ADFF-2E99FA6F92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762000"/>
            <a:ext cx="7772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คลิกเพื่อแก้ไขลักษณะของข้อความต้นแบบ</a:t>
            </a:r>
          </a:p>
          <a:p>
            <a:pPr lvl="1"/>
            <a:r>
              <a:rPr lang="en-US" smtClean="0"/>
              <a:t>ระดับที่สอง</a:t>
            </a:r>
          </a:p>
          <a:p>
            <a:pPr lvl="2"/>
            <a:r>
              <a:rPr lang="en-US" smtClean="0"/>
              <a:t>ระดับที่สาม</a:t>
            </a:r>
          </a:p>
          <a:p>
            <a:pPr lvl="3"/>
            <a:r>
              <a:rPr lang="en-US" smtClean="0"/>
              <a:t>ระดับที่สี่</a:t>
            </a:r>
          </a:p>
          <a:p>
            <a:pPr lvl="4"/>
            <a:r>
              <a:rPr lang="en-US" smtClean="0"/>
              <a:t>ระดับที่ห้า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คลิกเพื่อแก้ไขลักษณะชื่อเรื่องต้นแบบ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fld id="{7A0EB077-A473-48C1-A04B-DD147AE14F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00213"/>
            <a:ext cx="9144000" cy="1258887"/>
          </a:xfrm>
        </p:spPr>
        <p:txBody>
          <a:bodyPr/>
          <a:lstStyle/>
          <a:p>
            <a:r>
              <a:rPr lang="th-TH" sz="88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owalliaUPC" pitchFamily="34" charset="-34"/>
                <a:cs typeface="BrowalliaUPC" pitchFamily="34" charset="-34"/>
              </a:rPr>
              <a:t>บทที่</a:t>
            </a:r>
            <a:r>
              <a:rPr lang="en-US" sz="88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rowalliaUPC" pitchFamily="34" charset="-34"/>
                <a:cs typeface="BrowalliaUPC" pitchFamily="34" charset="-34"/>
              </a:rPr>
              <a:t> 9</a:t>
            </a:r>
            <a:endParaRPr lang="en-US" sz="8800" b="1" i="0" dirty="0">
              <a:effectLst>
                <a:outerShdw blurRad="38100" dist="38100" dir="2700000" algn="tl">
                  <a:srgbClr val="C0C0C0"/>
                </a:outerShdw>
              </a:effectLst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356992"/>
            <a:ext cx="9144000" cy="1444625"/>
          </a:xfrm>
        </p:spPr>
        <p:txBody>
          <a:bodyPr/>
          <a:lstStyle/>
          <a:p>
            <a:r>
              <a:rPr lang="th-TH" sz="48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BrowalliaUPC" pitchFamily="34" charset="-34"/>
                <a:cs typeface="BrowalliaUPC" pitchFamily="34" charset="-34"/>
              </a:rPr>
              <a:t>การรักษาความปลอดภัยของข้อมูล</a:t>
            </a:r>
            <a:br>
              <a:rPr lang="th-TH" sz="48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BrowalliaUPC" pitchFamily="34" charset="-34"/>
                <a:cs typeface="BrowalliaUPC" pitchFamily="34" charset="-34"/>
              </a:rPr>
            </a:br>
            <a:r>
              <a:rPr lang="en-US" sz="48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BrowalliaUPC" pitchFamily="34" charset="-34"/>
                <a:cs typeface="BrowalliaUPC" pitchFamily="34" charset="-34"/>
              </a:rPr>
              <a:t>(Information Security)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85786" y="1714488"/>
            <a:ext cx="7929618" cy="4071950"/>
          </a:xfrm>
        </p:spPr>
        <p:txBody>
          <a:bodyPr/>
          <a:lstStyle/>
          <a:p>
            <a:r>
              <a:rPr lang="th-TH" sz="4000" dirty="0" smtClean="0">
                <a:latin typeface="BrowalliaUPC" pitchFamily="34" charset="-34"/>
                <a:cs typeface="BrowalliaUPC" pitchFamily="34" charset="-34"/>
              </a:rPr>
              <a:t>3</a:t>
            </a:r>
            <a:r>
              <a:rPr lang="th-TH" sz="4000" dirty="0">
                <a:latin typeface="BrowalliaUPC" pitchFamily="34" charset="-34"/>
                <a:cs typeface="BrowalliaUPC" pitchFamily="34" charset="-34"/>
              </a:rPr>
              <a:t>. ภัยที่มีต่อระบบข้อมูล (</a:t>
            </a:r>
            <a:r>
              <a:rPr lang="en-US" sz="4000" dirty="0">
                <a:latin typeface="BrowalliaUPC" pitchFamily="34" charset="-34"/>
                <a:cs typeface="BrowalliaUPC" pitchFamily="34" charset="-34"/>
              </a:rPr>
              <a:t>Data Threats) </a:t>
            </a:r>
          </a:p>
          <a:p>
            <a:pPr lvl="1"/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–การที่ข้อมูลอาจถูกเปิดเผยโดยมิได้รับอนุญาต </a:t>
            </a:r>
          </a:p>
          <a:p>
            <a:pPr lvl="1"/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–การที่ข้อมูลอาจถูกเปลี่ยนแปลงแก้ไขเพื่อผลประโยชน์ โดยมิได้มีการตรวจสอบแก้ไข </a:t>
            </a:r>
          </a:p>
          <a:p>
            <a:pPr lvl="1"/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–การที่ข้อมูลนั้น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ถูกทำให้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ไม่สามารถ</a:t>
            </a:r>
            <a:r>
              <a:rPr lang="th-TH" sz="3600" b="0" dirty="0" err="1" smtClean="0">
                <a:latin typeface="BrowalliaUPC" pitchFamily="34" charset="-34"/>
                <a:cs typeface="BrowalliaUPC" pitchFamily="34" charset="-34"/>
              </a:rPr>
              <a:t>นำา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มาใช้งานได้ </a:t>
            </a:r>
          </a:p>
          <a:p>
            <a:endParaRPr lang="th-TH" sz="4000" b="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32"/>
          </a:xfrm>
        </p:spPr>
        <p:txBody>
          <a:bodyPr/>
          <a:lstStyle/>
          <a:p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ภัย</a:t>
            </a:r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>คุกคามที่มีต่อระบบต่างๆ </a:t>
            </a:r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48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en-US" sz="4800" b="1" dirty="0">
                <a:latin typeface="BrowalliaUPC" pitchFamily="34" charset="-34"/>
                <a:cs typeface="BrowalliaUPC" pitchFamily="34" charset="-34"/>
              </a:rPr>
              <a:t>Computer Threats) </a:t>
            </a:r>
            <a:endParaRPr lang="th-TH" sz="4800" b="1" dirty="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1474788" y="1597025"/>
            <a:ext cx="21605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29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ผู้บุกรุก </a:t>
            </a:r>
            <a:r>
              <a:rPr lang="en-US" sz="29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(Hacker)</a:t>
            </a:r>
            <a:endParaRPr lang="th-TH" sz="2900" b="1" dirty="0">
              <a:solidFill>
                <a:srgbClr val="003366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107950" y="206375"/>
            <a:ext cx="89646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ภัยคุกคามต่อความปลอดภัยของข้อมูล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3995738" y="2349500"/>
            <a:ext cx="4752975" cy="433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29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หมายถึง ผู้ที่ไม่ได้รับอนุญาตในการใช้งานระบบ แต่พยายามลักลอบเข้ามาใช้งานด้วยวัตถุประสงค์ต่าง ๆ ไม่ว่าจะเพื่อโจรกรรมข้อมูล ผลกำไร หรือความพอใจส่วนบุคคลก็ตาม ความเสียหายจากผู้บุกรุกเป็นภัยคุกตามที่หนัก ดังนั้น องค์กรส่วนใหญ่ที่ใช้อินเทอร์เน็ตจึงให้ความสำคัญกับมาตรการป้องกัน </a:t>
            </a:r>
            <a:r>
              <a:rPr lang="en-US" sz="29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Hacker</a:t>
            </a:r>
            <a:endParaRPr lang="th-TH" sz="2900" b="1" dirty="0">
              <a:solidFill>
                <a:srgbClr val="003366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ct val="50000"/>
              </a:spcBef>
            </a:pPr>
            <a:endParaRPr lang="th-TH" sz="29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Picture 6" descr="virus compu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571744"/>
            <a:ext cx="2808288" cy="267811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0" name="Picture 6" descr="the e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5000636"/>
            <a:ext cx="1525576" cy="1425587"/>
          </a:xfrm>
          <a:prstGeom prst="rect">
            <a:avLst/>
          </a:prstGeom>
          <a:noFill/>
        </p:spPr>
      </p:pic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714348" y="1428736"/>
            <a:ext cx="78486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3600" b="1" dirty="0" err="1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sz="36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คอมพิวเตอร์ </a:t>
            </a:r>
            <a:r>
              <a:rPr lang="en-US" sz="36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(Computer Virus)</a:t>
            </a:r>
          </a:p>
          <a:p>
            <a:pPr algn="thaiDist">
              <a:spcBef>
                <a:spcPct val="50000"/>
              </a:spcBef>
            </a:pPr>
            <a:r>
              <a:rPr lang="en-US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เป็นซอฟต์แวร์ประเภทที่มีเจตนาร้ายแฝงเข้ามาในระบบคอมพิวเตอร์โดยจะตรวจพบได้ยาก </a:t>
            </a:r>
            <a:r>
              <a:rPr lang="th-TH" sz="3200" dirty="0" err="1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คอมพิวเตอร์มีหลายประเภทและก่อให้เกิดความเสียหายต่อระบบได้หลายรูปแบบ ตั้งแต่สร้างความรำคาญ มีข้อความแปลก ๆ </a:t>
            </a:r>
            <a:r>
              <a:rPr lang="th-TH" sz="32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ปรากฏ</a:t>
            </a:r>
            <a:r>
              <a:rPr lang="th-TH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ขึ้นมาเรื่อย ๆ บนหน้าจอ หรือ	</a:t>
            </a:r>
            <a:r>
              <a:rPr lang="th-TH" sz="32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แม้กระทั่ง</a:t>
            </a:r>
            <a:r>
              <a:rPr lang="th-TH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ทำลายไฟล์ข้อมูลต่าง ๆ </a:t>
            </a:r>
            <a:r>
              <a:rPr lang="th-TH" sz="32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ให้ได้รับ</a:t>
            </a:r>
            <a:r>
              <a:rPr lang="th-TH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ความเสียหาย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07950" y="206375"/>
            <a:ext cx="89646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ภัยคุกคามต่อความปลอดภัยของข้อมูล</a:t>
            </a: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500034" y="1500174"/>
            <a:ext cx="8277228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3600" b="1" dirty="0" err="1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sz="36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คอมพิวเตอร์ </a:t>
            </a:r>
            <a:r>
              <a:rPr lang="en-US" sz="36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(Computer Virus)</a:t>
            </a:r>
            <a:r>
              <a:rPr lang="th-TH" sz="36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 algn="thaiDist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28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800" b="1" dirty="0" err="1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ไวรัส</a:t>
            </a:r>
            <a:r>
              <a:rPr lang="th-TH" sz="28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เลียนแบบ </a:t>
            </a:r>
            <a:r>
              <a:rPr lang="en-US" sz="28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(Companion Virus) </a:t>
            </a:r>
            <a:r>
              <a:rPr lang="th-TH" sz="28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จะแอบแฝงตามไฟล์ต่าง ๆและคอยสร้างไฟล์ขึ้นมาใหม่โดยเลียนแบบไฟล์ในระบบเดิม แล้วหลอกให้ระบบเรียกไฟล์ที่สร้างเลียนแบบขึ้นมาใช้งานแทนไฟล์จริง</a:t>
            </a:r>
          </a:p>
          <a:p>
            <a:pPr algn="thaiDist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28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</a:t>
            </a:r>
            <a:r>
              <a:rPr lang="th-TH" sz="2800" b="1" dirty="0" err="1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ไวรัส</a:t>
            </a:r>
            <a:r>
              <a:rPr lang="th-TH" sz="28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โปรแกรม </a:t>
            </a:r>
            <a:r>
              <a:rPr lang="en-US" sz="28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(Program Virus</a:t>
            </a:r>
            <a:r>
              <a:rPr lang="en-US" sz="28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) </a:t>
            </a:r>
            <a:r>
              <a:rPr lang="th-TH" sz="28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ถ้ามีการเรียกใช้ไฟล์ที่ติด</a:t>
            </a:r>
            <a:r>
              <a:rPr lang="th-TH" sz="2800" dirty="0" err="1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ไวรัส</a:t>
            </a:r>
            <a:r>
              <a:rPr lang="th-TH" sz="28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ประเภทนี้ ก็จะทำให้</a:t>
            </a:r>
            <a:r>
              <a:rPr lang="th-TH" sz="2800" dirty="0" err="1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ไวรัส</a:t>
            </a:r>
            <a:r>
              <a:rPr lang="th-TH" sz="28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แพร่เชื้อไปยังทุกไฟล์ที่สามารถติดต่อไปได้</a:t>
            </a:r>
          </a:p>
          <a:p>
            <a:pPr algn="thaiDist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28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</a:t>
            </a:r>
            <a:r>
              <a:rPr lang="th-TH" sz="2800" b="1" dirty="0" err="1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ไวรัส</a:t>
            </a:r>
            <a:r>
              <a:rPr lang="th-TH" sz="28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บู๊ต </a:t>
            </a:r>
            <a:r>
              <a:rPr lang="en-US" sz="28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(Boot Virus)</a:t>
            </a:r>
            <a:r>
              <a:rPr lang="en-US" sz="28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</a:t>
            </a:r>
            <a:r>
              <a:rPr lang="th-TH" sz="28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เป็น</a:t>
            </a:r>
            <a:r>
              <a:rPr lang="th-TH" sz="2800" dirty="0" err="1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ไวรัส</a:t>
            </a:r>
            <a:r>
              <a:rPr lang="th-TH" sz="28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ที่คอยก่อกวนไฟล์สำคัญ ๆ ที่สำหรับเปิดเครื่องในตอนแรก ทำให้เราไม่สามารถบู๊ตเข้าสู่วินโดว์ได้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07950" y="206375"/>
            <a:ext cx="89646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ภัยคุกคามต่อความปลอดภัยของข้อมูล</a:t>
            </a:r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785786" y="1500174"/>
            <a:ext cx="78486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4000" b="1" dirty="0" err="1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sz="40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คอมพิวเตอร์ </a:t>
            </a:r>
            <a:r>
              <a:rPr lang="en-US" sz="40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(Computer Virus)</a:t>
            </a:r>
            <a:r>
              <a:rPr lang="th-TH" sz="40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 algn="thaiDist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err="1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ไวรัส</a:t>
            </a:r>
            <a:r>
              <a:rPr lang="th-TH" sz="32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หลบหลีก </a:t>
            </a:r>
            <a:r>
              <a:rPr lang="en-US" sz="32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(Stealth Virus) </a:t>
            </a:r>
            <a:r>
              <a:rPr lang="th-TH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จะหลบหลีกการตรวจจับจากโปรแกรมป้องกัน</a:t>
            </a:r>
            <a:r>
              <a:rPr lang="th-TH" sz="3200" dirty="0" err="1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ไวรัส</a:t>
            </a:r>
            <a:r>
              <a:rPr lang="th-TH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โดยจะขัดขวางการทำงานของโปรแกรมบางประเภทที่มีการป้องกัน</a:t>
            </a:r>
            <a:r>
              <a:rPr lang="th-TH" sz="3200" dirty="0" err="1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ไวรัส</a:t>
            </a:r>
            <a:r>
              <a:rPr lang="th-TH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ด้วยการ </a:t>
            </a:r>
            <a:r>
              <a:rPr lang="en-US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copy </a:t>
            </a:r>
            <a:r>
              <a:rPr lang="th-TH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ข้อมูลเดิมไว้ก่อน โดย</a:t>
            </a:r>
            <a:r>
              <a:rPr lang="th-TH" sz="3200" dirty="0" err="1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ไวรัส</a:t>
            </a:r>
            <a:r>
              <a:rPr lang="th-TH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จะทำการแก้ไขชื่อไฟล์และได</a:t>
            </a:r>
            <a:r>
              <a:rPr lang="th-TH" sz="3200" dirty="0" err="1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เร็ก</a:t>
            </a:r>
            <a:r>
              <a:rPr lang="th-TH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ทอรีที่ติดเชื้อ ทำให้โปรแกรมป้องกัน</a:t>
            </a:r>
            <a:r>
              <a:rPr lang="th-TH" sz="3200" dirty="0" err="1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ไวรัส</a:t>
            </a:r>
            <a:r>
              <a:rPr lang="th-TH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ตรวจหาไฟล์ไม่เจอ</a:t>
            </a:r>
          </a:p>
          <a:p>
            <a:pPr algn="thaiDist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</a:t>
            </a:r>
            <a:r>
              <a:rPr lang="th-TH" sz="3200" b="1" dirty="0" err="1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ไวรัส</a:t>
            </a:r>
            <a:r>
              <a:rPr lang="th-TH" sz="32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หลอกลวง </a:t>
            </a:r>
            <a:r>
              <a:rPr lang="en-US" sz="32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(Polymorphic Virus) </a:t>
            </a:r>
            <a:r>
              <a:rPr lang="th-TH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จะแพร่กระจายเชื้อไปตามไฟล์ต่าง ๆ แล้วแสดงผลหลอกเหมือนว่ามี</a:t>
            </a:r>
            <a:r>
              <a:rPr lang="th-TH" sz="3200" dirty="0" err="1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ไวรัส</a:t>
            </a:r>
            <a:r>
              <a:rPr lang="th-TH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หลายตัวในเครื่อง เพื่อให้โปรแกรมป้องกัน</a:t>
            </a:r>
            <a:r>
              <a:rPr lang="th-TH" sz="3200" dirty="0" err="1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ไวรัส</a:t>
            </a:r>
            <a:r>
              <a:rPr lang="th-TH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ตรวจจับได้ยาก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107950" y="206375"/>
            <a:ext cx="89646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ภัยคุกคามต่อความปลอดภัยของข้อมูล</a:t>
            </a: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971550" y="1341438"/>
            <a:ext cx="7848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4000" b="1" dirty="0" err="1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sz="40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คอมพิวเตอร์ </a:t>
            </a:r>
            <a:r>
              <a:rPr lang="en-US" sz="40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(Computer Virus)</a:t>
            </a:r>
            <a:r>
              <a:rPr lang="th-TH" sz="36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 algn="thaiDist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32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200" b="1" dirty="0" err="1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ไวรัส</a:t>
            </a:r>
            <a:r>
              <a:rPr lang="th-TH" sz="32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สองหน้า </a:t>
            </a:r>
            <a:r>
              <a:rPr lang="en-US" sz="32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(Multipartite Virus</a:t>
            </a:r>
            <a:r>
              <a:rPr lang="en-US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) </a:t>
            </a:r>
            <a:r>
              <a:rPr lang="th-TH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สามารถติดเชื้อได้ทั้งโปรแกรมและบู๊ตเซ็ก</a:t>
            </a:r>
            <a:r>
              <a:rPr lang="th-TH" sz="3200" dirty="0" err="1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เตอร์</a:t>
            </a:r>
            <a:r>
              <a:rPr lang="th-TH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ได้พร้อม ๆ กัน ถือเป็น</a:t>
            </a:r>
            <a:r>
              <a:rPr lang="th-TH" sz="3200" dirty="0" err="1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ไวรัส</a:t>
            </a:r>
            <a:r>
              <a:rPr lang="th-TH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ที่มีความสามารถสูง</a:t>
            </a:r>
          </a:p>
          <a:p>
            <a:pPr algn="thaiDist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32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 </a:t>
            </a:r>
            <a:r>
              <a:rPr lang="th-TH" sz="3200" b="1" dirty="0" err="1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ไวรัส</a:t>
            </a:r>
            <a:r>
              <a:rPr lang="th-TH" sz="32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มา</a:t>
            </a:r>
            <a:r>
              <a:rPr lang="th-TH" sz="3200" b="1" dirty="0" err="1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โคร</a:t>
            </a:r>
            <a:r>
              <a:rPr lang="th-TH" sz="32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</a:t>
            </a:r>
            <a:r>
              <a:rPr lang="en-US" sz="32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(Macro Virus) </a:t>
            </a:r>
            <a:r>
              <a:rPr lang="th-TH" sz="32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ทำการแพร่กระจายเชื้อเฉพาะไฟล์ที่เป็นเอกสารเท่านั้น เพื่อทำให้ข้อมูลที่เก็บไว้ในไฟล์เกิดความเสียหายหรือเปลี่ยนแปลงไป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107950" y="206375"/>
            <a:ext cx="89646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ภัยคุกคามต่อความปลอดภัยของข้อมูล</a:t>
            </a:r>
          </a:p>
        </p:txBody>
      </p:sp>
      <p:pic>
        <p:nvPicPr>
          <p:cNvPr id="101384" name="Picture 8" descr="vir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000636"/>
            <a:ext cx="1071570" cy="140813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642910" y="1428736"/>
            <a:ext cx="78486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44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ความผิดพลาดของซอฟต์แวร์ </a:t>
            </a:r>
            <a:r>
              <a:rPr lang="en-US" sz="44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(Bug)</a:t>
            </a:r>
          </a:p>
          <a:p>
            <a:pPr algn="thaiDist">
              <a:spcBef>
                <a:spcPct val="50000"/>
              </a:spcBef>
            </a:pPr>
            <a:r>
              <a:rPr lang="en-US" sz="44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ความผิดพลาดนั้นหมายถึง การทำงานในบางส่วนที่ไม่เป็นไปตามความต้องการหรือไม่</a:t>
            </a:r>
            <a:r>
              <a:rPr lang="th-TH" sz="40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ถูกต้อง</a:t>
            </a:r>
            <a:endParaRPr lang="th-TH" sz="4400" dirty="0">
              <a:solidFill>
                <a:srgbClr val="003366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107950" y="206375"/>
            <a:ext cx="89646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ภัยคุกคามต่อความปลอดภัยของข้อมูล</a:t>
            </a:r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785786" y="1428736"/>
            <a:ext cx="78486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4000" b="1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อุบัติภัย </a:t>
            </a:r>
            <a:r>
              <a:rPr lang="en-US" sz="40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(Disaster)</a:t>
            </a:r>
          </a:p>
          <a:p>
            <a:pPr algn="thaiDist">
              <a:spcBef>
                <a:spcPct val="50000"/>
              </a:spcBef>
            </a:pPr>
            <a:r>
              <a:rPr lang="en-US" sz="36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อุบัติภัย</a:t>
            </a:r>
            <a:r>
              <a:rPr lang="th-TH" sz="36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ประเภทไฟไหม้ แหล่งจ่ายไฟล้มเหลว </a:t>
            </a:r>
            <a:r>
              <a:rPr lang="th-TH" sz="36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หรือภัย</a:t>
            </a:r>
            <a:r>
              <a:rPr lang="th-TH" sz="36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พิบัติอื่น ๆ ย่อมเกิดความเสียหายอย่างหลีกเลี่ยงไม่ได้ </a:t>
            </a:r>
            <a:endParaRPr lang="th-TH" sz="3600" dirty="0" smtClean="0">
              <a:solidFill>
                <a:srgbClr val="003366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>
              <a:spcBef>
                <a:spcPct val="50000"/>
              </a:spcBef>
            </a:pPr>
            <a:r>
              <a:rPr lang="th-TH" sz="36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ดังนั้น </a:t>
            </a:r>
            <a:r>
              <a:rPr lang="th-TH" sz="36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จึงควรวางมาตรการป้องกันอุบัติภัยให้กับระบบ	</a:t>
            </a:r>
            <a:r>
              <a:rPr lang="th-TH" sz="36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คอมพิวเตอร์</a:t>
            </a:r>
            <a:r>
              <a:rPr lang="th-TH" sz="36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เป็นอย่างดี</a:t>
            </a:r>
            <a:endParaRPr lang="th-TH" sz="3600" dirty="0">
              <a:solidFill>
                <a:srgbClr val="003366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107950" y="206375"/>
            <a:ext cx="89646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ภัยคุกคามต่อความปลอดภัยของข้อมูล</a:t>
            </a: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714348" y="1357298"/>
            <a:ext cx="784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36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ความผิดพลาดในขั้นตอนการทำงานของระบบคอมพิวเตอร์</a:t>
            </a:r>
            <a:endParaRPr lang="th-TH" sz="3600" b="1" dirty="0">
              <a:solidFill>
                <a:srgbClr val="003366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107950" y="206375"/>
            <a:ext cx="89646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ภัยคุกคามต่อความปลอดภัยของข้อมูล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785786" y="2214554"/>
            <a:ext cx="78581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36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เนื่องจาก</a:t>
            </a:r>
            <a:r>
              <a:rPr lang="th-TH" sz="36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ระบบคอมพิวเตอร์มีโอกาสที่จะรับความเสียหายเข้ามาได้หลายทาง ตั้งแต่ส่วนการรับข้อมูลเข้ามาในระบบ เช่น การรับข้อมูลที่มี</a:t>
            </a:r>
            <a:r>
              <a:rPr lang="th-TH" sz="3600" dirty="0" err="1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sz="36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คอมพิวเตอร์เข้ามา ส่วนของการทำงาน เช่น โปรแกรมทำงานในส่วนที่เกิด </a:t>
            </a:r>
            <a:r>
              <a:rPr lang="en-US" sz="36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Bug </a:t>
            </a:r>
            <a:r>
              <a:rPr lang="th-TH" sz="36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พอดีหรือปัญหาจากฮาร์ดแวร์ ซึ่งความเสียหายของระบบเหล่านี้สามารถก่อความเสียหายให้กับองค์กรได้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4" name="Picture 6" descr="virus compu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072074"/>
            <a:ext cx="1077033" cy="1027108"/>
          </a:xfrm>
          <a:prstGeom prst="rect">
            <a:avLst/>
          </a:prstGeom>
          <a:noFill/>
        </p:spPr>
      </p:pic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428596" y="1357298"/>
            <a:ext cx="821537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200150" lvl="1" indent="-742950">
              <a:spcBef>
                <a:spcPct val="50000"/>
              </a:spcBef>
              <a:buAutoNum type="arabicPeriod"/>
            </a:pPr>
            <a:r>
              <a:rPr lang="th-TH" sz="40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เก็บ</a:t>
            </a:r>
            <a:r>
              <a:rPr lang="th-TH" sz="40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ข้อมูลที่สำคัญเป็นความลับ </a:t>
            </a:r>
            <a:r>
              <a:rPr lang="en-US" sz="40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(Confidentiality</a:t>
            </a:r>
            <a:r>
              <a:rPr lang="en-US" sz="40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1200150" lvl="1" indent="-742950">
              <a:spcBef>
                <a:spcPct val="50000"/>
              </a:spcBef>
              <a:buAutoNum type="arabicPeriod"/>
            </a:pPr>
            <a:r>
              <a:rPr lang="th-TH" sz="40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ใช้</a:t>
            </a:r>
            <a:r>
              <a:rPr lang="th-TH" sz="40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ข้อมูลให้เกิดประโยชน์สูงสุด </a:t>
            </a:r>
            <a:r>
              <a:rPr lang="en-US" sz="40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40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Availability)</a:t>
            </a:r>
          </a:p>
          <a:p>
            <a:pPr marL="1200150" lvl="1" indent="-742950">
              <a:spcBef>
                <a:spcPct val="50000"/>
              </a:spcBef>
              <a:buAutoNum type="arabicPeriod"/>
            </a:pPr>
            <a:r>
              <a:rPr lang="en-US" sz="40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ความ</a:t>
            </a:r>
            <a:r>
              <a:rPr lang="th-TH" sz="40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สมบูรณ์ของข้อมูล </a:t>
            </a:r>
            <a:r>
              <a:rPr lang="en-US" sz="40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(Integrity)</a:t>
            </a:r>
            <a:endParaRPr lang="th-TH" sz="4000" dirty="0">
              <a:solidFill>
                <a:srgbClr val="003366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107950" y="206375"/>
            <a:ext cx="89646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400" b="1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วัตถุประสงค์ของการรักษาความปลอดภัย</a:t>
            </a:r>
            <a:endParaRPr lang="th-TH" sz="4400" b="1" dirty="0">
              <a:solidFill>
                <a:srgbClr val="003366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19128"/>
          </a:xfrm>
        </p:spPr>
        <p:txBody>
          <a:bodyPr/>
          <a:lstStyle/>
          <a:p>
            <a:r>
              <a:rPr lang="th-TH" sz="4400" b="1" dirty="0" smtClean="0">
                <a:latin typeface="BrowalliaUPC" pitchFamily="34" charset="-34"/>
                <a:cs typeface="BrowalliaUPC" pitchFamily="34" charset="-34"/>
              </a:rPr>
              <a:t>ความหมาย</a:t>
            </a:r>
            <a:r>
              <a:rPr lang="th-TH" sz="4400" b="1" dirty="0">
                <a:latin typeface="BrowalliaUPC" pitchFamily="34" charset="-34"/>
                <a:cs typeface="BrowalliaUPC" pitchFamily="34" charset="-34"/>
              </a:rPr>
              <a:t>ของความ</a:t>
            </a:r>
            <a:r>
              <a:rPr lang="th-TH" sz="4400" b="1" dirty="0" smtClean="0">
                <a:latin typeface="BrowalliaUPC" pitchFamily="34" charset="-34"/>
                <a:cs typeface="BrowalliaUPC" pitchFamily="34" charset="-34"/>
              </a:rPr>
              <a:t>ปลอดภัย</a:t>
            </a:r>
            <a:br>
              <a:rPr lang="th-TH" sz="44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4400" b="1" dirty="0" smtClean="0">
                <a:latin typeface="BrowalliaUPC" pitchFamily="34" charset="-34"/>
                <a:cs typeface="BrowalliaUPC" pitchFamily="34" charset="-34"/>
              </a:rPr>
              <a:t>ของ</a:t>
            </a:r>
            <a:r>
              <a:rPr lang="th-TH" sz="4400" b="1" dirty="0">
                <a:latin typeface="BrowalliaUPC" pitchFamily="34" charset="-34"/>
                <a:cs typeface="BrowalliaUPC" pitchFamily="34" charset="-34"/>
              </a:rPr>
              <a:t>เทคโนโลยีสารสนเทศ 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428736"/>
            <a:ext cx="8058152" cy="5072058"/>
          </a:xfrm>
        </p:spPr>
        <p:txBody>
          <a:bodyPr/>
          <a:lstStyle/>
          <a:p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	กระบวนการ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ที่เกี่ยวข้องกับการป้องกันและตรวจสอบการเข้าใช้งานเทคโนโลยีสารสนเทศโดยไม่ได้รับอนุญาต ขั้นตอนการป้องกันจะช่วย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ให้ผู้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ที่ใช้งานสกัดกั้น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ไม่ให้สารสนเทศ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ต่างๆ ถูกเข้าใช้งานโดยผู้ที่ไม่ได้รับสิทธิ์ ส่วนการตรวจสอบ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จะทำให้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ทราบได้ว่ามี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ใครกำลัง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พยายามที่จะบุกรุกเข้ามาในระบบหรือไม่ การบุก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รุกสำเร็จ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หรือไม่ ผู้บุก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รุกทำอะไร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กับระบบบ้าง รวมทั้งการป้องกันจากภัยคุกคาม (</a:t>
            </a:r>
            <a:r>
              <a:rPr lang="en-US" sz="3600" b="0" dirty="0">
                <a:latin typeface="BrowalliaUPC" pitchFamily="34" charset="-34"/>
                <a:cs typeface="BrowalliaUPC" pitchFamily="34" charset="-34"/>
              </a:rPr>
              <a:t>Threat) 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ต่างๆ </a:t>
            </a: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571472" y="1857364"/>
            <a:ext cx="8143932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28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กิจกรรมการรักษาแหล่งเก็บข้อมูล</a:t>
            </a:r>
            <a:r>
              <a:rPr lang="th-TH" sz="28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เรียกว่า การจัดการระบบรักษา</a:t>
            </a:r>
            <a:r>
              <a:rPr lang="th-TH" sz="2800" b="1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ความปลอดภัย </a:t>
            </a:r>
            <a:r>
              <a:rPr lang="en-US" sz="2800" b="1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(Information Security Management : ISM)</a:t>
            </a:r>
            <a:r>
              <a:rPr lang="en-US" sz="28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</a:t>
            </a:r>
            <a:r>
              <a:rPr lang="th-TH" sz="28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ส่วนกิจกรรมการรักษา วิธีปฏิบัติงานขององค์กรและการรักษาข้อมูล</a:t>
            </a:r>
            <a:r>
              <a:rPr lang="th-TH" sz="28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การปฏิบัติงาน</a:t>
            </a:r>
            <a:r>
              <a:rPr lang="th-TH" sz="28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เรียกว่า </a:t>
            </a:r>
            <a:r>
              <a:rPr lang="th-TH" sz="28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การจัดการความต่อเนื่องของธุรกิจ </a:t>
            </a:r>
            <a:r>
              <a:rPr lang="en-US" sz="28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(Business Continuity Management : BCM) </a:t>
            </a:r>
            <a:r>
              <a:rPr lang="th-TH" sz="28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รวมถึงการกำหนดผู้ที่ดูแล</a:t>
            </a:r>
            <a:r>
              <a:rPr lang="th-TH" sz="28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รับผิดชอบ</a:t>
            </a:r>
            <a:endParaRPr lang="th-TH" sz="2800" dirty="0">
              <a:solidFill>
                <a:srgbClr val="003366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pPr algn="thaiDist">
              <a:spcBef>
                <a:spcPct val="50000"/>
              </a:spcBef>
            </a:pPr>
            <a:r>
              <a:rPr lang="th-TH" sz="28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ในยุคแรก ผู้จัดการสารสนเทศ เป็นผู้ที่รับผิดชอบในการรักษาความปลอดภัยของข้อมูล ต่อมามีแนวโน้มที่จะให้บุคคลที่สามารถรับผิดชอบงานนี้นอกเหนือจากเวลาทำงานปกติ ซึ่งจะเรียกว่า เจ้าหน้าที่ปฏิบัติงานระบบรักษาความปลอดภัยทางด้านข้อมูล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107950" y="206375"/>
            <a:ext cx="885666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การจัดการทางด้านความปลอดภัย </a:t>
            </a:r>
            <a:b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และผู้ดูแลความปลอดภัย</a:t>
            </a:r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500034" y="1928802"/>
            <a:ext cx="807249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36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ในปัจจุบันได้มีการเปลี่ยนแปลงให้ เจ้าหน้าที่ปฏิบัติงานการประกันความเสียหายของข้อมูลและสารสนเทศ เป็นผู้รับผิดชอบดูแลความปลอดภัยของข้อมูลและสารสนเทศของบริษัทแทน ซึ่งบุคคลผู้นี้จะมีหน้าที่ในการรายงานต่อผู้จัดการระดับสูงโดยตรง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107950" y="206375"/>
            <a:ext cx="87852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การจัดการทางด้านความปลอดภัย </a:t>
            </a:r>
            <a:b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และผู้ดูแลความปลอดภัย</a:t>
            </a:r>
          </a:p>
        </p:txBody>
      </p: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107950" y="206375"/>
            <a:ext cx="871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กลยุทธ์การรักษาความปลอดภัย</a:t>
            </a:r>
          </a:p>
        </p:txBody>
      </p:sp>
      <p:sp>
        <p:nvSpPr>
          <p:cNvPr id="107526" name="Oval 6"/>
          <p:cNvSpPr>
            <a:spLocks noChangeArrowheads="1"/>
          </p:cNvSpPr>
          <p:nvPr/>
        </p:nvSpPr>
        <p:spPr bwMode="auto">
          <a:xfrm>
            <a:off x="684213" y="2924175"/>
            <a:ext cx="1512887" cy="1512888"/>
          </a:xfrm>
          <a:prstGeom prst="ellipse">
            <a:avLst/>
          </a:prstGeom>
          <a:solidFill>
            <a:srgbClr val="C0C0C0">
              <a:alpha val="50000"/>
            </a:srgbClr>
          </a:solidFill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600" b="1" i="1">
                <a:latin typeface="Angsana New" pitchFamily="18" charset="-34"/>
                <a:cs typeface="Angsana New" pitchFamily="18" charset="-34"/>
              </a:rPr>
              <a:t>ค้นหา</a:t>
            </a:r>
            <a:br>
              <a:rPr lang="th-TH" sz="2600" b="1" i="1">
                <a:latin typeface="Angsana New" pitchFamily="18" charset="-34"/>
                <a:cs typeface="Angsana New" pitchFamily="18" charset="-34"/>
              </a:rPr>
            </a:br>
            <a:r>
              <a:rPr lang="th-TH" sz="2600" b="1" i="1">
                <a:latin typeface="Angsana New" pitchFamily="18" charset="-34"/>
                <a:cs typeface="Angsana New" pitchFamily="18" charset="-34"/>
              </a:rPr>
              <a:t>ภัยคุกคาม</a:t>
            </a:r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2843213" y="2924175"/>
            <a:ext cx="1512887" cy="1512888"/>
          </a:xfrm>
          <a:prstGeom prst="ellipse">
            <a:avLst/>
          </a:prstGeom>
          <a:solidFill>
            <a:srgbClr val="0000FF">
              <a:alpha val="30000"/>
            </a:srgbClr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600" b="1" i="1">
                <a:latin typeface="Angsana New" pitchFamily="18" charset="-34"/>
                <a:cs typeface="Angsana New" pitchFamily="18" charset="-34"/>
              </a:rPr>
              <a:t>อธิบาย</a:t>
            </a:r>
            <a:br>
              <a:rPr lang="th-TH" sz="2600" b="1" i="1">
                <a:latin typeface="Angsana New" pitchFamily="18" charset="-34"/>
                <a:cs typeface="Angsana New" pitchFamily="18" charset="-34"/>
              </a:rPr>
            </a:br>
            <a:r>
              <a:rPr lang="th-TH" sz="2600" b="1" i="1">
                <a:latin typeface="Angsana New" pitchFamily="18" charset="-34"/>
                <a:cs typeface="Angsana New" pitchFamily="18" charset="-34"/>
              </a:rPr>
              <a:t>ถึงความเสี่ยง</a:t>
            </a:r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5003800" y="2924175"/>
            <a:ext cx="1512888" cy="1512888"/>
          </a:xfrm>
          <a:prstGeom prst="ellipse">
            <a:avLst/>
          </a:prstGeom>
          <a:solidFill>
            <a:srgbClr val="CC00FF">
              <a:alpha val="39999"/>
            </a:srgbClr>
          </a:solidFill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600" b="1" i="1">
                <a:latin typeface="Angsana New" pitchFamily="18" charset="-34"/>
                <a:cs typeface="Angsana New" pitchFamily="18" charset="-34"/>
              </a:rPr>
              <a:t>จัดตั้ง</a:t>
            </a:r>
            <a:br>
              <a:rPr lang="th-TH" sz="2600" b="1" i="1">
                <a:latin typeface="Angsana New" pitchFamily="18" charset="-34"/>
                <a:cs typeface="Angsana New" pitchFamily="18" charset="-34"/>
              </a:rPr>
            </a:br>
            <a:r>
              <a:rPr lang="th-TH" sz="2600" b="1" i="1">
                <a:latin typeface="Angsana New" pitchFamily="18" charset="-34"/>
                <a:cs typeface="Angsana New" pitchFamily="18" charset="-34"/>
              </a:rPr>
              <a:t>นโยบาย</a:t>
            </a: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7164388" y="2924175"/>
            <a:ext cx="1512887" cy="1512888"/>
          </a:xfrm>
          <a:prstGeom prst="ellipse">
            <a:avLst/>
          </a:prstGeom>
          <a:solidFill>
            <a:srgbClr val="008000">
              <a:alpha val="30000"/>
            </a:srgbClr>
          </a:solid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600" b="1" i="1">
                <a:latin typeface="Angsana New" pitchFamily="18" charset="-34"/>
                <a:cs typeface="Angsana New" pitchFamily="18" charset="-34"/>
              </a:rPr>
              <a:t>นำนโยบาย</a:t>
            </a:r>
            <a:br>
              <a:rPr lang="th-TH" sz="2600" b="1" i="1">
                <a:latin typeface="Angsana New" pitchFamily="18" charset="-34"/>
                <a:cs typeface="Angsana New" pitchFamily="18" charset="-34"/>
              </a:rPr>
            </a:br>
            <a:r>
              <a:rPr lang="th-TH" sz="2600" b="1" i="1">
                <a:latin typeface="Angsana New" pitchFamily="18" charset="-34"/>
                <a:cs typeface="Angsana New" pitchFamily="18" charset="-34"/>
              </a:rPr>
              <a:t>ไปใช้</a:t>
            </a:r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>
            <a:off x="2195513" y="3644900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7531" name="Line 11"/>
          <p:cNvSpPr>
            <a:spLocks noChangeShapeType="1"/>
          </p:cNvSpPr>
          <p:nvPr/>
        </p:nvSpPr>
        <p:spPr bwMode="auto">
          <a:xfrm>
            <a:off x="4356100" y="3644900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7532" name="Line 12"/>
          <p:cNvSpPr>
            <a:spLocks noChangeShapeType="1"/>
          </p:cNvSpPr>
          <p:nvPr/>
        </p:nvSpPr>
        <p:spPr bwMode="auto">
          <a:xfrm>
            <a:off x="6516688" y="3644900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med"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107950" y="206375"/>
            <a:ext cx="871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กลยุทธ์การรักษาความปลอดภัย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971550" y="1412875"/>
            <a:ext cx="7848600" cy="433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2900" b="1" dirty="0" smtClean="0">
                <a:latin typeface="TH SarabunPSK" pitchFamily="34" charset="-34"/>
                <a:cs typeface="TH SarabunPSK" pitchFamily="34" charset="-34"/>
              </a:rPr>
              <a:t>1. ค้นหา</a:t>
            </a:r>
            <a:r>
              <a:rPr lang="th-TH" sz="2900" b="1" dirty="0">
                <a:latin typeface="TH SarabunPSK" pitchFamily="34" charset="-34"/>
                <a:cs typeface="TH SarabunPSK" pitchFamily="34" charset="-34"/>
              </a:rPr>
              <a:t>ภัยคุกคาม</a:t>
            </a:r>
          </a:p>
          <a:p>
            <a:pPr algn="thaiDist">
              <a:spcBef>
                <a:spcPct val="50000"/>
              </a:spcBef>
            </a:pPr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	เพื่อหาคำตอบออกมาให้ได้ก่อน ว่าภัยที่สามารถคุกคามความปลอดภัยข้อมูลขององค์กรนั้นมีทางไหนบ้าง เพื่อให้มองเห็นถึงภัยคุกคามที่จะเกิดขึ้นกับองค์กรได้รอบด้าน</a:t>
            </a:r>
          </a:p>
          <a:p>
            <a:pPr algn="thaiDist">
              <a:spcBef>
                <a:spcPct val="50000"/>
              </a:spcBef>
            </a:pPr>
            <a:r>
              <a:rPr lang="th-TH" sz="2900" b="1" dirty="0" smtClean="0">
                <a:latin typeface="TH SarabunPSK" pitchFamily="34" charset="-34"/>
                <a:cs typeface="TH SarabunPSK" pitchFamily="34" charset="-34"/>
              </a:rPr>
              <a:t>2. อธิบาย</a:t>
            </a:r>
            <a:r>
              <a:rPr lang="th-TH" sz="2900" b="1" dirty="0">
                <a:latin typeface="TH SarabunPSK" pitchFamily="34" charset="-34"/>
                <a:cs typeface="TH SarabunPSK" pitchFamily="34" charset="-34"/>
              </a:rPr>
              <a:t>ถึงความเสี่ยงต่อภัยคุกคาม</a:t>
            </a:r>
          </a:p>
          <a:p>
            <a:pPr algn="thaiDist">
              <a:spcBef>
                <a:spcPct val="50000"/>
              </a:spcBef>
            </a:pPr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	มาพิจารณากันต่อว่าภัยคุกคามที่อาจจะเกิดขึ้นนั้นก่อให้เกิดผลเสียอย่างไร ร้ายแรงแค่ไหน และมีผลต่อส่วนใดขององค์กรบ้าง รวมถึงหนทางที่ภัยคุกคามเหล่านั้นจะเข้ามายังองค์กรเพื่อหาวิธีป้องกัน</a:t>
            </a:r>
            <a:endParaRPr lang="th-TH" sz="2900" dirty="0"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107950" y="206375"/>
            <a:ext cx="871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กลยุทธ์การรักษาความปลอดภัย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714348" y="1428736"/>
            <a:ext cx="7848600" cy="433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2900" b="1" dirty="0" smtClean="0">
                <a:latin typeface="TH SarabunPSK" pitchFamily="34" charset="-34"/>
                <a:cs typeface="TH SarabunPSK" pitchFamily="34" charset="-34"/>
              </a:rPr>
              <a:t>3. จัดตั้ง</a:t>
            </a:r>
            <a:r>
              <a:rPr lang="th-TH" sz="2900" b="1" dirty="0">
                <a:latin typeface="TH SarabunPSK" pitchFamily="34" charset="-34"/>
                <a:cs typeface="TH SarabunPSK" pitchFamily="34" charset="-34"/>
              </a:rPr>
              <a:t>นโยบายการรักษาความปลอดภัย</a:t>
            </a:r>
          </a:p>
          <a:p>
            <a:pPr algn="thaiDist">
              <a:spcBef>
                <a:spcPct val="50000"/>
              </a:spcBef>
            </a:pPr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	หน่วยงานรักษาความปลอดภัยข้อมูลขององค์กรจะต้องนำข้อมูลซึ่งได้จากขั้นตอนที่ผ่าน ๆ มารวบรวม วิเคราะห์ หาทางป้องกันและตั้งนโยบายที่จะใช้เพื่อรักษาความปลอดภัยของข้อมูลจากภัยคุกคามเหล่านั้น</a:t>
            </a:r>
          </a:p>
          <a:p>
            <a:pPr algn="thaiDist">
              <a:spcBef>
                <a:spcPct val="50000"/>
              </a:spcBef>
            </a:pPr>
            <a:r>
              <a:rPr lang="th-TH" sz="2900" b="1" dirty="0" smtClean="0">
                <a:latin typeface="TH SarabunPSK" pitchFamily="34" charset="-34"/>
                <a:cs typeface="TH SarabunPSK" pitchFamily="34" charset="-34"/>
              </a:rPr>
              <a:t>4. นำ</a:t>
            </a:r>
            <a:r>
              <a:rPr lang="th-TH" sz="2900" b="1" dirty="0">
                <a:latin typeface="TH SarabunPSK" pitchFamily="34" charset="-34"/>
                <a:cs typeface="TH SarabunPSK" pitchFamily="34" charset="-34"/>
              </a:rPr>
              <a:t>นโยบายไปใช้</a:t>
            </a:r>
          </a:p>
          <a:p>
            <a:pPr algn="thaiDist">
              <a:spcBef>
                <a:spcPct val="50000"/>
              </a:spcBef>
            </a:pPr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	การนำนโยบายรักษาความปลอดภัยมาใช้พร้อมกับพยายามวัดประสิทธิภาพของนโยบายที่นำมาปฏิบัติอยู่เสมอ เพื่อปรับปรุงแก้ไขให้ทันต่อรูปแบบภัยคุกคามที่เปลี่ยนแปลงไปเสมอ</a:t>
            </a:r>
            <a:endParaRPr lang="th-TH" sz="2900" dirty="0"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</p:txBody>
      </p:sp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07950" y="206375"/>
            <a:ext cx="871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ควบคุมความปลอดภัยของข้อมูล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642910" y="1428736"/>
            <a:ext cx="7848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	ต้องมีมาตรการหรือการควบคุมความปลอดภัยที่มีประสิทธิภาพ ประกอบด้วย นโยบาย วิธีปฏิบัติ และกระบวนการขององค์กร ในการรักษาข้อมูลให้มีความถูกต้องและน่าเชื่อถือ </a:t>
            </a:r>
          </a:p>
          <a:p>
            <a:pPr algn="thaiDist">
              <a:spcBef>
                <a:spcPct val="50000"/>
              </a:spcBef>
            </a:pPr>
            <a:r>
              <a:rPr lang="th-TH" sz="32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ปัจจุบันภัยคุกคามมาจากหลายทาง และยังส่งผลต่อระบบคอมพิวเตอร์ร้ายแรงขึ้น การควบคุมความปลอดภัยจึงถูกนำมาพิจารณาตั้งแต่ช่วงแรกของการพัฒนาระบบ</a:t>
            </a:r>
          </a:p>
        </p:txBody>
      </p:sp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107950" y="206375"/>
            <a:ext cx="878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ควบคุมความปลอดภัยของข้อมูล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500034" y="1428736"/>
            <a:ext cx="7848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	การควบคุมความปลอดภัยของระบบคอมพิวเตอร์แบ่งออกเป็น                2 ประเภท คือ</a:t>
            </a:r>
          </a:p>
          <a:p>
            <a:pPr algn="thaiDist">
              <a:spcBef>
                <a:spcPct val="50000"/>
              </a:spcBef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1. ควบคุมทั่วไป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(General control)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เป็นการควบคุมความปลอดภัยของข้อมูลในทุกฝ่ายที่มีการใช้คอมพิวเตอร์ หรือพูดง่าย ๆ ก็คือ มาตรการร่วมที่ใช้กันทั้งองค์กร</a:t>
            </a:r>
          </a:p>
          <a:p>
            <a:pPr algn="thaiDist">
              <a:spcBef>
                <a:spcPct val="50000"/>
              </a:spcBef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2. ควบคุมเฉพาะโปรแกรม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(Application Control)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เป็นการควบคุมเฉพาะแต่ละ</a:t>
            </a:r>
            <a:r>
              <a:rPr lang="th-TH" sz="3200">
                <a:latin typeface="TH SarabunPSK" pitchFamily="34" charset="-34"/>
                <a:cs typeface="TH SarabunPSK" pitchFamily="34" charset="-34"/>
              </a:rPr>
              <a:t>โป</a:t>
            </a:r>
            <a:r>
              <a:rPr lang="th-TH" sz="3200" smtClean="0">
                <a:latin typeface="TH SarabunPSK" pitchFamily="34" charset="-34"/>
                <a:cs typeface="TH SarabunPSK" pitchFamily="34" charset="-34"/>
              </a:rPr>
              <a:t>แก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รม เช่น ระบบบัญชี ระบบการจ่ายเงิน หรือระบบการสั่งซื้อ เป็นต้น ดังนั้นมาตรการที่ใช้จึงแตกต่างกันไปตามแต่ละแผนก</a:t>
            </a:r>
            <a:endParaRPr lang="th-TH" sz="3200" dirty="0"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</p:txBody>
      </p:sp>
    </p:spTree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07950" y="206375"/>
            <a:ext cx="87852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4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ควบคุมความปลอดภัยของข้อมูล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810101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th-TH" sz="2900" b="1" dirty="0">
                <a:latin typeface="TH SarabunPSK" pitchFamily="34" charset="-34"/>
                <a:cs typeface="TH SarabunPSK" pitchFamily="34" charset="-34"/>
              </a:rPr>
              <a:t>ควบคุมทั่วไป </a:t>
            </a:r>
            <a:r>
              <a:rPr lang="en-US" sz="2900" b="1" dirty="0">
                <a:latin typeface="TH SarabunPSK" pitchFamily="34" charset="-34"/>
                <a:cs typeface="TH SarabunPSK" pitchFamily="34" charset="-34"/>
              </a:rPr>
              <a:t>(General control) </a:t>
            </a:r>
            <a:r>
              <a:rPr lang="th-TH" sz="2900" b="1" dirty="0">
                <a:latin typeface="TH SarabunPSK" pitchFamily="34" charset="-34"/>
                <a:cs typeface="TH SarabunPSK" pitchFamily="34" charset="-34"/>
              </a:rPr>
              <a:t>		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2900" dirty="0" smtClean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</a:t>
            </a:r>
            <a:r>
              <a:rPr lang="th-TH" sz="29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ควบคุมความปลอดภัยของข้อมูลตั้งแต่กระบวนการพัฒนาระบบ </a:t>
            </a:r>
            <a:r>
              <a:rPr lang="en-US" sz="29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/>
            </a:r>
            <a:br>
              <a:rPr lang="en-US" sz="29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</a:br>
            <a:r>
              <a:rPr lang="en-US" sz="29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     (Implementation control)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2900" dirty="0" smtClean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</a:t>
            </a:r>
            <a:r>
              <a:rPr lang="th-TH" sz="29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ควบคุมความปลอดภัยของซอฟต์แวร์ </a:t>
            </a:r>
            <a:r>
              <a:rPr lang="en-US" sz="29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(Software Control)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2900" dirty="0" smtClean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</a:t>
            </a:r>
            <a:r>
              <a:rPr lang="th-TH" sz="29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ควบคุมความปลอดภัยของฮาร์ดแวร์ </a:t>
            </a:r>
            <a:r>
              <a:rPr lang="en-US" sz="29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(Hardware Control)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2900" dirty="0" smtClean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</a:t>
            </a:r>
            <a:r>
              <a:rPr lang="th-TH" sz="29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ควบคุมความปลอดภัยของระบบคอมพิวเตอร์                       </a:t>
            </a:r>
            <a:r>
              <a:rPr lang="en-US" sz="29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/>
            </a:r>
            <a:br>
              <a:rPr lang="en-US" sz="29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</a:br>
            <a:r>
              <a:rPr lang="en-US" sz="29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     (Computer Operation Control)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2900" dirty="0" smtClean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</a:t>
            </a:r>
            <a:r>
              <a:rPr lang="th-TH" sz="29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ควบคุมความปลอดภัยของข้อมูล </a:t>
            </a:r>
            <a:r>
              <a:rPr lang="en-US" sz="29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(Data Security Control)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2900" dirty="0" smtClean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</a:t>
            </a:r>
            <a:r>
              <a:rPr lang="th-TH" sz="29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ควบคุมมาตรฐาน </a:t>
            </a:r>
            <a:r>
              <a:rPr lang="en-US" sz="29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(Administrative Control)</a:t>
            </a:r>
            <a:endParaRPr lang="th-TH" sz="2900" dirty="0"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</p:txBody>
      </p:sp>
    </p:spTree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107950" y="206375"/>
            <a:ext cx="871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ควบคุมความปลอดภัยของข้อมูล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571472" y="1428736"/>
            <a:ext cx="810101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th-TH" sz="4000" b="1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2. ควบคุมเฉพาะโปรแกรม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4000" dirty="0" smtClean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</a:t>
            </a:r>
            <a:r>
              <a:rPr lang="th-TH" sz="40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ควบคุมอินพุต </a:t>
            </a:r>
            <a:r>
              <a:rPr lang="en-US" sz="40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(Input Control)</a:t>
            </a:r>
            <a:r>
              <a:rPr lang="th-TH" sz="40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4000" dirty="0" smtClean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</a:t>
            </a:r>
            <a:r>
              <a:rPr lang="th-TH" sz="40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ควบคุมกระบวนการ </a:t>
            </a:r>
            <a:r>
              <a:rPr lang="en-US" sz="40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(Process Control)</a:t>
            </a:r>
          </a:p>
          <a:p>
            <a:pPr marL="914400" lvl="1" indent="-457200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4000" dirty="0" smtClean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ควบคุม</a:t>
            </a:r>
            <a:r>
              <a:rPr lang="th-TH" sz="40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เอาต์พุต </a:t>
            </a:r>
            <a:r>
              <a:rPr lang="en-US" sz="4000" dirty="0"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(Output Control)</a:t>
            </a:r>
            <a:endParaRPr lang="th-TH" sz="4000" dirty="0"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</p:txBody>
      </p:sp>
    </p:spTree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8" name="Picture 6" descr="ssl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79613" y="2495550"/>
            <a:ext cx="6048375" cy="4029075"/>
          </a:xfrm>
          <a:prstGeom prst="rect">
            <a:avLst/>
          </a:prstGeom>
          <a:noFill/>
        </p:spPr>
      </p:pic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571472" y="1048392"/>
            <a:ext cx="814393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	ในการทำพาณิชย์อิเล็กทรอนิกส์ หรือการทำธุรกรรมต่าง ๆ</a:t>
            </a:r>
            <a:br>
              <a:rPr lang="th-TH" sz="3200" dirty="0">
                <a:latin typeface="TH SarabunPSK" pitchFamily="34" charset="-34"/>
                <a:cs typeface="TH SarabunPSK" pitchFamily="34" charset="-34"/>
              </a:rPr>
            </a:b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ผ่านอินเทอร์เน็ตนั้นสิ่งสำคัญที่จะขาดเสียไม่ได้เลย ได้แก่ระบบ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รักษาความ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ปลอดภัย ที่ดีในเว็บไซต์นั้นๆ 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	SSL (Secure Sockets Layer)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นั้นจะใช้เพื่อเข้ารหัส </a:t>
            </a:r>
            <a:r>
              <a:rPr lang="en-US" sz="3200" dirty="0">
                <a:latin typeface="TH SarabunPSK" pitchFamily="34" charset="-34"/>
                <a:cs typeface="TH SarabunPSK" pitchFamily="34" charset="-34"/>
              </a:rPr>
              <a:t>(encrypt)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ข้อมูล ใช้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เพียงแค่การตรวจสอบหรือยืนยันได้เฉพาะฝั่งผู้ขายเท่านั้น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ว่า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มีตัวตนจริงไม่สามารถยืนยันตัวผู้ซื้อได้ และยังสามารถใช้งานกับบราวเซอร์ต่าง ๆได้</a:t>
            </a:r>
            <a:endParaRPr lang="en-US" sz="32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179388" y="188913"/>
            <a:ext cx="86407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ควบคุมความปลอดภัยของข้อมูล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714348" y="1643050"/>
            <a:ext cx="78486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3200" dirty="0" smtClean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</a:rPr>
              <a:t>	การ</a:t>
            </a:r>
            <a:r>
              <a:rPr lang="th-TH" sz="3200" dirty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</a:rPr>
              <a:t>รักษาความปลอดภัยของข้อมูลถือเป็นส่วนสำคัญของการนำระบบสารสนเทศเข้ามาใช้ในองค์กร เนื่องจากระบบสารสนเทศใช้คอมพิวเตอร์เป็นหลักในการเก็บรักษาข้อมูล และใช้ระบบเครือข่ายเป็นกลางในการติดต่อสื่อสาร จึงเป็นเรื่องง่ายต่อการคุกคามข้อมูลจากผู้ไม่ประสงค์</a:t>
            </a:r>
          </a:p>
          <a:p>
            <a:pPr algn="thaiDist">
              <a:spcBef>
                <a:spcPct val="50000"/>
              </a:spcBef>
            </a:pPr>
            <a:r>
              <a:rPr lang="th-TH" sz="3200" dirty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</a:rPr>
              <a:t>	ดังนั้น การนำระบบสารสนเทศเข้ามาใช้ จึงต้องเพิ่มในเรื่องของระบบการรักษาความปลอดภัยของข้อมูลควบคู่ไปด้วยอย่างหลีกเลี่ยงไม่ได้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107950" y="206375"/>
            <a:ext cx="896461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4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การรักษาความปลอดภัยของข้อมูล</a:t>
            </a:r>
            <a:br>
              <a:rPr lang="th-TH" sz="44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en-US" sz="44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(Information Security)</a:t>
            </a:r>
          </a:p>
        </p:txBody>
      </p:sp>
    </p:spTree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571472" y="1214422"/>
            <a:ext cx="8062913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thaiDist"/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	การทำงานจะเริ่มจากผู้ใช้งานเริ่มกระบวนการติดต่อ ไปยังเว็บเซิร์ฟเวอร์ที่มีระบบ </a:t>
            </a:r>
            <a:r>
              <a:rPr lang="en-US" sz="2900" dirty="0">
                <a:latin typeface="TH SarabunPSK" pitchFamily="34" charset="-34"/>
                <a:cs typeface="TH SarabunPSK" pitchFamily="34" charset="-34"/>
              </a:rPr>
              <a:t>SSL </a:t>
            </a:r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หลังจากนั้นเซิร์ฟเวอร์จะส่งใบรับรอง (</a:t>
            </a:r>
            <a:r>
              <a:rPr lang="en-US" sz="2900" dirty="0">
                <a:latin typeface="TH SarabunPSK" pitchFamily="34" charset="-34"/>
                <a:cs typeface="TH SarabunPSK" pitchFamily="34" charset="-34"/>
              </a:rPr>
              <a:t>Server Certificate</a:t>
            </a:r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) กลับมาพร้อมกับเข้ารหัส ด้วยกุญแจสาธารณะ (</a:t>
            </a:r>
            <a:r>
              <a:rPr lang="en-US" sz="2900" dirty="0">
                <a:latin typeface="TH SarabunPSK" pitchFamily="34" charset="-34"/>
                <a:cs typeface="TH SarabunPSK" pitchFamily="34" charset="-34"/>
              </a:rPr>
              <a:t>Public Key</a:t>
            </a:r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) ของเซิร์ฟเวอร์ </a:t>
            </a:r>
            <a:endParaRPr lang="en-US" sz="29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107950" y="206375"/>
            <a:ext cx="8785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0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ควบคุมความปลอดภัยของข้อมูล</a:t>
            </a:r>
          </a:p>
        </p:txBody>
      </p:sp>
      <p:pic>
        <p:nvPicPr>
          <p:cNvPr id="121862" name="Picture 6" descr="ssl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3284538"/>
            <a:ext cx="5472113" cy="27178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901700" y="976313"/>
            <a:ext cx="7991475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thaiDist"/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	ขั้นตอนต่อมาคอมพิวเตอร์ฝั่งผู้รับจะทำการตรวจสอบใบรับรองนั้นอีกทีเพื่อตรวจสอบตัวตนของฝั่งผู้ค้าหลังจากนั้นจะทำการสร้างกุญแจสมมาตร (</a:t>
            </a:r>
            <a:r>
              <a:rPr lang="en-US" sz="2900" dirty="0">
                <a:latin typeface="TH SarabunPSK" pitchFamily="34" charset="-34"/>
                <a:cs typeface="TH SarabunPSK" pitchFamily="34" charset="-34"/>
              </a:rPr>
              <a:t>Symmetric Key</a:t>
            </a:r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)โดยการสุ่มและทำการเข้ารหัสกุญแจสมมาตรด้วยกุญแจสาธารณะของเซิร์ฟเวอร์ที่ได้รับมา เพื่อส่งกลับไปยังเซิร์ฟเวอร์</a:t>
            </a:r>
            <a:endParaRPr lang="en-US" sz="29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107950" y="206375"/>
            <a:ext cx="871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4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ควบคุมความปลอดภัยของข้อมูล</a:t>
            </a:r>
          </a:p>
        </p:txBody>
      </p:sp>
      <p:pic>
        <p:nvPicPr>
          <p:cNvPr id="122886" name="Picture 6" descr="ssl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3141663"/>
            <a:ext cx="5111750" cy="321786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901700" y="1196975"/>
            <a:ext cx="7991475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thaiDist"/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	เมื่อเซิร์ฟเวอร์ได้รับแล้วก็จะทำการถอดรหัสด้วยกุญแจส่วนตัว (</a:t>
            </a:r>
            <a:r>
              <a:rPr lang="en-US" sz="2900" dirty="0">
                <a:latin typeface="TH SarabunPSK" pitchFamily="34" charset="-34"/>
                <a:cs typeface="TH SarabunPSK" pitchFamily="34" charset="-34"/>
              </a:rPr>
              <a:t>Private Key</a:t>
            </a:r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) ก็จะได้กุญแจสมมาตรของลูกค้ามาไว้ใช้ในการติดต่อสื่อสาร หลังจากนั้นในการติดต่อสื่อสารกันก็ใช้การเข้ารหัสติดต่อสื่อสารกันได้อย่างปลอดภัย</a:t>
            </a:r>
            <a:endParaRPr lang="en-US" sz="29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107950" y="206375"/>
            <a:ext cx="871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4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ควบคุมความปลอดภัยของข้อมูล</a:t>
            </a:r>
          </a:p>
        </p:txBody>
      </p:sp>
      <p:pic>
        <p:nvPicPr>
          <p:cNvPr id="123910" name="Picture 6" descr="ssl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2997200"/>
            <a:ext cx="6119813" cy="352425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07950" y="206375"/>
            <a:ext cx="871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ความปลอดภัยบนอินเทอร์เน็ต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971550" y="1412875"/>
            <a:ext cx="78486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	เนื่องมาจากความเสียหายที่เกิดขึ้นจากการคุกคามทางอินเทอร์เน็ตแพร่กระจายได้อย่างรวดเร็ว</a:t>
            </a:r>
            <a:endParaRPr lang="th-TH" sz="2900" dirty="0"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</p:txBody>
      </p:sp>
      <p:pic>
        <p:nvPicPr>
          <p:cNvPr id="114694" name="Picture 6" descr="network secur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781300"/>
            <a:ext cx="3744913" cy="3327400"/>
          </a:xfrm>
          <a:prstGeom prst="rect">
            <a:avLst/>
          </a:prstGeom>
          <a:noFill/>
        </p:spPr>
      </p:pic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4859338" y="2492375"/>
            <a:ext cx="4033837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	มาตรการที่นำมาใช้ในการป้องกันภัยคุกคามทางอินเทอร์เน็ตก็คือ </a:t>
            </a:r>
            <a:r>
              <a:rPr lang="en-US" sz="2900" dirty="0">
                <a:latin typeface="TH SarabunPSK" pitchFamily="34" charset="-34"/>
                <a:cs typeface="TH SarabunPSK" pitchFamily="34" charset="-34"/>
              </a:rPr>
              <a:t>Firewall </a:t>
            </a:r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โดย </a:t>
            </a:r>
            <a:r>
              <a:rPr lang="en-US" sz="2900" dirty="0">
                <a:latin typeface="TH SarabunPSK" pitchFamily="34" charset="-34"/>
                <a:cs typeface="TH SarabunPSK" pitchFamily="34" charset="-34"/>
              </a:rPr>
              <a:t>Firewall </a:t>
            </a:r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เป็นตัวกลางระหว่างเครือข่ายภายในองค์กร </a:t>
            </a:r>
            <a:r>
              <a:rPr lang="en-US" sz="2900" dirty="0">
                <a:latin typeface="TH SarabunPSK" pitchFamily="34" charset="-34"/>
                <a:cs typeface="TH SarabunPSK" pitchFamily="34" charset="-34"/>
              </a:rPr>
              <a:t>(LAN) </a:t>
            </a:r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กับเครือข่ายนอกองค์กรอย่าง </a:t>
            </a:r>
            <a:r>
              <a:rPr lang="en-US" sz="2900" dirty="0">
                <a:latin typeface="TH SarabunPSK" pitchFamily="34" charset="-34"/>
                <a:cs typeface="TH SarabunPSK" pitchFamily="34" charset="-34"/>
              </a:rPr>
              <a:t>WAN </a:t>
            </a:r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หรืออินเทอร์เน็ต</a:t>
            </a:r>
          </a:p>
        </p:txBody>
      </p:sp>
    </p:spTree>
  </p:cSld>
  <p:clrMapOvr>
    <a:masterClrMapping/>
  </p:clrMapOvr>
  <p:transition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107950" y="206375"/>
            <a:ext cx="89646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ความปลอดภัยบนอินเทอร์เน็ต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900113" y="6237288"/>
            <a:ext cx="784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 i="1">
                <a:solidFill>
                  <a:srgbClr val="003366"/>
                </a:solidFill>
                <a:latin typeface="Angsana New" pitchFamily="18" charset="-34"/>
                <a:cs typeface="Angsana New" pitchFamily="18" charset="-34"/>
              </a:rPr>
              <a:t>Firewall </a:t>
            </a:r>
            <a:r>
              <a:rPr lang="th-TH" sz="2900" i="1">
                <a:solidFill>
                  <a:srgbClr val="003366"/>
                </a:solidFill>
                <a:latin typeface="Angsana New" pitchFamily="18" charset="-34"/>
                <a:cs typeface="Angsana New" pitchFamily="18" charset="-34"/>
              </a:rPr>
              <a:t>การป้องกันภัยคุกคามทางอินเทอร์เน็ต</a:t>
            </a:r>
            <a:endParaRPr lang="th-TH" sz="2900" i="1">
              <a:solidFill>
                <a:srgbClr val="003366"/>
              </a:solidFill>
              <a:latin typeface="Angsana New" pitchFamily="18" charset="-34"/>
              <a:cs typeface="Angsana New" pitchFamily="18" charset="-34"/>
              <a:sym typeface="Wingdings" pitchFamily="2" charset="2"/>
            </a:endParaRPr>
          </a:p>
        </p:txBody>
      </p:sp>
      <p:pic>
        <p:nvPicPr>
          <p:cNvPr id="115718" name="Picture 6" descr="Firew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773238"/>
            <a:ext cx="6156325" cy="38481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42" name="Picture 6" descr="firewall_sche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3860800"/>
            <a:ext cx="3455987" cy="2763838"/>
          </a:xfrm>
          <a:prstGeom prst="rect">
            <a:avLst/>
          </a:prstGeom>
          <a:noFill/>
        </p:spPr>
      </p:pic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107950" y="206375"/>
            <a:ext cx="89646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ความปลอดภัยบนอินเทอร์เน็ต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971550" y="1412875"/>
            <a:ext cx="7848600" cy="232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	หน้าที่ </a:t>
            </a:r>
            <a:r>
              <a:rPr lang="en-US" sz="2900" dirty="0">
                <a:latin typeface="TH SarabunPSK" pitchFamily="34" charset="-34"/>
                <a:cs typeface="TH SarabunPSK" pitchFamily="34" charset="-34"/>
              </a:rPr>
              <a:t>Firewall </a:t>
            </a:r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ก็คือ ป้องกันการสื่อสารทั้งจากภายนอกที่จะเข้ามายังเครือข่ายภายใน และจากเครือข่ายภายในที่จะออกสู่อินเทอร์เน็ต โดย </a:t>
            </a:r>
            <a:r>
              <a:rPr lang="en-US" sz="2900" dirty="0">
                <a:latin typeface="TH SarabunPSK" pitchFamily="34" charset="-34"/>
                <a:cs typeface="TH SarabunPSK" pitchFamily="34" charset="-34"/>
              </a:rPr>
              <a:t>Firewall </a:t>
            </a:r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จะตรวจสอบข้อมูลที่จะเข้ามา เช่น ชื่อ หมายเลขไอพี </a:t>
            </a:r>
            <a:r>
              <a:rPr lang="en-US" sz="2900" dirty="0">
                <a:latin typeface="TH SarabunPSK" pitchFamily="34" charset="-34"/>
                <a:cs typeface="TH SarabunPSK" pitchFamily="34" charset="-34"/>
              </a:rPr>
              <a:t>(IP Address) </a:t>
            </a:r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และลักษณะเฉพาะอื่น ๆ ให้ถูกต้องหรือปลอดภัยตามมาตรฐานที่ผู้ดูแลเครือข่าย </a:t>
            </a:r>
            <a:r>
              <a:rPr lang="en-US" sz="2900" dirty="0">
                <a:latin typeface="TH SarabunPSK" pitchFamily="34" charset="-34"/>
                <a:cs typeface="TH SarabunPSK" pitchFamily="34" charset="-34"/>
              </a:rPr>
              <a:t>(Network Administrator) </a:t>
            </a:r>
            <a:r>
              <a:rPr lang="th-TH" sz="2900" dirty="0">
                <a:latin typeface="TH SarabunPSK" pitchFamily="34" charset="-34"/>
                <a:cs typeface="TH SarabunPSK" pitchFamily="34" charset="-34"/>
              </a:rPr>
              <a:t>กำหนดไว้ จึงจะได้รับอนุญาตให้สื่อสารถึงกันได้</a:t>
            </a:r>
            <a:endParaRPr lang="th-TH" sz="2900" dirty="0"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</p:txBody>
      </p:sp>
    </p:spTree>
  </p:cSld>
  <p:clrMapOvr>
    <a:masterClrMapping/>
  </p:clrMapOvr>
  <p:transition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92" name="Text Box 16"/>
          <p:cNvSpPr txBox="1">
            <a:spLocks noChangeArrowheads="1"/>
          </p:cNvSpPr>
          <p:nvPr/>
        </p:nvSpPr>
        <p:spPr bwMode="auto">
          <a:xfrm>
            <a:off x="107950" y="206375"/>
            <a:ext cx="89646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นโยบายรัฐบาลกับมาตรการรักษาความปลอดภัย</a:t>
            </a:r>
          </a:p>
        </p:txBody>
      </p:sp>
      <p:sp>
        <p:nvSpPr>
          <p:cNvPr id="126993" name="Text Box 17"/>
          <p:cNvSpPr txBox="1">
            <a:spLocks noChangeArrowheads="1"/>
          </p:cNvSpPr>
          <p:nvPr/>
        </p:nvSpPr>
        <p:spPr bwMode="auto">
          <a:xfrm>
            <a:off x="714348" y="1571612"/>
            <a:ext cx="7848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พาณิชย์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อิเล็กทรอนิกส์ 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คือ การทำธุรกิจบนอินเทอร์เน็ตที่เชื่อมโยงผู้คนทุกมุมโลกเข้าด้วยกัน จึงเป็นการยากที่จะตรวจสอบว่าบุคคลเหล่านั้นเป็นใครบ้าง ดังนั้นการสร้างความเชื่อมั่นในระบบธุรกิจจึงเป็นสิ่งที่ขาดเสียไม่ได้เลย หน่วยงานของรัฐบาลที่เกี่ยวข้องกับนโยบายและมาตรการรักษาความปลอดภัยต่างๆ ได้แก่</a:t>
            </a:r>
          </a:p>
        </p:txBody>
      </p:sp>
    </p:spTree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107950" y="206375"/>
            <a:ext cx="89646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นโยบายรัฐบาลกับมาตรการรักษาความปลอดภัย</a:t>
            </a: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571472" y="1285860"/>
            <a:ext cx="784860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thaiDist"/>
            <a:r>
              <a:rPr lang="th-TH" sz="29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9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29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.สำนักงานตำรวจแห่งชาติ จัดเตรียมบุคลากรที่สามารถจับผู้กระทำความผิด ตรวจตราดูแลความสงบสุขในการใช้เทคโนโลยีสารสนเทศ ภาระหน้าที่นี้เป็นส่วนที่ช่วยส่งเสริมธุรกิจการค้าและพาณิชย์อิเล็กทรอนิกส์ในประเทศไทยให้ขยายตัวได้ รัฐคงไม่สามารถปัดภาระให้แต่ละบริษัทจัดการรักษาความปลอดภัยด้วยเองได้ เพราะถนนหนทางบนอินเทอร์เน็ตที่เป็นสาธารณะยังมีอีกมาก อาจจะมีผู้ไม่ประสงค์ดีหาทางฉกฉวยโอกาสอยู่ การสร้างบุคลากรในสำนักงานตำรวจแห่งชาติจึงต้องเร่งกระทำ อย่างน้อยเพื่อให้ทันกับการพัฒนาทางเทคโนโลยีของผู้ไม่ประสงค์ดีเหล่านั้น </a:t>
            </a:r>
          </a:p>
          <a:p>
            <a:pPr algn="thaiDist"/>
            <a:r>
              <a:rPr lang="en-US" sz="29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	2</a:t>
            </a:r>
            <a:r>
              <a:rPr lang="th-TH" sz="29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en-US" sz="29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NECTEC</a:t>
            </a:r>
            <a:r>
              <a:rPr lang="th-TH" sz="29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 จัดตั้ง </a:t>
            </a:r>
            <a:r>
              <a:rPr lang="en-US" sz="29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Computer Emergency Response Team </a:t>
            </a:r>
            <a:r>
              <a:rPr lang="th-TH" sz="29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9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CERT</a:t>
            </a:r>
            <a:r>
              <a:rPr lang="th-TH" sz="2900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) เพื่อเป็นหน่วยงานที่คอยประสานงานในเรื่องการละเมิดความปลอดภัยบนเครือข่าย </a:t>
            </a:r>
          </a:p>
        </p:txBody>
      </p:sp>
    </p:spTree>
  </p:cSld>
  <p:clrMapOvr>
    <a:masterClrMapping/>
  </p:clrMapOvr>
  <p:transition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428604"/>
            <a:ext cx="8858280" cy="642942"/>
          </a:xfrm>
        </p:spPr>
        <p:txBody>
          <a:bodyPr/>
          <a:lstStyle/>
          <a:p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รูปแบบ</a:t>
            </a:r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ก่ออาชญากรรม</a:t>
            </a:r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>คอมพิวเตอร์ 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1428736"/>
            <a:ext cx="7772400" cy="4286280"/>
          </a:xfrm>
        </p:spPr>
        <p:txBody>
          <a:bodyPr/>
          <a:lstStyle/>
          <a:p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1.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การขโมยข้อมูลทางอินเตอร์เน็ต ซึ่งรวมถึงการขโมยประโยชน์ในการลักลอบใช้บริการ </a:t>
            </a:r>
          </a:p>
          <a:p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2.อาชญา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กรนำเอา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ระบบการสื่อสารมาปกปิดความผิดของตนเอง </a:t>
            </a:r>
          </a:p>
          <a:p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3.การละเมิดสิทธิ์ปลอมแปลงรูปแบบ เลียนแบบระบบซอฟต์แวร์โดยมิชอบ </a:t>
            </a:r>
          </a:p>
          <a:p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4.ใช้คอมพิวเตอร์แพร่ภาพ เสียง ลามก อนาจาร และข้อมูลที่ไม่เหมาะสม </a:t>
            </a:r>
          </a:p>
        </p:txBody>
      </p:sp>
    </p:spTree>
  </p:cSld>
  <p:clrMapOvr>
    <a:masterClrMapping/>
  </p:clrMapOvr>
  <p:transition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1143000"/>
            <a:ext cx="8215370" cy="4643454"/>
          </a:xfrm>
        </p:spPr>
        <p:txBody>
          <a:bodyPr/>
          <a:lstStyle/>
          <a:p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5.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ใช้คอมพิวเตอร์ฟอกเงิน </a:t>
            </a:r>
          </a:p>
          <a:p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6.อันธพาลทางคอมพิวเตอร์ที่เข้าไปก่อกวน 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ทำลาย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ระบบสาธารณูปโภค เช่น ระบบจ่ายน้า จ่ายไป ระบบการจราจร </a:t>
            </a:r>
          </a:p>
          <a:p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7.หลอกลวงให้ร่วมค้าขายหรือลงทุนปลอม </a:t>
            </a:r>
          </a:p>
          <a:p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8.แทรกแซงข้อมูล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แล้วนำข้อมูล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นั้นมาเป็นประโยชน์ต่อตนโดยมิชอบ </a:t>
            </a:r>
          </a:p>
          <a:p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9.ใช้คอมพิวเตอร์แอบโอนเงินบัญชีผู้อื่นเข้าบัญชีตัวเอง 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533400"/>
          </a:xfrm>
        </p:spPr>
        <p:txBody>
          <a:bodyPr/>
          <a:lstStyle/>
          <a:p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รูปแบบ</a:t>
            </a:r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ก่ออาชญากรรม</a:t>
            </a:r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>คอมพิวเตอร์ 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533400"/>
          </a:xfrm>
        </p:spPr>
        <p:txBody>
          <a:bodyPr/>
          <a:lstStyle/>
          <a:p>
            <a:r>
              <a:rPr lang="th-TH" sz="4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walliaUPC" pitchFamily="34" charset="-34"/>
                <a:cs typeface="BrowalliaUPC" pitchFamily="34" charset="-34"/>
              </a:rPr>
              <a:t>การรักษาความปลอดภัยของข้อมูล</a:t>
            </a:r>
            <a:endParaRPr lang="th-TH" sz="44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143000"/>
            <a:ext cx="7772400" cy="5715000"/>
          </a:xfrm>
        </p:spPr>
        <p:txBody>
          <a:bodyPr/>
          <a:lstStyle/>
          <a:p>
            <a:pPr algn="thaiDist">
              <a:spcBef>
                <a:spcPct val="50000"/>
              </a:spcBef>
            </a:pP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	เมื่อมีการนำคอมพิวเตอร์และระบบข้อมูลสารสนเทศเข้ามาใช้ การเก็บรวบรวมข้อมูลสารสนเทศขององค์กรก็เปลี่ยนรูปแบบไป เมื่อระบบเกิดความเสียหายหรือไม่สามารถทำงานได้ตามปกติ เวลาและค่าใช้จ่ายที่ต้องใช้ในการแก้ปัญหาก็สูงตามไปด้วย </a:t>
            </a:r>
          </a:p>
          <a:p>
            <a:pPr algn="thaiDist">
              <a:spcBef>
                <a:spcPct val="50000"/>
              </a:spcBef>
            </a:pP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	นอกจากนี้เมื่อทุกคนทั้งในและนอกองค์กรสามารถเข้าถึงระบบข้อมูลได้ โดยผ่านทางระบบเครือข่ายคอมพิวเตอร์ เป็นเหตุให้ระบบข้อมูลถูกบุกรุกจากผู้ไม่ประสงค์ดีได้ง่าย นอกจากนี้ระบบคอมพิวเตอร์ยังต้องเผชิญกับภัยคุกคาม </a:t>
            </a:r>
            <a:r>
              <a:rPr lang="en-US" sz="3200" b="0" dirty="0" smtClean="0">
                <a:latin typeface="BrowalliaUPC" pitchFamily="34" charset="-34"/>
                <a:cs typeface="BrowalliaUPC" pitchFamily="34" charset="-34"/>
              </a:rPr>
              <a:t>(Threat) 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ต่าง ๆ ได้ง่ายกว่าข้อมูลในรูปแบบเอกสารอีกด้วย</a:t>
            </a:r>
          </a:p>
          <a:p>
            <a:endParaRPr lang="th-TH" sz="3200" b="0" dirty="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358214" cy="785818"/>
          </a:xfrm>
        </p:spPr>
        <p:txBody>
          <a:bodyPr/>
          <a:lstStyle/>
          <a:p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4800" b="1" dirty="0">
                <a:latin typeface="BrowalliaUPC" pitchFamily="34" charset="-34"/>
                <a:cs typeface="BrowalliaUPC" pitchFamily="34" charset="-34"/>
              </a:rPr>
            </a:br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>ข้อควรปฏิบัติทั่วๆ ไป เพื่อช่วยเพิ่มความ</a:t>
            </a:r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ปลอดภัย</a:t>
            </a:r>
            <a:br>
              <a:rPr lang="th-TH" sz="48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ใน</a:t>
            </a:r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>การใช้งานคอมพิวเตอร์ 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42910" y="1785926"/>
            <a:ext cx="8143932" cy="4714908"/>
          </a:xfrm>
        </p:spPr>
        <p:txBody>
          <a:bodyPr/>
          <a:lstStyle/>
          <a:p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1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. เปิดใช้งานซอฟต์แวร์รักษาความปลอดภัยและทาการอัพเดทให้ทันสมัยอยู่เสมอ </a:t>
            </a:r>
          </a:p>
          <a:p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2. ติดตั้งผลิตภัณฑ์และโซลูชั่นที่จะช่วยปกป้องการใช้งานอินเทอร์เน็ตหรือการดาวน์โหลดไฟล์ลงเครื่องคอมพิวเตอร์แบบครบวงจร </a:t>
            </a:r>
          </a:p>
          <a:p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3. ตรวจสอบให้แน่ใจว่าซอฟต์แวร์ป้องกันภัยที่ใช้ว่า ครอบคลุมการป้องกันทั้งระบบอีเมล์ เครือข่ายแบบ</a:t>
            </a:r>
            <a:r>
              <a:rPr lang="th-TH" sz="3600" b="0" dirty="0" err="1">
                <a:latin typeface="BrowalliaUPC" pitchFamily="34" charset="-34"/>
                <a:cs typeface="BrowalliaUPC" pitchFamily="34" charset="-34"/>
              </a:rPr>
              <a:t>เพียร์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ทู</a:t>
            </a:r>
            <a:r>
              <a:rPr lang="th-TH" sz="3600" b="0" dirty="0" err="1">
                <a:latin typeface="BrowalliaUPC" pitchFamily="34" charset="-34"/>
                <a:cs typeface="BrowalliaUPC" pitchFamily="34" charset="-34"/>
              </a:rPr>
              <a:t>เพียร์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 และโปรแกรมแอพพลิเคชั่นการประมวลผลที่ใช้ทั้งหมด </a:t>
            </a:r>
          </a:p>
        </p:txBody>
      </p:sp>
    </p:spTree>
  </p:cSld>
  <p:clrMapOvr>
    <a:masterClrMapping/>
  </p:clrMapOvr>
  <p:transition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533400"/>
          </a:xfrm>
        </p:spPr>
        <p:txBody>
          <a:bodyPr/>
          <a:lstStyle/>
          <a:p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ข้อควรปฏิบัติทั่วๆ ไป เพื่อช่วยเพิ่มความปลอดภัย</a:t>
            </a:r>
            <a:br>
              <a:rPr lang="th-TH" sz="48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ในการใช้งานคอมพิวเตอร์</a:t>
            </a:r>
            <a:endParaRPr lang="th-TH" sz="48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14348" y="1500174"/>
            <a:ext cx="7786742" cy="3929090"/>
          </a:xfrm>
        </p:spPr>
        <p:txBody>
          <a:bodyPr/>
          <a:lstStyle/>
          <a:p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4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. ปรับใช้เทคโนโลยีที่ทันสมัย </a:t>
            </a:r>
          </a:p>
          <a:p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5. ใช้</a:t>
            </a:r>
            <a:r>
              <a:rPr lang="th-TH" sz="3600" b="0" dirty="0" err="1">
                <a:latin typeface="BrowalliaUPC" pitchFamily="34" charset="-34"/>
                <a:cs typeface="BrowalliaUPC" pitchFamily="34" charset="-34"/>
              </a:rPr>
              <a:t>เว็บเบราว์เซอร์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เวอร์ชันล่าสุดและทาการติดตั้งอัพเดทความปลอดภัยเป็น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ประจำ </a:t>
            </a:r>
            <a:endParaRPr lang="th-TH" sz="3600" b="0" dirty="0">
              <a:latin typeface="BrowalliaUPC" pitchFamily="34" charset="-34"/>
              <a:cs typeface="BrowalliaUPC" pitchFamily="34" charset="-34"/>
            </a:endParaRPr>
          </a:p>
          <a:p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6. ให้เลือกใช้ปลั๊ก-อิน</a:t>
            </a:r>
            <a:r>
              <a:rPr lang="th-TH" sz="3600" b="0" dirty="0" err="1">
                <a:latin typeface="BrowalliaUPC" pitchFamily="34" charset="-34"/>
                <a:cs typeface="BrowalliaUPC" pitchFamily="34" charset="-34"/>
              </a:rPr>
              <a:t>เว็บเบราว์เซอร์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ที่ไม่มีการใช้งานสคริปต์ </a:t>
            </a:r>
          </a:p>
          <a:p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7. ตรวจสอบกับผู้ให้บริการอินเทอร์เน็ต (</a:t>
            </a:r>
            <a:r>
              <a:rPr lang="en-US" sz="3600" b="0" dirty="0">
                <a:latin typeface="BrowalliaUPC" pitchFamily="34" charset="-34"/>
                <a:cs typeface="BrowalliaUPC" pitchFamily="34" charset="-34"/>
              </a:rPr>
              <a:t>ISP) 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ที่ใช้บริการอยู่ว่าระบบเครือข่ายของผู้ให้บริการนั้นมีระบบ</a:t>
            </a:r>
            <a:r>
              <a:rPr lang="th-TH" sz="3600" b="0" dirty="0" err="1">
                <a:latin typeface="BrowalliaUPC" pitchFamily="34" charset="-34"/>
                <a:cs typeface="BrowalliaUPC" pitchFamily="34" charset="-34"/>
              </a:rPr>
              <a:t>ป้องกันมัลแวร์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 หรือไม่ </a:t>
            </a:r>
          </a:p>
        </p:txBody>
      </p:sp>
    </p:spTree>
  </p:cSld>
  <p:clrMapOvr>
    <a:masterClrMapping/>
  </p:clrMapOvr>
  <p:transition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533400"/>
          </a:xfrm>
        </p:spPr>
        <p:txBody>
          <a:bodyPr/>
          <a:lstStyle/>
          <a:p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ข้อควรปฏิบัติทั่วๆ ไป เพื่อช่วยเพิ่มความปลอดภัย</a:t>
            </a:r>
            <a:br>
              <a:rPr lang="th-TH" sz="48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ในการใช้งานคอมพิวเตอร์</a:t>
            </a:r>
            <a:endParaRPr lang="th-TH" sz="48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1714488"/>
            <a:ext cx="7772400" cy="4905388"/>
          </a:xfrm>
        </p:spPr>
        <p:txBody>
          <a:bodyPr/>
          <a:lstStyle/>
          <a:p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8.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ในกรณีที่ใช้ระบบปฏิบัติการวินโดว์ของไมโครซอฟต์ ให้ทาการอัพเดทเป็น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ประจำ </a:t>
            </a:r>
            <a:endParaRPr lang="th-TH" sz="3600" b="0" dirty="0">
              <a:latin typeface="BrowalliaUPC" pitchFamily="34" charset="-34"/>
              <a:cs typeface="BrowalliaUPC" pitchFamily="34" charset="-34"/>
            </a:endParaRPr>
          </a:p>
          <a:p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9. ติดตั้งใช้งานโปรแกรม</a:t>
            </a:r>
            <a:r>
              <a:rPr lang="th-TH" sz="3600" b="0" dirty="0" err="1">
                <a:latin typeface="BrowalliaUPC" pitchFamily="34" charset="-34"/>
                <a:cs typeface="BrowalliaUPC" pitchFamily="34" charset="-34"/>
              </a:rPr>
              <a:t>ไฟร์วอลล์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 และทาการตรวจสอบและอัพเดทโปรแกรม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อย่างสม่ำเสมอ </a:t>
            </a:r>
            <a:endParaRPr lang="th-TH" sz="3600" b="0" dirty="0">
              <a:latin typeface="BrowalliaUPC" pitchFamily="34" charset="-34"/>
              <a:cs typeface="BrowalliaUPC" pitchFamily="34" charset="-34"/>
            </a:endParaRPr>
          </a:p>
          <a:p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10. ตรวจสอบให้แน่ใจว่าโซลูชั่นหรือซอฟต์แวร์รักษาความปลอดภัยที่ใช้งานอยู่ได้อัพเดทฐานข้อมูลที่ทันสมัยอยู่เสมอ </a:t>
            </a:r>
          </a:p>
        </p:txBody>
      </p:sp>
    </p:spTree>
  </p:cSld>
  <p:clrMapOvr>
    <a:masterClrMapping/>
  </p:clrMapOvr>
  <p:transition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/>
          <a:lstStyle/>
          <a:p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4800" b="1" dirty="0">
                <a:latin typeface="BrowalliaUPC" pitchFamily="34" charset="-34"/>
                <a:cs typeface="BrowalliaUPC" pitchFamily="34" charset="-34"/>
              </a:rPr>
            </a:br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>วิธีป้องกันให้ปลอดภัยจาก</a:t>
            </a:r>
            <a:r>
              <a:rPr lang="th-TH" sz="4800" b="1" dirty="0" err="1">
                <a:latin typeface="BrowalliaUPC" pitchFamily="34" charset="-34"/>
                <a:cs typeface="BrowalliaUPC" pitchFamily="34" charset="-34"/>
              </a:rPr>
              <a:t>ไวรัส</a:t>
            </a:r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คอมพิวเตอร์ </a:t>
            </a:r>
            <a:endParaRPr lang="th-TH" sz="48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42910" y="1785926"/>
            <a:ext cx="7772400" cy="4786306"/>
          </a:xfrm>
        </p:spPr>
        <p:txBody>
          <a:bodyPr/>
          <a:lstStyle/>
          <a:p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1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. ตัดการเชื่อมต่อเครือข่ายก่อนการติดตั้งระบบปฏิบัติการ </a:t>
            </a:r>
          </a:p>
          <a:p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2. ซอฟต์แวร์ที่ใช้งานปลอดภัยหรือยัง </a:t>
            </a:r>
          </a:p>
          <a:p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3.การแชร์ไฟล์ และการรับ-ส่งไฟล์ต่างๆ </a:t>
            </a:r>
          </a:p>
          <a:p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4.การสารองข้อมูล </a:t>
            </a:r>
          </a:p>
          <a:p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5. ติดตามข่าวสารต่างๆ </a:t>
            </a:r>
          </a:p>
        </p:txBody>
      </p:sp>
    </p:spTree>
  </p:cSld>
  <p:clrMapOvr>
    <a:masterClrMapping/>
  </p:clrMapOvr>
  <p:transition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4800" b="1" dirty="0">
                <a:latin typeface="BrowalliaUPC" pitchFamily="34" charset="-34"/>
                <a:cs typeface="BrowalliaUPC" pitchFamily="34" charset="-34"/>
              </a:rPr>
            </a:br>
            <a:r>
              <a:rPr lang="th-TH" sz="4800" b="1" i="1" dirty="0">
                <a:latin typeface="BrowalliaUPC" pitchFamily="34" charset="-34"/>
                <a:cs typeface="BrowalliaUPC" pitchFamily="34" charset="-34"/>
              </a:rPr>
              <a:t>ข้อห้าม/ข้อควรปฏิบัติเพื่อความปลอดภัย</a:t>
            </a:r>
            <a:r>
              <a:rPr lang="th-TH" sz="4800" b="1" i="1" dirty="0" smtClean="0">
                <a:latin typeface="BrowalliaUPC" pitchFamily="34" charset="-34"/>
                <a:cs typeface="BrowalliaUPC" pitchFamily="34" charset="-34"/>
              </a:rPr>
              <a:t>ข้อมูล</a:t>
            </a:r>
            <a:br>
              <a:rPr lang="th-TH" sz="4800" b="1" i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4800" b="1" i="1" dirty="0" smtClean="0">
                <a:latin typeface="BrowalliaUPC" pitchFamily="34" charset="-34"/>
                <a:cs typeface="BrowalliaUPC" pitchFamily="34" charset="-34"/>
              </a:rPr>
              <a:t>และ</a:t>
            </a:r>
            <a:r>
              <a:rPr lang="th-TH" sz="4800" b="1" i="1" dirty="0">
                <a:latin typeface="BrowalliaUPC" pitchFamily="34" charset="-34"/>
                <a:cs typeface="BrowalliaUPC" pitchFamily="34" charset="-34"/>
              </a:rPr>
              <a:t>ไกลห่างจาก</a:t>
            </a:r>
            <a:r>
              <a:rPr lang="th-TH" sz="4800" b="1" i="1" dirty="0" err="1">
                <a:latin typeface="BrowalliaUPC" pitchFamily="34" charset="-34"/>
                <a:cs typeface="BrowalliaUPC" pitchFamily="34" charset="-34"/>
              </a:rPr>
              <a:t>ไวรัส</a:t>
            </a:r>
            <a:r>
              <a:rPr lang="th-TH" sz="4800" b="1" i="1" dirty="0">
                <a:latin typeface="BrowalliaUPC" pitchFamily="34" charset="-34"/>
                <a:cs typeface="BrowalliaUPC" pitchFamily="34" charset="-34"/>
              </a:rPr>
              <a:t> สปาย</a:t>
            </a:r>
            <a:r>
              <a:rPr lang="th-TH" sz="4800" b="1" i="1" dirty="0" err="1">
                <a:latin typeface="BrowalliaUPC" pitchFamily="34" charset="-34"/>
                <a:cs typeface="BrowalliaUPC" pitchFamily="34" charset="-34"/>
              </a:rPr>
              <a:t>แวร์</a:t>
            </a:r>
            <a:r>
              <a:rPr lang="th-TH" sz="4800" b="1" i="1" dirty="0">
                <a:latin typeface="BrowalliaUPC" pitchFamily="34" charset="-34"/>
                <a:cs typeface="BrowalliaUPC" pitchFamily="34" charset="-34"/>
              </a:rPr>
              <a:t> </a:t>
            </a:r>
            <a:endParaRPr lang="th-TH" sz="48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42910" y="1428736"/>
            <a:ext cx="7772400" cy="4548198"/>
          </a:xfrm>
        </p:spPr>
        <p:txBody>
          <a:bodyPr/>
          <a:lstStyle/>
          <a:p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1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. ห้ามเปิดไฟล์หรือดาวน์โหลดไฟล์ที่แนบมากับเมล์ ที่เราไม่ทราบชื่อผู้ส่งหรือที่มาแน่ชัด </a:t>
            </a:r>
          </a:p>
          <a:p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2. ห้ามเปิดไฟล์หรือดาวน์โหลดไฟล์ที่แนบมากับเมล์ ทั้งที่เรารู้ว่าส่งมาจากเพื่อนหรือคนรู้จัก </a:t>
            </a:r>
          </a:p>
          <a:p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3. ห้ามเปิดไฟล์หรือดาวน์โหลดไฟล์ที่แนบมากับเมล์ ที่เราเห็นว่าหัวข้อหรือ </a:t>
            </a:r>
            <a:r>
              <a:rPr lang="en-US" sz="3600" b="0" dirty="0">
                <a:latin typeface="BrowalliaUPC" pitchFamily="34" charset="-34"/>
                <a:cs typeface="BrowalliaUPC" pitchFamily="34" charset="-34"/>
              </a:rPr>
              <a:t>subject 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เมล์นั้นๆ แปลกๆ หรือเป็นที่น่าสงสัย </a:t>
            </a:r>
          </a:p>
          <a:p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4. ควร</a:t>
            </a:r>
            <a:r>
              <a:rPr lang="th-TH" sz="3600" b="0" dirty="0" err="1">
                <a:latin typeface="BrowalliaUPC" pitchFamily="34" charset="-34"/>
                <a:cs typeface="BrowalliaUPC" pitchFamily="34" charset="-34"/>
              </a:rPr>
              <a:t>ลบส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แปมเมล์ หรือเมล์ลูกโซ่ และไม่ควรส่งต่ออีก </a:t>
            </a:r>
            <a:endParaRPr lang="en-US" sz="3600" b="0" dirty="0" smtClean="0">
              <a:latin typeface="BrowalliaUPC" pitchFamily="34" charset="-34"/>
              <a:cs typeface="BrowalliaUPC" pitchFamily="34" charset="-34"/>
            </a:endParaRPr>
          </a:p>
          <a:p>
            <a:endParaRPr lang="th-TH" sz="3600" b="0" dirty="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4800" b="1" dirty="0">
                <a:latin typeface="BrowalliaUPC" pitchFamily="34" charset="-34"/>
                <a:cs typeface="BrowalliaUPC" pitchFamily="34" charset="-34"/>
              </a:rPr>
            </a:br>
            <a:r>
              <a:rPr lang="th-TH" sz="4800" b="1" i="1" dirty="0">
                <a:latin typeface="BrowalliaUPC" pitchFamily="34" charset="-34"/>
                <a:cs typeface="BrowalliaUPC" pitchFamily="34" charset="-34"/>
              </a:rPr>
              <a:t>ข้อห้าม/ข้อควรปฏิบัติเพื่อความปลอดภัย</a:t>
            </a:r>
            <a:r>
              <a:rPr lang="th-TH" sz="4800" b="1" i="1" dirty="0" smtClean="0">
                <a:latin typeface="BrowalliaUPC" pitchFamily="34" charset="-34"/>
                <a:cs typeface="BrowalliaUPC" pitchFamily="34" charset="-34"/>
              </a:rPr>
              <a:t>ข้อมูล</a:t>
            </a:r>
            <a:br>
              <a:rPr lang="th-TH" sz="4800" b="1" i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4800" b="1" i="1" dirty="0" smtClean="0">
                <a:latin typeface="BrowalliaUPC" pitchFamily="34" charset="-34"/>
                <a:cs typeface="BrowalliaUPC" pitchFamily="34" charset="-34"/>
              </a:rPr>
              <a:t>และ</a:t>
            </a:r>
            <a:r>
              <a:rPr lang="th-TH" sz="4800" b="1" i="1" dirty="0">
                <a:latin typeface="BrowalliaUPC" pitchFamily="34" charset="-34"/>
                <a:cs typeface="BrowalliaUPC" pitchFamily="34" charset="-34"/>
              </a:rPr>
              <a:t>ไกลห่างจาก</a:t>
            </a:r>
            <a:r>
              <a:rPr lang="th-TH" sz="4800" b="1" i="1" dirty="0" err="1">
                <a:latin typeface="BrowalliaUPC" pitchFamily="34" charset="-34"/>
                <a:cs typeface="BrowalliaUPC" pitchFamily="34" charset="-34"/>
              </a:rPr>
              <a:t>ไวรัส</a:t>
            </a:r>
            <a:r>
              <a:rPr lang="th-TH" sz="4800" b="1" i="1" dirty="0">
                <a:latin typeface="BrowalliaUPC" pitchFamily="34" charset="-34"/>
                <a:cs typeface="BrowalliaUPC" pitchFamily="34" charset="-34"/>
              </a:rPr>
              <a:t> สปาย</a:t>
            </a:r>
            <a:r>
              <a:rPr lang="th-TH" sz="4800" b="1" i="1" dirty="0" err="1">
                <a:latin typeface="BrowalliaUPC" pitchFamily="34" charset="-34"/>
                <a:cs typeface="BrowalliaUPC" pitchFamily="34" charset="-34"/>
              </a:rPr>
              <a:t>แวร์</a:t>
            </a:r>
            <a:r>
              <a:rPr lang="th-TH" sz="4800" b="1" i="1" dirty="0">
                <a:latin typeface="BrowalliaUPC" pitchFamily="34" charset="-34"/>
                <a:cs typeface="BrowalliaUPC" pitchFamily="34" charset="-34"/>
              </a:rPr>
              <a:t> </a:t>
            </a:r>
            <a:endParaRPr lang="th-TH" sz="48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42910" y="1428736"/>
            <a:ext cx="7772400" cy="4548198"/>
          </a:xfrm>
        </p:spPr>
        <p:txBody>
          <a:bodyPr/>
          <a:lstStyle/>
          <a:p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5</a:t>
            </a:r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. เช็คที่มาที่ไปของไฟล์ที่จะดาวน์โหลดมาจากอินเตอร์เน็ต และ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ควรทำการ</a:t>
            </a:r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แสกน</a:t>
            </a:r>
            <a:r>
              <a:rPr lang="th-TH" sz="3200" b="0" dirty="0" err="1">
                <a:latin typeface="BrowalliaUPC" pitchFamily="34" charset="-34"/>
                <a:cs typeface="BrowalliaUPC" pitchFamily="34" charset="-34"/>
              </a:rPr>
              <a:t>ไวรัส</a:t>
            </a:r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ทุกครั้ง </a:t>
            </a:r>
          </a:p>
          <a:p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6. หลีกเลี่ยงการดาวน์โหลดไฟล์จากแหล่งที่มาที่ไม่ใช่เว็บไซต์ เช่น </a:t>
            </a:r>
            <a:r>
              <a:rPr lang="en-US" sz="3200" b="0" dirty="0">
                <a:latin typeface="BrowalliaUPC" pitchFamily="34" charset="-34"/>
                <a:cs typeface="BrowalliaUPC" pitchFamily="34" charset="-34"/>
              </a:rPr>
              <a:t>Usenet group, </a:t>
            </a:r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ผ่านโปรแกรม </a:t>
            </a:r>
            <a:r>
              <a:rPr lang="en-US" sz="3200" b="0" dirty="0">
                <a:latin typeface="BrowalliaUPC" pitchFamily="34" charset="-34"/>
                <a:cs typeface="BrowalliaUPC" pitchFamily="34" charset="-34"/>
              </a:rPr>
              <a:t>IRC, Instant messaging </a:t>
            </a:r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ที่เราไม่รู้จัก </a:t>
            </a:r>
          </a:p>
          <a:p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7. หมั่นอัพเดทโปรแกรมป้องกัน</a:t>
            </a:r>
            <a:r>
              <a:rPr lang="th-TH" sz="3200" b="0" dirty="0" err="1">
                <a:latin typeface="BrowalliaUPC" pitchFamily="34" charset="-34"/>
                <a:cs typeface="BrowalliaUPC" pitchFamily="34" charset="-34"/>
              </a:rPr>
              <a:t>ไวรัสอย่างสม่า</a:t>
            </a:r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เสมอ เพราะ</a:t>
            </a:r>
            <a:r>
              <a:rPr lang="th-TH" sz="3200" b="0" dirty="0" err="1">
                <a:latin typeface="BrowalliaUPC" pitchFamily="34" charset="-34"/>
                <a:cs typeface="BrowalliaUPC" pitchFamily="34" charset="-34"/>
              </a:rPr>
              <a:t>ไวรัส</a:t>
            </a:r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 สปาย</a:t>
            </a:r>
            <a:r>
              <a:rPr lang="th-TH" sz="3200" b="0" dirty="0" err="1">
                <a:latin typeface="BrowalliaUPC" pitchFamily="34" charset="-34"/>
                <a:cs typeface="BrowalliaUPC" pitchFamily="34" charset="-34"/>
              </a:rPr>
              <a:t>แวร์</a:t>
            </a:r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 มีการปรับปรุง และเกิดใหม่อยู่เสมอ </a:t>
            </a:r>
          </a:p>
        </p:txBody>
      </p:sp>
    </p:spTree>
  </p:cSld>
  <p:clrMapOvr>
    <a:masterClrMapping/>
  </p:clrMapOvr>
  <p:transition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4800" b="1" dirty="0">
                <a:latin typeface="BrowalliaUPC" pitchFamily="34" charset="-34"/>
                <a:cs typeface="BrowalliaUPC" pitchFamily="34" charset="-34"/>
              </a:rPr>
            </a:br>
            <a:r>
              <a:rPr lang="th-TH" sz="4800" b="1" i="1" dirty="0">
                <a:latin typeface="BrowalliaUPC" pitchFamily="34" charset="-34"/>
                <a:cs typeface="BrowalliaUPC" pitchFamily="34" charset="-34"/>
              </a:rPr>
              <a:t>ข้อห้าม/ข้อควรปฏิบัติเพื่อความปลอดภัย</a:t>
            </a:r>
            <a:r>
              <a:rPr lang="th-TH" sz="4800" b="1" i="1" dirty="0" smtClean="0">
                <a:latin typeface="BrowalliaUPC" pitchFamily="34" charset="-34"/>
                <a:cs typeface="BrowalliaUPC" pitchFamily="34" charset="-34"/>
              </a:rPr>
              <a:t>ข้อมูล</a:t>
            </a:r>
            <a:br>
              <a:rPr lang="th-TH" sz="4800" b="1" i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4800" b="1" i="1" dirty="0" smtClean="0">
                <a:latin typeface="BrowalliaUPC" pitchFamily="34" charset="-34"/>
                <a:cs typeface="BrowalliaUPC" pitchFamily="34" charset="-34"/>
              </a:rPr>
              <a:t>และ</a:t>
            </a:r>
            <a:r>
              <a:rPr lang="th-TH" sz="4800" b="1" i="1" dirty="0">
                <a:latin typeface="BrowalliaUPC" pitchFamily="34" charset="-34"/>
                <a:cs typeface="BrowalliaUPC" pitchFamily="34" charset="-34"/>
              </a:rPr>
              <a:t>ไกลห่างจาก</a:t>
            </a:r>
            <a:r>
              <a:rPr lang="th-TH" sz="4800" b="1" i="1" dirty="0" err="1">
                <a:latin typeface="BrowalliaUPC" pitchFamily="34" charset="-34"/>
                <a:cs typeface="BrowalliaUPC" pitchFamily="34" charset="-34"/>
              </a:rPr>
              <a:t>ไวรัส</a:t>
            </a:r>
            <a:r>
              <a:rPr lang="th-TH" sz="4800" b="1" i="1" dirty="0">
                <a:latin typeface="BrowalliaUPC" pitchFamily="34" charset="-34"/>
                <a:cs typeface="BrowalliaUPC" pitchFamily="34" charset="-34"/>
              </a:rPr>
              <a:t> สปาย</a:t>
            </a:r>
            <a:r>
              <a:rPr lang="th-TH" sz="4800" b="1" i="1" dirty="0" err="1">
                <a:latin typeface="BrowalliaUPC" pitchFamily="34" charset="-34"/>
                <a:cs typeface="BrowalliaUPC" pitchFamily="34" charset="-34"/>
              </a:rPr>
              <a:t>แวร์</a:t>
            </a:r>
            <a:r>
              <a:rPr lang="th-TH" sz="4800" b="1" i="1" dirty="0">
                <a:latin typeface="BrowalliaUPC" pitchFamily="34" charset="-34"/>
                <a:cs typeface="BrowalliaUPC" pitchFamily="34" charset="-34"/>
              </a:rPr>
              <a:t> </a:t>
            </a:r>
            <a:endParaRPr lang="th-TH" sz="48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42910" y="1428736"/>
            <a:ext cx="7772400" cy="4548198"/>
          </a:xfrm>
        </p:spPr>
        <p:txBody>
          <a:bodyPr/>
          <a:lstStyle/>
          <a:p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8. หมั่นทาการ </a:t>
            </a:r>
            <a:r>
              <a:rPr lang="en-US" sz="3200" b="0" dirty="0" smtClean="0">
                <a:latin typeface="BrowalliaUPC" pitchFamily="34" charset="-34"/>
                <a:cs typeface="BrowalliaUPC" pitchFamily="34" charset="-34"/>
              </a:rPr>
              <a:t>backup 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สารองข้อมูล สารองไฟล์ที่</a:t>
            </a:r>
            <a:r>
              <a:rPr lang="th-TH" sz="3200" b="0" dirty="0" err="1" smtClean="0">
                <a:latin typeface="BrowalliaUPC" pitchFamily="34" charset="-34"/>
                <a:cs typeface="BrowalliaUPC" pitchFamily="34" charset="-34"/>
              </a:rPr>
              <a:t>สาคัญ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บ่อยๆ ซึ่งอาจจะเขียนลง </a:t>
            </a:r>
            <a:r>
              <a:rPr lang="en-US" sz="3200" b="0" dirty="0" smtClean="0">
                <a:latin typeface="BrowalliaUPC" pitchFamily="34" charset="-34"/>
                <a:cs typeface="BrowalliaUPC" pitchFamily="34" charset="-34"/>
              </a:rPr>
              <a:t>CD,DVD 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หรือใส่ </a:t>
            </a:r>
            <a:r>
              <a:rPr lang="en-US" sz="3200" b="0" dirty="0" smtClean="0">
                <a:latin typeface="BrowalliaUPC" pitchFamily="34" charset="-34"/>
                <a:cs typeface="BrowalliaUPC" pitchFamily="34" charset="-34"/>
              </a:rPr>
              <a:t>External HD 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สารองก็ได้ </a:t>
            </a:r>
          </a:p>
          <a:p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9. หมั่นอัพเดทวินโดวส์หรือระบบปฏิบัติการที่เราใช้ รวมไปถึง</a:t>
            </a:r>
            <a:r>
              <a:rPr lang="th-TH" sz="3200" b="0" dirty="0" err="1" smtClean="0">
                <a:latin typeface="BrowalliaUPC" pitchFamily="34" charset="-34"/>
                <a:cs typeface="BrowalliaUPC" pitchFamily="34" charset="-34"/>
              </a:rPr>
              <a:t>โปรแกรมเบ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รา</a:t>
            </a:r>
            <a:r>
              <a:rPr lang="th-TH" sz="3200" b="0" dirty="0" err="1" smtClean="0">
                <a:latin typeface="BrowalliaUPC" pitchFamily="34" charset="-34"/>
                <a:cs typeface="BrowalliaUPC" pitchFamily="34" charset="-34"/>
              </a:rPr>
              <a:t>เซอร์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 และโปรแกรมเมล์</a:t>
            </a:r>
            <a:r>
              <a:rPr lang="th-TH" sz="3200" b="0" dirty="0" err="1" smtClean="0">
                <a:latin typeface="BrowalliaUPC" pitchFamily="34" charset="-34"/>
                <a:cs typeface="BrowalliaUPC" pitchFamily="34" charset="-34"/>
              </a:rPr>
              <a:t>ไครเอนต์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 </a:t>
            </a:r>
          </a:p>
          <a:p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10. ให้รอบคอบ อย่าประมาทในการทาธุรกรรมใดๆผ่านอินเตอร์เน็ต เพราะเราอาจจะโดน</a:t>
            </a:r>
            <a:r>
              <a:rPr lang="th-TH" sz="3200" b="0" dirty="0" err="1" smtClean="0">
                <a:latin typeface="BrowalliaUPC" pitchFamily="34" charset="-34"/>
                <a:cs typeface="BrowalliaUPC" pitchFamily="34" charset="-34"/>
              </a:rPr>
              <a:t>ฟิชชิ่ง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 หรือโดนดักจับข้อมูลส่วนตัว </a:t>
            </a:r>
          </a:p>
          <a:p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11. ห้ามเปิดข้อความ หรือคลิก</a:t>
            </a:r>
            <a:r>
              <a:rPr lang="th-TH" sz="3200" b="0" dirty="0" err="1" smtClean="0">
                <a:latin typeface="BrowalliaUPC" pitchFamily="34" charset="-34"/>
                <a:cs typeface="BrowalliaUPC" pitchFamily="34" charset="-34"/>
              </a:rPr>
              <a:t>ลิงค์ใๆ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 ที่ส่งผ่านมาทางโปรแกรม</a:t>
            </a:r>
            <a:r>
              <a:rPr lang="th-TH" sz="3200" b="0" dirty="0" err="1" smtClean="0">
                <a:latin typeface="BrowalliaUPC" pitchFamily="34" charset="-34"/>
                <a:cs typeface="BrowalliaUPC" pitchFamily="34" charset="-34"/>
              </a:rPr>
              <a:t>แชท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3200" b="0" dirty="0" smtClean="0">
                <a:latin typeface="BrowalliaUPC" pitchFamily="34" charset="-34"/>
                <a:cs typeface="BrowalliaUPC" pitchFamily="34" charset="-34"/>
              </a:rPr>
              <a:t>MSN 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หรือโปรแกรม</a:t>
            </a:r>
            <a:r>
              <a:rPr lang="th-TH" sz="3200" b="0" dirty="0" err="1" smtClean="0">
                <a:latin typeface="BrowalliaUPC" pitchFamily="34" charset="-34"/>
                <a:cs typeface="BrowalliaUPC" pitchFamily="34" charset="-34"/>
              </a:rPr>
              <a:t>แชท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อื่นๆ ที่เราไม่รู้จักที่มาหรือคนที่ส่งมาหาเรา </a:t>
            </a:r>
          </a:p>
          <a:p>
            <a:endParaRPr lang="en-US" sz="3200" b="0" dirty="0" smtClean="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4800" b="1" dirty="0">
                <a:latin typeface="BrowalliaUPC" pitchFamily="34" charset="-34"/>
                <a:cs typeface="BrowalliaUPC" pitchFamily="34" charset="-34"/>
              </a:rPr>
            </a:br>
            <a:r>
              <a:rPr lang="th-TH" sz="4800" b="1" i="1" dirty="0">
                <a:latin typeface="BrowalliaUPC" pitchFamily="34" charset="-34"/>
                <a:cs typeface="BrowalliaUPC" pitchFamily="34" charset="-34"/>
              </a:rPr>
              <a:t>ข้อห้าม/ข้อควรปฏิบัติเพื่อความปลอดภัย</a:t>
            </a:r>
            <a:r>
              <a:rPr lang="th-TH" sz="4800" b="1" i="1" dirty="0" smtClean="0">
                <a:latin typeface="BrowalliaUPC" pitchFamily="34" charset="-34"/>
                <a:cs typeface="BrowalliaUPC" pitchFamily="34" charset="-34"/>
              </a:rPr>
              <a:t>ข้อมูล</a:t>
            </a:r>
            <a:br>
              <a:rPr lang="th-TH" sz="4800" b="1" i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4800" b="1" i="1" dirty="0" smtClean="0">
                <a:latin typeface="BrowalliaUPC" pitchFamily="34" charset="-34"/>
                <a:cs typeface="BrowalliaUPC" pitchFamily="34" charset="-34"/>
              </a:rPr>
              <a:t>และ</a:t>
            </a:r>
            <a:r>
              <a:rPr lang="th-TH" sz="4800" b="1" i="1" dirty="0">
                <a:latin typeface="BrowalliaUPC" pitchFamily="34" charset="-34"/>
                <a:cs typeface="BrowalliaUPC" pitchFamily="34" charset="-34"/>
              </a:rPr>
              <a:t>ไกลห่างจาก</a:t>
            </a:r>
            <a:r>
              <a:rPr lang="th-TH" sz="4800" b="1" i="1" dirty="0" err="1">
                <a:latin typeface="BrowalliaUPC" pitchFamily="34" charset="-34"/>
                <a:cs typeface="BrowalliaUPC" pitchFamily="34" charset="-34"/>
              </a:rPr>
              <a:t>ไวรัส</a:t>
            </a:r>
            <a:r>
              <a:rPr lang="th-TH" sz="4800" b="1" i="1" dirty="0">
                <a:latin typeface="BrowalliaUPC" pitchFamily="34" charset="-34"/>
                <a:cs typeface="BrowalliaUPC" pitchFamily="34" charset="-34"/>
              </a:rPr>
              <a:t> สปาย</a:t>
            </a:r>
            <a:r>
              <a:rPr lang="th-TH" sz="4800" b="1" i="1" dirty="0" err="1">
                <a:latin typeface="BrowalliaUPC" pitchFamily="34" charset="-34"/>
                <a:cs typeface="BrowalliaUPC" pitchFamily="34" charset="-34"/>
              </a:rPr>
              <a:t>แวร์</a:t>
            </a:r>
            <a:r>
              <a:rPr lang="th-TH" sz="4800" b="1" i="1" dirty="0">
                <a:latin typeface="BrowalliaUPC" pitchFamily="34" charset="-34"/>
                <a:cs typeface="BrowalliaUPC" pitchFamily="34" charset="-34"/>
              </a:rPr>
              <a:t> </a:t>
            </a:r>
            <a:endParaRPr lang="th-TH" sz="48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42910" y="1428736"/>
            <a:ext cx="7772400" cy="4548198"/>
          </a:xfrm>
        </p:spPr>
        <p:txBody>
          <a:bodyPr/>
          <a:lstStyle/>
          <a:p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12. ควรเปิดการใช้ </a:t>
            </a:r>
            <a:r>
              <a:rPr lang="en-US" sz="3600" b="0" dirty="0" smtClean="0">
                <a:latin typeface="BrowalliaUPC" pitchFamily="34" charset="-34"/>
                <a:cs typeface="BrowalliaUPC" pitchFamily="34" charset="-34"/>
              </a:rPr>
              <a:t>Firewall 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หรือกาแพงไฟ ซึ่งอาจจะเป็นแบบ </a:t>
            </a:r>
            <a:r>
              <a:rPr lang="en-US" sz="3600" b="0" dirty="0" smtClean="0">
                <a:latin typeface="BrowalliaUPC" pitchFamily="34" charset="-34"/>
                <a:cs typeface="BrowalliaUPC" pitchFamily="34" charset="-34"/>
              </a:rPr>
              <a:t>Hardware Firewall 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หรือที่เป็น </a:t>
            </a:r>
            <a:r>
              <a:rPr lang="en-US" sz="3600" b="0" dirty="0" smtClean="0">
                <a:latin typeface="BrowalliaUPC" pitchFamily="34" charset="-34"/>
                <a:cs typeface="BrowalliaUPC" pitchFamily="34" charset="-34"/>
              </a:rPr>
              <a:t>Software Firewall 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ยกตัวอย่างเช่น เปิดการใช้ </a:t>
            </a:r>
            <a:r>
              <a:rPr lang="en-US" sz="3600" b="0" dirty="0" smtClean="0">
                <a:latin typeface="BrowalliaUPC" pitchFamily="34" charset="-34"/>
                <a:cs typeface="BrowalliaUPC" pitchFamily="34" charset="-34"/>
              </a:rPr>
              <a:t>Firewall 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ในวินโดวส์ทุกครั้งที่มีการติดต่อกับเครือข่ายภายนอก </a:t>
            </a:r>
          </a:p>
          <a:p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13. หมั่นเช็ค</a:t>
            </a:r>
            <a:r>
              <a:rPr lang="th-TH" sz="3600" b="0" dirty="0" err="1" smtClean="0">
                <a:latin typeface="BrowalliaUPC" pitchFamily="34" charset="-34"/>
                <a:cs typeface="BrowalliaUPC" pitchFamily="34" charset="-34"/>
              </a:rPr>
              <a:t>แอคเค้าท์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ของเราที่ใช้ในการทาธุรกรรมทางอินเตอร์เน็ต เช่น การจับจ่าย ซื้อของผ่าน</a:t>
            </a:r>
            <a:r>
              <a:rPr lang="th-TH" sz="3600" b="0" dirty="0" err="1" smtClean="0">
                <a:latin typeface="BrowalliaUPC" pitchFamily="34" charset="-34"/>
                <a:cs typeface="BrowalliaUPC" pitchFamily="34" charset="-34"/>
              </a:rPr>
              <a:t>เน็ต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 หรือการจ่ายค่าสาธารณูปโภคต่างๆ รวมไปถึงดูรายงาน </a:t>
            </a:r>
            <a:r>
              <a:rPr lang="en-US" sz="3600" b="0" dirty="0" smtClean="0">
                <a:latin typeface="BrowalliaUPC" pitchFamily="34" charset="-34"/>
                <a:cs typeface="BrowalliaUPC" pitchFamily="34" charset="-34"/>
              </a:rPr>
              <a:t>statement 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การเข้า-ออก ของเงินหรือเครดิต เพราะถ้าหากเกิดปัญหาใดๆ จะได้แก้ไขได้ทันท่วงที </a:t>
            </a:r>
          </a:p>
          <a:p>
            <a:endParaRPr lang="th-TH" sz="3600" b="0" dirty="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533400"/>
          </a:xfrm>
        </p:spPr>
        <p:txBody>
          <a:bodyPr/>
          <a:lstStyle/>
          <a:p>
            <a:r>
              <a:rPr lang="th-TH" sz="4000" b="1" dirty="0" smtClean="0">
                <a:latin typeface="BrowalliaUPC" pitchFamily="34" charset="-34"/>
                <a:cs typeface="BrowalliaUPC" pitchFamily="34" charset="-34"/>
              </a:rPr>
              <a:t>ข้อควรปฏิบัติ ที่ช่วยเพิ่มความปลอดภัย</a:t>
            </a:r>
            <a:br>
              <a:rPr lang="th-TH" sz="40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4000" b="1" dirty="0" smtClean="0">
                <a:latin typeface="BrowalliaUPC" pitchFamily="34" charset="-34"/>
                <a:cs typeface="BrowalliaUPC" pitchFamily="34" charset="-34"/>
              </a:rPr>
              <a:t>ในการใช้งานระบบอี</a:t>
            </a:r>
            <a:r>
              <a:rPr lang="th-TH" sz="4000" b="1" dirty="0" err="1" smtClean="0">
                <a:latin typeface="BrowalliaUPC" pitchFamily="34" charset="-34"/>
                <a:cs typeface="BrowalliaUPC" pitchFamily="34" charset="-34"/>
              </a:rPr>
              <a:t>เมล</a:t>
            </a:r>
            <a:r>
              <a:rPr lang="th-TH" sz="4000" b="1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4000" dirty="0" smtClean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4000" dirty="0" smtClean="0">
                <a:latin typeface="BrowalliaUPC" pitchFamily="34" charset="-34"/>
                <a:cs typeface="BrowalliaUPC" pitchFamily="34" charset="-34"/>
              </a:rPr>
            </a:br>
            <a:endParaRPr lang="th-TH" sz="40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857224" y="1143000"/>
            <a:ext cx="7772400" cy="5715000"/>
          </a:xfrm>
        </p:spPr>
        <p:txBody>
          <a:bodyPr/>
          <a:lstStyle/>
          <a:p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1</a:t>
            </a:r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. ตรวจสอบให้แน่ใจว่าใช้งานโปรแกรม</a:t>
            </a:r>
            <a:r>
              <a:rPr lang="th-TH" sz="3200" b="0" dirty="0" err="1">
                <a:latin typeface="BrowalliaUPC" pitchFamily="34" charset="-34"/>
                <a:cs typeface="BrowalliaUPC" pitchFamily="34" charset="-34"/>
              </a:rPr>
              <a:t>ป้องกันส</a:t>
            </a:r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แปมสาหรับแต่ </a:t>
            </a:r>
          </a:p>
          <a:p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ละที่อยู่อีเมล์ที่ใช้งานอยู่ </a:t>
            </a:r>
          </a:p>
          <a:p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2.ให้ระมัดระวังอี</a:t>
            </a:r>
            <a:r>
              <a:rPr lang="th-TH" sz="3200" b="0" dirty="0" err="1">
                <a:latin typeface="BrowalliaUPC" pitchFamily="34" charset="-34"/>
                <a:cs typeface="BrowalliaUPC" pitchFamily="34" charset="-34"/>
              </a:rPr>
              <a:t>เมล</a:t>
            </a:r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ที่ได้รับจากผู้ส่งที่ท่านไม่รู้จักหรือไม่ คุ้นเคย </a:t>
            </a:r>
          </a:p>
          <a:p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3. หากท่านได้รับอี</a:t>
            </a:r>
            <a:r>
              <a:rPr lang="th-TH" sz="3200" b="0" dirty="0" err="1">
                <a:latin typeface="BrowalliaUPC" pitchFamily="34" charset="-34"/>
                <a:cs typeface="BrowalliaUPC" pitchFamily="34" charset="-34"/>
              </a:rPr>
              <a:t>เมล</a:t>
            </a:r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ที่น่าสงสัย ให้ทาการรายงานหรือ แจ้งให้ </a:t>
            </a:r>
          </a:p>
          <a:p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กับผู้ที่มีหน้าที่ดูหรือรับผิดชอบระบบอี</a:t>
            </a:r>
            <a:r>
              <a:rPr lang="th-TH" sz="3200" b="0" dirty="0" err="1">
                <a:latin typeface="BrowalliaUPC" pitchFamily="34" charset="-34"/>
                <a:cs typeface="BrowalliaUPC" pitchFamily="34" charset="-34"/>
              </a:rPr>
              <a:t>เมล</a:t>
            </a:r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ทราบ ในทันที เพื่อทาการตรวจสอบ </a:t>
            </a:r>
          </a:p>
        </p:txBody>
      </p:sp>
    </p:spTree>
  </p:cSld>
  <p:clrMapOvr>
    <a:masterClrMapping/>
  </p:clrMapOvr>
  <p:transition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533400"/>
          </a:xfrm>
        </p:spPr>
        <p:txBody>
          <a:bodyPr/>
          <a:lstStyle/>
          <a:p>
            <a:r>
              <a:rPr lang="th-TH" sz="4000" b="1" dirty="0" smtClean="0">
                <a:latin typeface="BrowalliaUPC" pitchFamily="34" charset="-34"/>
                <a:cs typeface="BrowalliaUPC" pitchFamily="34" charset="-34"/>
              </a:rPr>
              <a:t>ข้อควรปฏิบัติ ที่ช่วยเพิ่มความปลอดภัย</a:t>
            </a:r>
            <a:br>
              <a:rPr lang="th-TH" sz="40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4000" b="1" dirty="0" smtClean="0">
                <a:latin typeface="BrowalliaUPC" pitchFamily="34" charset="-34"/>
                <a:cs typeface="BrowalliaUPC" pitchFamily="34" charset="-34"/>
              </a:rPr>
              <a:t>ในการใช้งานระบบอี</a:t>
            </a:r>
            <a:r>
              <a:rPr lang="th-TH" sz="4000" b="1" dirty="0" err="1" smtClean="0">
                <a:latin typeface="BrowalliaUPC" pitchFamily="34" charset="-34"/>
                <a:cs typeface="BrowalliaUPC" pitchFamily="34" charset="-34"/>
              </a:rPr>
              <a:t>เมล</a:t>
            </a:r>
            <a:r>
              <a:rPr lang="th-TH" sz="4000" b="1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4000" dirty="0" smtClean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4000" dirty="0" smtClean="0">
                <a:latin typeface="BrowalliaUPC" pitchFamily="34" charset="-34"/>
                <a:cs typeface="BrowalliaUPC" pitchFamily="34" charset="-34"/>
              </a:rPr>
            </a:br>
            <a:endParaRPr lang="th-TH" sz="40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857224" y="1143000"/>
            <a:ext cx="7772400" cy="5715000"/>
          </a:xfrm>
        </p:spPr>
        <p:txBody>
          <a:bodyPr/>
          <a:lstStyle/>
          <a:p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4. ก่อนทาการเปิดไฟล์ที่แนบมากับอี</a:t>
            </a:r>
            <a:r>
              <a:rPr lang="th-TH" sz="3200" b="0" dirty="0" err="1" smtClean="0">
                <a:latin typeface="BrowalliaUPC" pitchFamily="34" charset="-34"/>
                <a:cs typeface="BrowalliaUPC" pitchFamily="34" charset="-34"/>
              </a:rPr>
              <a:t>เมล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ให้ทาการสแกนด้วยโปรแกรมป้องกัน</a:t>
            </a:r>
            <a:r>
              <a:rPr lang="th-TH" sz="3200" b="0" dirty="0" err="1" smtClean="0">
                <a:latin typeface="BrowalliaUPC" pitchFamily="34" charset="-34"/>
                <a:cs typeface="BrowalliaUPC" pitchFamily="34" charset="-34"/>
              </a:rPr>
              <a:t>ไวรัส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ก่อน เสมอ และหากมีการส่ง</a:t>
            </a:r>
            <a:r>
              <a:rPr lang="th-TH" sz="3200" b="0" dirty="0" err="1" smtClean="0">
                <a:latin typeface="BrowalliaUPC" pitchFamily="34" charset="-34"/>
                <a:cs typeface="BrowalliaUPC" pitchFamily="34" charset="-34"/>
              </a:rPr>
              <a:t>ไฮเปอร์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ลิงค์มากับอี</a:t>
            </a:r>
            <a:r>
              <a:rPr lang="th-TH" sz="3200" b="0" dirty="0" err="1" smtClean="0">
                <a:latin typeface="BrowalliaUPC" pitchFamily="34" charset="-34"/>
                <a:cs typeface="BrowalliaUPC" pitchFamily="34" charset="-34"/>
              </a:rPr>
              <a:t>เมล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ถ้าเป็นไปได้ไม่ควรทาการคลิกลิงค์ดัง กล่าว แต่ให้วิธีการพิมพ์ยู</a:t>
            </a:r>
            <a:r>
              <a:rPr lang="th-TH" sz="3200" b="0" dirty="0" err="1" smtClean="0">
                <a:latin typeface="BrowalliaUPC" pitchFamily="34" charset="-34"/>
                <a:cs typeface="BrowalliaUPC" pitchFamily="34" charset="-34"/>
              </a:rPr>
              <a:t>อาร์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แอ</a:t>
            </a:r>
            <a:r>
              <a:rPr lang="th-TH" sz="3200" b="0" dirty="0" err="1" smtClean="0">
                <a:latin typeface="BrowalliaUPC" pitchFamily="34" charset="-34"/>
                <a:cs typeface="BrowalliaUPC" pitchFamily="34" charset="-34"/>
              </a:rPr>
              <a:t>ลของ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ลิงค์ใน</a:t>
            </a:r>
            <a:r>
              <a:rPr lang="th-TH" sz="3200" b="0" dirty="0" err="1" smtClean="0">
                <a:latin typeface="BrowalliaUPC" pitchFamily="34" charset="-34"/>
                <a:cs typeface="BrowalliaUPC" pitchFamily="34" charset="-34"/>
              </a:rPr>
              <a:t>เว็บเบราว์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-</a:t>
            </a:r>
            <a:r>
              <a:rPr lang="th-TH" sz="3200" b="0" dirty="0" err="1" smtClean="0">
                <a:latin typeface="BrowalliaUPC" pitchFamily="34" charset="-34"/>
                <a:cs typeface="BrowalliaUPC" pitchFamily="34" charset="-34"/>
              </a:rPr>
              <a:t>เซอร์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แทน </a:t>
            </a:r>
          </a:p>
          <a:p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5.ให้ระลึกไว้เสมอและอย่าหลงเชื่ออี</a:t>
            </a:r>
            <a:r>
              <a:rPr lang="th-TH" sz="3200" b="0" dirty="0" err="1" smtClean="0">
                <a:latin typeface="BrowalliaUPC" pitchFamily="34" charset="-34"/>
                <a:cs typeface="BrowalliaUPC" pitchFamily="34" charset="-34"/>
              </a:rPr>
              <a:t>เมล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ที่ร้องขอข้อมูลเกี่ยวกับรายละเอียด บัญชีธนาคาร บัตรเครดิต หรือข้อมูลส่วนตัวอื่นๆ ข้อควรปฏิบัติ ที่ช่วยเพิ่มความปลอดภัยในการใช้งานระบบอี</a:t>
            </a:r>
            <a:r>
              <a:rPr lang="th-TH" sz="3200" b="0" dirty="0" err="1" smtClean="0">
                <a:latin typeface="BrowalliaUPC" pitchFamily="34" charset="-34"/>
                <a:cs typeface="BrowalliaUPC" pitchFamily="34" charset="-34"/>
              </a:rPr>
              <a:t>เมล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 </a:t>
            </a:r>
          </a:p>
          <a:p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6. ไม่ควรทาการส่งอี</a:t>
            </a:r>
            <a:r>
              <a:rPr lang="th-TH" sz="3200" b="0" dirty="0" err="1" smtClean="0">
                <a:latin typeface="BrowalliaUPC" pitchFamily="34" charset="-34"/>
                <a:cs typeface="BrowalliaUPC" pitchFamily="34" charset="-34"/>
              </a:rPr>
              <a:t>เมล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ที่มีเนื้อหาหรือข้อมูลเกี่ยวกับการเงินของท่านถึงใครโดยเด็ดขาด </a:t>
            </a:r>
            <a:endParaRPr lang="th-TH" sz="3200" b="0" dirty="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929618" cy="857256"/>
          </a:xfrm>
        </p:spPr>
        <p:txBody>
          <a:bodyPr/>
          <a:lstStyle/>
          <a:p>
            <a:r>
              <a:rPr lang="th-TH" sz="4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walliaUPC" pitchFamily="34" charset="-34"/>
                <a:cs typeface="BrowalliaUPC" pitchFamily="34" charset="-34"/>
              </a:rPr>
              <a:t>การรักษาความปลอดภัยของข้อมูล</a:t>
            </a:r>
            <a:endParaRPr lang="th-TH" sz="44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42910" y="1571612"/>
            <a:ext cx="8001056" cy="4929182"/>
          </a:xfrm>
        </p:spPr>
        <p:txBody>
          <a:bodyPr/>
          <a:lstStyle/>
          <a:p>
            <a:r>
              <a:rPr lang="th-TH" sz="3200" b="0" dirty="0" smtClean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</a:rPr>
              <a:t>	สำหรับภัยคุกคามต่อระบบคอมพิวเตอร์จะหมายความครอบคลุมทั้งการคุกคามทางฮาร์ดแวร์ ซอฟต์แวร์ และข้อมูล โดยสาเหตุของภัยคุกคามอาจจะมาจากทางกายภาพ เช่น อัคคีภัย ปัญหาวงจรไฟฟ้า ระบบสื่อสาร ความผิดพลาดของฮาร์ดแวร์ ความผิดพลาดของซอฟต์แวร์ หรือภัยคุกคามที่เกิดจากคนหรือผู้ใช้ระบบ เช่น การบุกรุกจากผู้ที่ไม่ได้รับอนุญาต หรือผู้ใช้ไม่เข้าใจระบบทำให้ระบบเกิดความเสียหาย ภัยคุกตามเหล่านี้เป็นสาเหตุให้ข้อมูลในระบบเสียหาย สูญหาย ถูกขโมย หรือแก้ไขบิดเบือน</a:t>
            </a:r>
          </a:p>
          <a:p>
            <a:endParaRPr lang="th-TH" sz="3200" b="0" dirty="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txBody>
          <a:bodyPr/>
          <a:lstStyle/>
          <a:p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ข้อ</a:t>
            </a:r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>ควรปฏิบัติ ที่เพิ่มความ</a:t>
            </a:r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ปลอดภัย</a:t>
            </a:r>
            <a:br>
              <a:rPr lang="th-TH" sz="48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ในการ</a:t>
            </a:r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>ใช้งานอินเทอร์เน็ตและการดาวน์โหลดข้อมูล 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500174"/>
            <a:ext cx="8786842" cy="5357826"/>
          </a:xfrm>
        </p:spPr>
        <p:txBody>
          <a:bodyPr/>
          <a:lstStyle/>
          <a:p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1</a:t>
            </a:r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. ใช้บริการ </a:t>
            </a:r>
            <a:r>
              <a:rPr lang="en-US" sz="3200" b="0" dirty="0">
                <a:latin typeface="BrowalliaUPC" pitchFamily="34" charset="-34"/>
                <a:cs typeface="BrowalliaUPC" pitchFamily="34" charset="-34"/>
              </a:rPr>
              <a:t>Web Reputation </a:t>
            </a:r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ทาการตรวจความปลอดภัยและความน่าเชื่อถือของเว็บไซต์ </a:t>
            </a:r>
          </a:p>
          <a:p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2. ใช้ความระมัดระวังในการเข้าเว็บไซต์ที่ต้องการให้ท่านทาการติดตั้ง ซอฟต์แวร์ก่อนเข้าชม แนะนาว่าไม่ควรติดตั้งโปรแกรมดังกล่าว </a:t>
            </a:r>
          </a:p>
          <a:p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3. ให้อ่านและทาความเข้าใจกับเงื่อนไขต่างๆ ใน "</a:t>
            </a:r>
            <a:r>
              <a:rPr lang="en-US" sz="3200" b="0" dirty="0">
                <a:latin typeface="BrowalliaUPC" pitchFamily="34" charset="-34"/>
                <a:cs typeface="BrowalliaUPC" pitchFamily="34" charset="-34"/>
              </a:rPr>
              <a:t>End User License Agreement" </a:t>
            </a:r>
            <a:endParaRPr lang="en-US" sz="3200" b="0" dirty="0" smtClean="0">
              <a:latin typeface="BrowalliaUPC" pitchFamily="34" charset="-34"/>
              <a:cs typeface="BrowalliaUPC" pitchFamily="34" charset="-34"/>
            </a:endParaRPr>
          </a:p>
          <a:p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4. หากจำเป็นต้องป้อนข้อมูลส่วนตัวให้ป้อนเฉพาะข้อมูลเท่าที่จาเป็นจริงๆ เท่านั้น และบนเว็บไซต์ที่มี การเข้ารหัสข้อมูลเท่านั้น </a:t>
            </a:r>
          </a:p>
        </p:txBody>
      </p:sp>
    </p:spTree>
  </p:cSld>
  <p:clrMapOvr>
    <a:masterClrMapping/>
  </p:clrMapOvr>
  <p:transition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txBody>
          <a:bodyPr/>
          <a:lstStyle/>
          <a:p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ข้อ</a:t>
            </a:r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>ควรปฏิบัติ ที่เพิ่มความ</a:t>
            </a:r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ปลอดภัย</a:t>
            </a:r>
            <a:br>
              <a:rPr lang="th-TH" sz="48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ในการ</a:t>
            </a:r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>ใช้งานอินเทอร์เน็ตและการดาวน์โหลดข้อมูล 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857364"/>
            <a:ext cx="8786842" cy="5000636"/>
          </a:xfrm>
        </p:spPr>
        <p:txBody>
          <a:bodyPr/>
          <a:lstStyle/>
          <a:p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5.ระมัดระวังการใช้บริการเครื่องคอมพิวเตอร์สาธารณะ ดังนั้นควรหลีกเลี่ยงการใส่ข้อมูล</a:t>
            </a:r>
            <a:r>
              <a:rPr lang="th-TH" sz="3200" b="0" dirty="0" err="1" smtClean="0">
                <a:latin typeface="BrowalliaUPC" pitchFamily="34" charset="-34"/>
                <a:cs typeface="BrowalliaUPC" pitchFamily="34" charset="-34"/>
              </a:rPr>
              <a:t>สาคัญ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 ไม่ใช้ระบบช่วยจา </a:t>
            </a:r>
            <a:r>
              <a:rPr lang="en-US" sz="3200" b="0" dirty="0" smtClean="0">
                <a:latin typeface="BrowalliaUPC" pitchFamily="34" charset="-34"/>
                <a:cs typeface="BrowalliaUPC" pitchFamily="34" charset="-34"/>
              </a:rPr>
              <a:t>Username 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และ </a:t>
            </a:r>
            <a:r>
              <a:rPr lang="en-US" sz="3200" b="0" dirty="0" smtClean="0">
                <a:latin typeface="BrowalliaUPC" pitchFamily="34" charset="-34"/>
                <a:cs typeface="BrowalliaUPC" pitchFamily="34" charset="-34"/>
              </a:rPr>
              <a:t>Password </a:t>
            </a:r>
          </a:p>
          <a:p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6.หมั่นเปลี่ยน </a:t>
            </a:r>
            <a:r>
              <a:rPr lang="en-US" sz="3200" b="0" dirty="0" smtClean="0">
                <a:latin typeface="BrowalliaUPC" pitchFamily="34" charset="-34"/>
                <a:cs typeface="BrowalliaUPC" pitchFamily="34" charset="-34"/>
              </a:rPr>
              <a:t>Password 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บ่อยๆ เพื่อป้องกันการแอบขโมย </a:t>
            </a:r>
            <a:r>
              <a:rPr lang="en-US" sz="3200" b="0" dirty="0" smtClean="0">
                <a:latin typeface="BrowalliaUPC" pitchFamily="34" charset="-34"/>
                <a:cs typeface="BrowalliaUPC" pitchFamily="34" charset="-34"/>
              </a:rPr>
              <a:t>Password </a:t>
            </a:r>
          </a:p>
          <a:p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7.หมั่นลบ </a:t>
            </a:r>
            <a:r>
              <a:rPr lang="en-US" sz="3200" b="0" dirty="0" smtClean="0">
                <a:latin typeface="BrowalliaUPC" pitchFamily="34" charset="-34"/>
                <a:cs typeface="BrowalliaUPC" pitchFamily="34" charset="-34"/>
              </a:rPr>
              <a:t>Temporary Internet Files, Cookies 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และ </a:t>
            </a:r>
            <a:r>
              <a:rPr lang="en-US" sz="3200" b="0" dirty="0" smtClean="0">
                <a:latin typeface="BrowalliaUPC" pitchFamily="34" charset="-34"/>
                <a:cs typeface="BrowalliaUPC" pitchFamily="34" charset="-34"/>
              </a:rPr>
              <a:t>History 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เป็นประจา </a:t>
            </a:r>
          </a:p>
          <a:p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8.ควรทาการ </a:t>
            </a:r>
            <a:r>
              <a:rPr lang="en-US" sz="3200" b="0" dirty="0" smtClean="0">
                <a:latin typeface="BrowalliaUPC" pitchFamily="34" charset="-34"/>
                <a:cs typeface="BrowalliaUPC" pitchFamily="34" charset="-34"/>
              </a:rPr>
              <a:t>Logoff 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หรือ </a:t>
            </a:r>
            <a:r>
              <a:rPr lang="en-US" sz="3200" b="0" dirty="0" smtClean="0">
                <a:latin typeface="BrowalliaUPC" pitchFamily="34" charset="-34"/>
                <a:cs typeface="BrowalliaUPC" pitchFamily="34" charset="-34"/>
              </a:rPr>
              <a:t>Logout 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ทุกครั้งหลังการใช้งานเรียบร้อยแล้ว </a:t>
            </a:r>
          </a:p>
          <a:p>
            <a:endParaRPr lang="th-TH" sz="3200" b="0" dirty="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4800" b="1" dirty="0">
                <a:latin typeface="BrowalliaUPC" pitchFamily="34" charset="-34"/>
                <a:cs typeface="BrowalliaUPC" pitchFamily="34" charset="-34"/>
              </a:rPr>
            </a:br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วิธีการ</a:t>
            </a:r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>สังเกตความปลอดภัยของเว็บไซต์ 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1357298"/>
            <a:ext cx="8143932" cy="5286372"/>
          </a:xfrm>
        </p:spPr>
        <p:txBody>
          <a:bodyPr/>
          <a:lstStyle/>
          <a:p>
            <a:r>
              <a:rPr lang="th-TH" sz="4400" b="0" dirty="0" smtClean="0">
                <a:latin typeface="BrowalliaUPC" pitchFamily="34" charset="-34"/>
                <a:cs typeface="BrowalliaUPC" pitchFamily="34" charset="-34"/>
              </a:rPr>
              <a:t>1.</a:t>
            </a:r>
            <a:r>
              <a:rPr lang="th-TH" sz="4400" b="0" dirty="0">
                <a:latin typeface="BrowalliaUPC" pitchFamily="34" charset="-34"/>
                <a:cs typeface="BrowalliaUPC" pitchFamily="34" charset="-34"/>
              </a:rPr>
              <a:t>ชื่อเสียงของเว็บไซต์ </a:t>
            </a:r>
          </a:p>
          <a:p>
            <a:r>
              <a:rPr lang="th-TH" sz="4400" b="0" dirty="0">
                <a:latin typeface="BrowalliaUPC" pitchFamily="34" charset="-34"/>
                <a:cs typeface="BrowalliaUPC" pitchFamily="34" charset="-34"/>
              </a:rPr>
              <a:t>2.เว็บไซต์จะต้องสนับสนุนระบบ </a:t>
            </a:r>
            <a:r>
              <a:rPr lang="en-US" sz="4400" b="0" dirty="0">
                <a:latin typeface="BrowalliaUPC" pitchFamily="34" charset="-34"/>
                <a:cs typeface="BrowalliaUPC" pitchFamily="34" charset="-34"/>
              </a:rPr>
              <a:t>SSL (Secure Socket Layer) </a:t>
            </a:r>
          </a:p>
          <a:p>
            <a:r>
              <a:rPr lang="th-TH" sz="4400" b="0" dirty="0">
                <a:latin typeface="BrowalliaUPC" pitchFamily="34" charset="-34"/>
                <a:cs typeface="BrowalliaUPC" pitchFamily="34" charset="-34"/>
              </a:rPr>
              <a:t>3.เว็บไซต์ควรจะได้รับการรับรองเรื่องความปลอดภัย </a:t>
            </a:r>
          </a:p>
          <a:p>
            <a:r>
              <a:rPr lang="th-TH" sz="4400" b="0" dirty="0">
                <a:latin typeface="BrowalliaUPC" pitchFamily="34" charset="-34"/>
                <a:cs typeface="BrowalliaUPC" pitchFamily="34" charset="-34"/>
              </a:rPr>
              <a:t>4.นโยบายส่งเสริมความมั่นใจหลังการขาย </a:t>
            </a:r>
          </a:p>
        </p:txBody>
      </p:sp>
    </p:spTree>
  </p:cSld>
  <p:clrMapOvr>
    <a:masterClrMapping/>
  </p:clrMapOvr>
  <p:transition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107950" y="206375"/>
            <a:ext cx="89646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60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คำถามท้ายบท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971550" y="1412875"/>
            <a:ext cx="7561263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กลยุทธ์การรักษาความปลอดภัยของข้อมูลมีกี่ขั้นตอน อะไรบ้าง จงอธิบาย</a:t>
            </a:r>
          </a:p>
          <a:p>
            <a:pPr marL="457200" indent="-457200">
              <a:buFontTx/>
              <a:buAutoNum type="arabicPeriod"/>
            </a:pP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ภัยคุกคามต่อความปลอดภัยของข้อมูลมีอะไรบ้าง จง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อธิบาย</a:t>
            </a:r>
          </a:p>
          <a:p>
            <a:pPr marL="457200" indent="-457200">
              <a:buFontTx/>
              <a:buAutoNum type="arabicPeriod"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ข้อควรปฏิบัติ ที่เพิ่มความปลอดภัย</a:t>
            </a:r>
            <a:br>
              <a:rPr lang="th-TH" sz="3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ในการใช้งานอินเทอร์เน็ตและการดาวน์โหลดข้อมูล </a:t>
            </a:r>
          </a:p>
          <a:p>
            <a:pPr marL="457200" indent="-457200">
              <a:buFontTx/>
              <a:buAutoNum type="arabicPeriod"/>
            </a:pPr>
            <a:r>
              <a:rPr lang="th-TH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ภัยคุกคามต่อความปลอดภัยของข้อมูล</a:t>
            </a:r>
          </a:p>
          <a:p>
            <a:pPr marL="457200" indent="-457200">
              <a:buFontTx/>
              <a:buAutoNum type="arabicPeriod"/>
            </a:pPr>
            <a:r>
              <a:rPr lang="th-TH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กลยุทธ์การรักษาความปลอดภัย</a:t>
            </a:r>
          </a:p>
          <a:p>
            <a:pPr marL="457200" indent="-457200">
              <a:buFontTx/>
              <a:buAutoNum type="arabicPeriod"/>
            </a:pPr>
            <a:endParaRPr lang="th-TH" sz="3200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marL="457200" indent="-457200">
              <a:buFontTx/>
              <a:buAutoNum type="arabicPeriod"/>
            </a:pPr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pPr marL="457200" indent="-457200">
              <a:buFontTx/>
              <a:buAutoNum type="arabicPeriod"/>
            </a:pPr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pPr marL="457200" indent="-457200" algn="thaiDist">
              <a:buFontTx/>
              <a:buAutoNum type="arabicPeriod"/>
            </a:pP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642910" y="1428736"/>
            <a:ext cx="8137525" cy="477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</a:pPr>
            <a:r>
              <a:rPr lang="th-TH" sz="2900" dirty="0" smtClean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</a:rPr>
              <a:t>	เหตุผล</a:t>
            </a:r>
            <a:r>
              <a:rPr lang="th-TH" sz="2900" dirty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</a:rPr>
              <a:t>ที่ข้อมูลและสารสนเทศในระบบคอมพิวเตอร์ถูกคุกคามจากภัยรูปแบบต่าง ๆ ได้ง่ายกว่าระบบข้อมูลในยุคเก่ามีหลายประการด้วยกัน </a:t>
            </a:r>
          </a:p>
          <a:p>
            <a:pPr algn="thaiDist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2900" dirty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</a:rPr>
              <a:t>	</a:t>
            </a:r>
            <a:r>
              <a:rPr lang="th-TH" sz="2900" dirty="0" smtClean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  <a:sym typeface="Wingdings" pitchFamily="2" charset="2"/>
              </a:rPr>
              <a:t> </a:t>
            </a:r>
            <a:r>
              <a:rPr lang="th-TH" sz="2900" dirty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  <a:sym typeface="Wingdings" pitchFamily="2" charset="2"/>
              </a:rPr>
              <a:t>ข้อมูลและสารสนเทศในระบบคอมพิวเตอร์มีความซับซ้อน</a:t>
            </a:r>
          </a:p>
          <a:p>
            <a:pPr algn="thaiDist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2900" dirty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  <a:sym typeface="Wingdings" pitchFamily="2" charset="2"/>
              </a:rPr>
              <a:t>	</a:t>
            </a:r>
            <a:r>
              <a:rPr lang="th-TH" sz="2900" dirty="0" smtClean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  <a:sym typeface="Wingdings" pitchFamily="2" charset="2"/>
              </a:rPr>
              <a:t> </a:t>
            </a:r>
            <a:r>
              <a:rPr lang="th-TH" sz="2900" dirty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  <a:sym typeface="Wingdings" pitchFamily="2" charset="2"/>
              </a:rPr>
              <a:t>กระบวนการทำงานของระบบคอมพิวเตอร์มองไม่เห็น</a:t>
            </a:r>
          </a:p>
          <a:p>
            <a:pPr algn="thaiDist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2900" dirty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  <a:sym typeface="Wingdings" pitchFamily="2" charset="2"/>
              </a:rPr>
              <a:t>	</a:t>
            </a:r>
            <a:r>
              <a:rPr lang="th-TH" sz="2900" dirty="0" smtClean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  <a:sym typeface="Wingdings" pitchFamily="2" charset="2"/>
              </a:rPr>
              <a:t> </a:t>
            </a:r>
            <a:r>
              <a:rPr lang="th-TH" sz="2900" dirty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  <a:sym typeface="Wingdings" pitchFamily="2" charset="2"/>
              </a:rPr>
              <a:t>ความเสียหายที่เกิดขึ้นกับระบบคอมพิวเตอร์ขยายผลในวงกว้างกว่า</a:t>
            </a:r>
          </a:p>
          <a:p>
            <a:pPr algn="thaiDist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2900" dirty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  <a:sym typeface="Wingdings" pitchFamily="2" charset="2"/>
              </a:rPr>
              <a:t>	</a:t>
            </a:r>
            <a:r>
              <a:rPr lang="th-TH" sz="2900" dirty="0" smtClean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  <a:sym typeface="Wingdings" pitchFamily="2" charset="2"/>
              </a:rPr>
              <a:t> </a:t>
            </a:r>
            <a:r>
              <a:rPr lang="th-TH" sz="2900" dirty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  <a:sym typeface="Wingdings" pitchFamily="2" charset="2"/>
              </a:rPr>
              <a:t>ระบบข้อมูลคอมพิวเตอร์สามารถเข้าถึงได้จากบุคคลหลายฝ่าย</a:t>
            </a:r>
          </a:p>
          <a:p>
            <a:pPr algn="thaiDist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2900" dirty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  <a:sym typeface="Wingdings" pitchFamily="2" charset="2"/>
              </a:rPr>
              <a:t>	</a:t>
            </a:r>
            <a:r>
              <a:rPr lang="th-TH" sz="2900" dirty="0" smtClean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  <a:sym typeface="Wingdings" pitchFamily="2" charset="2"/>
              </a:rPr>
              <a:t> </a:t>
            </a:r>
            <a:r>
              <a:rPr lang="th-TH" sz="2900" dirty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  <a:sym typeface="Wingdings" pitchFamily="2" charset="2"/>
              </a:rPr>
              <a:t>ความก้าวหน้าของเทคโนโลยีสื่อสาร และซอฟต์แวร์เป็นผล</a:t>
            </a:r>
            <a:r>
              <a:rPr lang="th-TH" sz="2900" dirty="0" smtClean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  <a:sym typeface="Wingdings" pitchFamily="2" charset="2"/>
              </a:rPr>
              <a:t>ให้การ</a:t>
            </a:r>
            <a:r>
              <a:rPr lang="th-TH" sz="2900" dirty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  <a:sym typeface="Wingdings" pitchFamily="2" charset="2"/>
              </a:rPr>
              <a:t/>
            </a:r>
            <a:br>
              <a:rPr lang="th-TH" sz="2900" dirty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  <a:sym typeface="Wingdings" pitchFamily="2" charset="2"/>
              </a:rPr>
            </a:br>
            <a:r>
              <a:rPr lang="th-TH" sz="2900" dirty="0">
                <a:solidFill>
                  <a:srgbClr val="003366"/>
                </a:solidFill>
                <a:latin typeface="BrowalliaUPC" pitchFamily="34" charset="-34"/>
                <a:cs typeface="BrowalliaUPC" pitchFamily="34" charset="-34"/>
                <a:sym typeface="Wingdings" pitchFamily="2" charset="2"/>
              </a:rPr>
              <a:t>              บุกรุกทำได้ง่ายขึ้น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107950" y="206375"/>
            <a:ext cx="89646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4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walliaUPC" pitchFamily="34" charset="-34"/>
                <a:cs typeface="BrowalliaUPC" pitchFamily="34" charset="-34"/>
              </a:rPr>
              <a:t>การรักษาความปลอดภัยของข้อมูล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714348" y="1643050"/>
            <a:ext cx="78486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thaiDist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2800" b="1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ภัยคุกคามต่อความปลอดภัยของข้อมูล</a:t>
            </a:r>
          </a:p>
          <a:p>
            <a:pPr algn="thaiDist">
              <a:spcBef>
                <a:spcPct val="50000"/>
              </a:spcBef>
            </a:pPr>
            <a:r>
              <a:rPr lang="th-TH" sz="28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- ผู้บุกรุก</a:t>
            </a:r>
            <a:r>
              <a:rPr lang="en-US" sz="28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, </a:t>
            </a:r>
            <a:r>
              <a:rPr lang="th-TH" sz="2800" dirty="0" err="1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ไวรัส</a:t>
            </a:r>
            <a:r>
              <a:rPr lang="th-TH" sz="28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คอมพิวเตอร์, ความผิดพลาดของซอฟต์แวร์, อุบัติภัย และความผิดพลาดในขั้นตอนการทำงานของระบบคอมพิวเตอร์</a:t>
            </a:r>
          </a:p>
          <a:p>
            <a:pPr algn="thaiDist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28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 </a:t>
            </a:r>
            <a:r>
              <a:rPr lang="th-TH" sz="2800" b="1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การรักษาความปลอดภัยของข้อมูล</a:t>
            </a:r>
          </a:p>
          <a:p>
            <a:pPr algn="thaiDist">
              <a:spcBef>
                <a:spcPct val="50000"/>
              </a:spcBef>
            </a:pPr>
            <a:r>
              <a:rPr lang="th-TH" sz="28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- วัตถุประสงค์, การจัดการด้านความปลอดภัยและผู้ดูแลความปลอดภัย, กลยุทธ์การรักษาความปลอดภัย และควบคุมความปลอดภัยของข้อมูล</a:t>
            </a:r>
          </a:p>
          <a:p>
            <a:pPr algn="thaiDist">
              <a:spcBef>
                <a:spcPct val="50000"/>
              </a:spcBef>
              <a:buFont typeface="Wingdings" pitchFamily="2" charset="2"/>
              <a:buChar char="v"/>
            </a:pPr>
            <a:r>
              <a:rPr lang="th-TH" sz="2800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 </a:t>
            </a:r>
            <a:r>
              <a:rPr lang="th-TH" sz="2800" b="1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ความปลอดภัยบนอินเทอร์เน็ต</a:t>
            </a:r>
          </a:p>
          <a:p>
            <a:pPr algn="thaiDist">
              <a:spcBef>
                <a:spcPct val="50000"/>
              </a:spcBef>
            </a:pPr>
            <a:endParaRPr lang="th-TH" sz="2800" dirty="0">
              <a:solidFill>
                <a:srgbClr val="003366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107950" y="267938"/>
            <a:ext cx="896461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4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การรักษาความปลอดภัยของข้อมูล</a:t>
            </a:r>
            <a:br>
              <a:rPr lang="th-TH" sz="44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en-US" sz="44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(Information Security)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32"/>
          </a:xfrm>
        </p:spPr>
        <p:txBody>
          <a:bodyPr/>
          <a:lstStyle/>
          <a:p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ภัย</a:t>
            </a:r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>คุกคามที่มีต่อระบบต่างๆ </a:t>
            </a:r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48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en-US" sz="4800" b="1" dirty="0">
                <a:latin typeface="BrowalliaUPC" pitchFamily="34" charset="-34"/>
                <a:cs typeface="BrowalliaUPC" pitchFamily="34" charset="-34"/>
              </a:rPr>
              <a:t>Computer Threats) </a:t>
            </a:r>
            <a:endParaRPr lang="th-TH" sz="48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14348" y="1500174"/>
            <a:ext cx="7772400" cy="5357826"/>
          </a:xfrm>
        </p:spPr>
        <p:txBody>
          <a:bodyPr/>
          <a:lstStyle/>
          <a:p>
            <a:r>
              <a:rPr lang="th-TH" sz="4400" dirty="0" smtClean="0">
                <a:latin typeface="BrowalliaUPC" pitchFamily="34" charset="-34"/>
                <a:cs typeface="BrowalliaUPC" pitchFamily="34" charset="-34"/>
              </a:rPr>
              <a:t>1</a:t>
            </a:r>
            <a:r>
              <a:rPr lang="th-TH" sz="4400" dirty="0">
                <a:latin typeface="BrowalliaUPC" pitchFamily="34" charset="-34"/>
                <a:cs typeface="BrowalliaUPC" pitchFamily="34" charset="-34"/>
              </a:rPr>
              <a:t>. ภัยต่อระบบฮาร์ดแวร์ (</a:t>
            </a:r>
            <a:r>
              <a:rPr lang="en-US" sz="4400" dirty="0">
                <a:latin typeface="BrowalliaUPC" pitchFamily="34" charset="-34"/>
                <a:cs typeface="BrowalliaUPC" pitchFamily="34" charset="-34"/>
              </a:rPr>
              <a:t>Hardware Security Threats) </a:t>
            </a:r>
            <a:r>
              <a:rPr lang="en-US" sz="4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ภัย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ที่คุกคามต่อระบบ </a:t>
            </a:r>
            <a:r>
              <a:rPr lang="en-US" sz="3600" b="0" dirty="0">
                <a:latin typeface="BrowalliaUPC" pitchFamily="34" charset="-34"/>
                <a:cs typeface="BrowalliaUPC" pitchFamily="34" charset="-34"/>
              </a:rPr>
              <a:t>Hardware 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นี้ สามารถ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จำแนก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ได้เป็น 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3กลุ่ม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ใหญ่ๆ ดังนี้คือ </a:t>
            </a:r>
          </a:p>
          <a:p>
            <a:pPr lvl="1"/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1.1 ภัยที่มีต่อระบบการจ่ายไฟฟ้า </a:t>
            </a:r>
          </a:p>
          <a:p>
            <a:pPr lvl="1"/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1.2 ภัยที่เกิดจากการทาลายทางกายภาพโดยตรง ต่อระบบคอมพิวเตอร์นั้นๆ </a:t>
            </a:r>
          </a:p>
          <a:p>
            <a:pPr lvl="1"/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1.3 ภัยจากการลักขโมยโดยตรง </a:t>
            </a: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785926"/>
            <a:ext cx="7772400" cy="4405322"/>
          </a:xfrm>
        </p:spPr>
        <p:txBody>
          <a:bodyPr/>
          <a:lstStyle/>
          <a:p>
            <a:r>
              <a:rPr lang="th-TH" sz="4400" dirty="0" smtClean="0">
                <a:latin typeface="BrowalliaUPC" pitchFamily="34" charset="-34"/>
                <a:cs typeface="BrowalliaUPC" pitchFamily="34" charset="-34"/>
              </a:rPr>
              <a:t>2</a:t>
            </a:r>
            <a:r>
              <a:rPr lang="th-TH" sz="4400" dirty="0">
                <a:latin typeface="BrowalliaUPC" pitchFamily="34" charset="-34"/>
                <a:cs typeface="BrowalliaUPC" pitchFamily="34" charset="-34"/>
              </a:rPr>
              <a:t>. ภัยที่มีต่อระบบซอฟต์แวร์ (</a:t>
            </a:r>
            <a:r>
              <a:rPr lang="en-US" sz="4400" dirty="0">
                <a:latin typeface="BrowalliaUPC" pitchFamily="34" charset="-34"/>
                <a:cs typeface="BrowalliaUPC" pitchFamily="34" charset="-34"/>
              </a:rPr>
              <a:t>Software Security Threats</a:t>
            </a:r>
            <a:r>
              <a:rPr lang="en-US" sz="3600" b="0" dirty="0">
                <a:latin typeface="BrowalliaUPC" pitchFamily="34" charset="-34"/>
                <a:cs typeface="BrowalliaUPC" pitchFamily="34" charset="-34"/>
              </a:rPr>
              <a:t>) </a:t>
            </a:r>
            <a:r>
              <a:rPr lang="th-TH" sz="3600" b="0" dirty="0">
                <a:latin typeface="BrowalliaUPC" pitchFamily="34" charset="-34"/>
                <a:cs typeface="BrowalliaUPC" pitchFamily="34" charset="-34"/>
              </a:rPr>
              <a:t>แบ่ง</a:t>
            </a:r>
            <a:r>
              <a:rPr lang="th-TH" sz="3600" b="0" dirty="0" smtClean="0">
                <a:latin typeface="BrowalliaUPC" pitchFamily="34" charset="-34"/>
                <a:cs typeface="BrowalliaUPC" pitchFamily="34" charset="-34"/>
              </a:rPr>
              <a:t>ได้ดังนี่ </a:t>
            </a:r>
            <a:endParaRPr lang="th-TH" sz="3600" b="0" dirty="0">
              <a:latin typeface="BrowalliaUPC" pitchFamily="34" charset="-34"/>
              <a:cs typeface="BrowalliaUPC" pitchFamily="34" charset="-34"/>
            </a:endParaRPr>
          </a:p>
          <a:p>
            <a:pPr lvl="1"/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–การลบซอฟต์แวร์ หรือการลบเพียงบางส่วน ของซอฟต์แวร์นั้นๆ </a:t>
            </a:r>
          </a:p>
          <a:p>
            <a:pPr lvl="1"/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–การขโมยซอฟต์แวร์ (</a:t>
            </a:r>
            <a:r>
              <a:rPr lang="en-US" sz="3200" b="0" dirty="0">
                <a:latin typeface="BrowalliaUPC" pitchFamily="34" charset="-34"/>
                <a:cs typeface="BrowalliaUPC" pitchFamily="34" charset="-34"/>
              </a:rPr>
              <a:t>Software Theft) </a:t>
            </a:r>
          </a:p>
          <a:p>
            <a:pPr lvl="1"/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–การเปลี่ยนแปลงแก้ไขซอฟต์แวร์ </a:t>
            </a:r>
            <a:r>
              <a:rPr lang="th-TH" sz="3200" b="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3200" b="0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en-US" sz="3200" b="0" dirty="0">
                <a:latin typeface="BrowalliaUPC" pitchFamily="34" charset="-34"/>
                <a:cs typeface="BrowalliaUPC" pitchFamily="34" charset="-34"/>
              </a:rPr>
              <a:t>Software Modification) </a:t>
            </a:r>
          </a:p>
          <a:p>
            <a:pPr lvl="1"/>
            <a:r>
              <a:rPr lang="th-TH" sz="3200" b="0" dirty="0">
                <a:latin typeface="BrowalliaUPC" pitchFamily="34" charset="-34"/>
                <a:cs typeface="BrowalliaUPC" pitchFamily="34" charset="-34"/>
              </a:rPr>
              <a:t>–ขโมยข้อมูล (</a:t>
            </a:r>
            <a:r>
              <a:rPr lang="en-US" sz="3200" b="0" dirty="0">
                <a:latin typeface="BrowalliaUPC" pitchFamily="34" charset="-34"/>
                <a:cs typeface="BrowalliaUPC" pitchFamily="34" charset="-34"/>
              </a:rPr>
              <a:t>Information Leaks) </a:t>
            </a:r>
          </a:p>
          <a:p>
            <a:endParaRPr lang="th-TH" sz="3600" b="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32"/>
          </a:xfrm>
        </p:spPr>
        <p:txBody>
          <a:bodyPr/>
          <a:lstStyle/>
          <a:p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ภัย</a:t>
            </a:r>
            <a:r>
              <a:rPr lang="th-TH" sz="4800" b="1" dirty="0">
                <a:latin typeface="BrowalliaUPC" pitchFamily="34" charset="-34"/>
                <a:cs typeface="BrowalliaUPC" pitchFamily="34" charset="-34"/>
              </a:rPr>
              <a:t>คุกคามที่มีต่อระบบต่างๆ </a:t>
            </a:r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48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en-US" sz="4800" b="1" dirty="0">
                <a:latin typeface="BrowalliaUPC" pitchFamily="34" charset="-34"/>
                <a:cs typeface="BrowalliaUPC" pitchFamily="34" charset="-34"/>
              </a:rPr>
              <a:t>Computer Threats) </a:t>
            </a:r>
            <a:endParaRPr lang="th-TH" sz="4800" b="1" dirty="0">
              <a:latin typeface="BrowalliaUPC" pitchFamily="34" charset="-34"/>
              <a:cs typeface="BrowalliaUPC" pitchFamily="34" charset="-34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9">
  <a:themeElements>
    <a:clrScheme name="9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9">
      <a:majorFont>
        <a:latin typeface="Impact"/>
        <a:ea typeface=""/>
        <a:cs typeface=""/>
      </a:majorFont>
      <a:minorFont>
        <a:latin typeface="Eurosti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</Template>
  <TotalTime>629</TotalTime>
  <Words>1815</Words>
  <Application>Microsoft Office PowerPoint</Application>
  <PresentationFormat>นำเสนอทางหน้าจอ (4:3)</PresentationFormat>
  <Paragraphs>215</Paragraphs>
  <Slides>53</Slides>
  <Notes>0</Notes>
  <HiddenSlides>11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53</vt:i4>
      </vt:variant>
    </vt:vector>
  </HeadingPairs>
  <TitlesOfParts>
    <vt:vector size="54" baseType="lpstr">
      <vt:lpstr>9</vt:lpstr>
      <vt:lpstr>บทที่ 9</vt:lpstr>
      <vt:lpstr>ความหมายของความปลอดภัย ของเทคโนโลยีสารสนเทศ </vt:lpstr>
      <vt:lpstr>ภาพนิ่ง 3</vt:lpstr>
      <vt:lpstr>การรักษาความปลอดภัยของข้อมูล</vt:lpstr>
      <vt:lpstr>การรักษาความปลอดภัยของข้อมูล</vt:lpstr>
      <vt:lpstr>ภาพนิ่ง 6</vt:lpstr>
      <vt:lpstr>ภาพนิ่ง 7</vt:lpstr>
      <vt:lpstr>ภัยคุกคามที่มีต่อระบบต่างๆ  (Computer Threats) </vt:lpstr>
      <vt:lpstr>ภัยคุกคามที่มีต่อระบบต่างๆ  (Computer Threats) </vt:lpstr>
      <vt:lpstr>ภัยคุกคามที่มีต่อระบบต่างๆ  (Computer Threats) 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  <vt:lpstr>ภาพนิ่ง 27</vt:lpstr>
      <vt:lpstr>ภาพนิ่ง 28</vt:lpstr>
      <vt:lpstr>ภาพนิ่ง 29</vt:lpstr>
      <vt:lpstr>ภาพนิ่ง 30</vt:lpstr>
      <vt:lpstr>ภาพนิ่ง 31</vt:lpstr>
      <vt:lpstr>ภาพนิ่ง 32</vt:lpstr>
      <vt:lpstr>ภาพนิ่ง 33</vt:lpstr>
      <vt:lpstr>ภาพนิ่ง 34</vt:lpstr>
      <vt:lpstr>ภาพนิ่ง 35</vt:lpstr>
      <vt:lpstr>ภาพนิ่ง 36</vt:lpstr>
      <vt:lpstr>ภาพนิ่ง 37</vt:lpstr>
      <vt:lpstr>รูปแบบการก่ออาชญากรรมคอมพิวเตอร์ </vt:lpstr>
      <vt:lpstr>รูปแบบการก่ออาชญากรรมคอมพิวเตอร์ </vt:lpstr>
      <vt:lpstr> ข้อควรปฏิบัติทั่วๆ ไป เพื่อช่วยเพิ่มความปลอดภัย ในการใช้งานคอมพิวเตอร์ </vt:lpstr>
      <vt:lpstr>ข้อควรปฏิบัติทั่วๆ ไป เพื่อช่วยเพิ่มความปลอดภัย ในการใช้งานคอมพิวเตอร์</vt:lpstr>
      <vt:lpstr>ข้อควรปฏิบัติทั่วๆ ไป เพื่อช่วยเพิ่มความปลอดภัย ในการใช้งานคอมพิวเตอร์</vt:lpstr>
      <vt:lpstr> วิธีป้องกันให้ปลอดภัยจากไวรัสคอมพิวเตอร์ </vt:lpstr>
      <vt:lpstr> ข้อห้าม/ข้อควรปฏิบัติเพื่อความปลอดภัยข้อมูล และไกลห่างจากไวรัส สปายแวร์ </vt:lpstr>
      <vt:lpstr> ข้อห้าม/ข้อควรปฏิบัติเพื่อความปลอดภัยข้อมูล และไกลห่างจากไวรัส สปายแวร์ </vt:lpstr>
      <vt:lpstr> ข้อห้าม/ข้อควรปฏิบัติเพื่อความปลอดภัยข้อมูล และไกลห่างจากไวรัส สปายแวร์ </vt:lpstr>
      <vt:lpstr> ข้อห้าม/ข้อควรปฏิบัติเพื่อความปลอดภัยข้อมูล และไกลห่างจากไวรัส สปายแวร์ </vt:lpstr>
      <vt:lpstr>ข้อควรปฏิบัติ ที่ช่วยเพิ่มความปลอดภัย ในการใช้งานระบบอีเมล  </vt:lpstr>
      <vt:lpstr>ข้อควรปฏิบัติ ที่ช่วยเพิ่มความปลอดภัย ในการใช้งานระบบอีเมล  </vt:lpstr>
      <vt:lpstr>ข้อควรปฏิบัติ ที่เพิ่มความปลอดภัย ในการใช้งานอินเทอร์เน็ตและการดาวน์โหลดข้อมูล </vt:lpstr>
      <vt:lpstr>ข้อควรปฏิบัติ ที่เพิ่มความปลอดภัย ในการใช้งานอินเทอร์เน็ตและการดาวน์โหลดข้อมูล </vt:lpstr>
      <vt:lpstr> วิธีการสังเกตความปลอดภัยของเว็บไซต์ </vt:lpstr>
      <vt:lpstr>ภาพนิ่ง 53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angkana</dc:creator>
  <cp:lastModifiedBy>Chantra</cp:lastModifiedBy>
  <cp:revision>38</cp:revision>
  <dcterms:created xsi:type="dcterms:W3CDTF">2007-08-01T02:46:43Z</dcterms:created>
  <dcterms:modified xsi:type="dcterms:W3CDTF">2015-07-24T08:11:35Z</dcterms:modified>
</cp:coreProperties>
</file>