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3" r:id="rId8"/>
    <p:sldId id="264" r:id="rId9"/>
    <p:sldId id="265" r:id="rId10"/>
    <p:sldId id="31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14" r:id="rId30"/>
    <p:sldId id="284" r:id="rId31"/>
    <p:sldId id="285" r:id="rId32"/>
    <p:sldId id="286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2" r:id="rId41"/>
    <p:sldId id="303" r:id="rId42"/>
    <p:sldId id="304" r:id="rId43"/>
    <p:sldId id="305" r:id="rId44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008000"/>
    <a:srgbClr val="996600"/>
    <a:srgbClr val="660066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8D7BE-0BC2-46B0-83C9-4F18B8D05B3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2C9F4-EE35-4176-BD58-D6585CE188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5B0123-0A46-484C-A16F-3381F3E8CCF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CD092-A31A-4D02-9096-DC29E1C1867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D20BAF-32C5-4C2E-81FF-36E5782F741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9615CC-BD6A-4338-B7B1-63C717F0E4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E902AC-FA43-4B56-8C92-D7844BCB68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206B7-553E-408C-9291-088EC1CC79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BAB99-5F7C-4B87-8441-57B775A98F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AE4C56-08FD-4DB5-B695-B84311B58F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6A2CE7-963F-4252-9E3B-B497797B0F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4C596-55BE-4886-AF5D-F7BD751B0C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C6E65-F103-4C03-B410-958B56CBCE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8B9713F8-3AA1-40D5-9209-8AF69F6121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269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269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69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69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69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69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  <p:sp>
            <p:nvSpPr>
              <p:cNvPr id="1270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70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70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70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70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270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70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70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270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  <p:sp>
          <p:nvSpPr>
            <p:cNvPr id="1270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357313"/>
            <a:ext cx="7000875" cy="3929062"/>
          </a:xfrm>
        </p:spPr>
        <p:txBody>
          <a:bodyPr/>
          <a:lstStyle/>
          <a:p>
            <a:pPr eaLnBrk="1" hangingPunct="1">
              <a:defRPr/>
            </a:pPr>
            <a:r>
              <a:rPr lang="th-TH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บทที่ 8</a:t>
            </a:r>
            <a:br>
              <a:rPr lang="th-TH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ความมั่นคงปลอดภัยของสารสนเทศ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57188"/>
            <a:ext cx="6870700" cy="966787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ความสมบูรณ์  </a:t>
            </a:r>
            <a:r>
              <a:rPr lang="en-US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Integrity</a:t>
            </a:r>
            <a:endParaRPr lang="th-TH" sz="5400" b="1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43063"/>
            <a:ext cx="8243888" cy="4672012"/>
          </a:xfrm>
        </p:spPr>
        <p:txBody>
          <a:bodyPr/>
          <a:lstStyle/>
          <a:p>
            <a:pPr eaLnBrk="1" hangingPunct="1">
              <a:defRPr/>
            </a:pPr>
            <a:r>
              <a:rPr lang="th-TH" sz="44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สารสนเทศจะขาดความสมบูรณ์ก็ต่อเมื่อ</a:t>
            </a:r>
          </a:p>
          <a:p>
            <a:pPr lvl="1" eaLnBrk="1" hangingPunct="1"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สารสนเทศนั้นถูกนำไปเปลี่ยนแปลงปลอมปนด้วยสารสนเทศอื่น </a:t>
            </a:r>
          </a:p>
          <a:p>
            <a:pPr lvl="1" eaLnBrk="1" hangingPunct="1"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ถูกทำให้เสียหาย ถูกทำลาย </a:t>
            </a:r>
          </a:p>
          <a:p>
            <a:pPr lvl="1" eaLnBrk="1" hangingPunct="1"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ถูกกระทำในรูปแบบอื่น ๆ เพื่อขัดขวางการพิสูจน์การเป็นสารสนเทศจริง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500938" cy="895350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ความพร้อมใช้ </a:t>
            </a:r>
            <a:r>
              <a:rPr lang="en-US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Availability</a:t>
            </a:r>
            <a:endParaRPr lang="th-TH" sz="5400" b="1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ความพร้อมใช้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หมายถึง  สารสนเทศจะถูกเข้าถึงหรือเรียกใช้งานได้อย่างราบรื่น โดยผู้ใช้หรือระบบอื่นที่ได้รับอนุญาตเท่านั้น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หากเป็นผู้ใช้หรือระบบที่ไม่ได้รับอนุญาต การเข้าถึงหรือเรียกใช้งานจะถูกขัดขวางและล้มเหลว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71500"/>
            <a:ext cx="6870700" cy="895350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ความถูกต้องแม่นยำ </a:t>
            </a:r>
            <a:r>
              <a:rPr lang="en-US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Accuracy</a:t>
            </a:r>
            <a:endParaRPr lang="th-TH" sz="5400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ความถูกต้องแม่นยำ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หมายถึง  สารสนเทศต้องไม่มีความผิดพลาด  และต้องมีค่าตรงกับความคาดหวังของผู้ใช้เสมอ</a:t>
            </a:r>
          </a:p>
          <a:p>
            <a:pPr eaLnBrk="1" hangingPunct="1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เมื่อใดก็ตามที่สารสนเทศมีค่าผิดเพี้ยนไปจากความคาดหวังของผู้ใช้  ไม่ว่าจะเกิดจากการแก้ไขด้วยความตั้งใจหรือไม่ก็ตาม เมื่อนั้นจะถือว่าสารสนเทศ </a:t>
            </a: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“ไม่มีความถูกต้องแม่นยำ”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28625"/>
            <a:ext cx="6870700" cy="966788"/>
          </a:xfrm>
        </p:spPr>
        <p:txBody>
          <a:bodyPr/>
          <a:lstStyle/>
          <a:p>
            <a:pPr eaLnBrk="1" hangingPunct="1"/>
            <a:r>
              <a:rPr lang="th-TH" sz="5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ความเป็นของแท้ </a:t>
            </a:r>
            <a:r>
              <a:rPr lang="en-US" sz="5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Authenticity</a:t>
            </a:r>
            <a:endParaRPr lang="th-TH" sz="5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828800"/>
            <a:ext cx="7929618" cy="4100530"/>
          </a:xfrm>
        </p:spPr>
        <p:txBody>
          <a:bodyPr/>
          <a:lstStyle/>
          <a:p>
            <a:pPr eaLnBrk="1" hangingPunct="1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สารสนเทศที่เป็นของแท้ 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คือ สารสนเทศที่ถูกจัดทำขึ้นจากแหล่งที่ถูกต้อง  ไม่ถูกทำซ้ำโดยแหล่งอื่นที่ไม่ได้รับอนุญาต หรือแหล่งที่ไม่คุ้นเคยและไม่เคยทราบมาก่อน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428625"/>
            <a:ext cx="6870700" cy="895350"/>
          </a:xfrm>
        </p:spPr>
        <p:txBody>
          <a:bodyPr/>
          <a:lstStyle/>
          <a:p>
            <a:pPr eaLnBrk="1" hangingPunct="1"/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ความเป็นส่วนตัว </a:t>
            </a:r>
            <a:r>
              <a:rPr lang="en-US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Privacy</a:t>
            </a:r>
            <a:endParaRPr lang="th-TH" sz="60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1871663"/>
            <a:ext cx="7921625" cy="3986212"/>
          </a:xfrm>
        </p:spPr>
        <p:txBody>
          <a:bodyPr/>
          <a:lstStyle/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ความเป็นส่วนตัว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คือ สารสนเทศที่ถูกรวบรวม เรียกใช้ และจัดเก็บโดยองค์กร จะต้องถูกใช้ในวัตถุประสงค์ที่ผู้เป็นเจ้าของสารสนเทศรับทราบ ณ ขณะที่มีการรวบรวมสารสนเทศนั้น  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มิฉะนั้นจะถือว่าเป็น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การละเมิดสิทธิส่วนบุคคลด้านสารสนเทศ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แนวคิดของความมั่นคงปลอดภัยของสารสนเทศ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ตามมาตรฐาน </a:t>
            </a:r>
            <a:r>
              <a:rPr lang="en-US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NSTISSC</a:t>
            </a:r>
            <a:endParaRPr lang="th-TH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918450" cy="433705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NSTISSC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(Nation Security Telecommunications and Information Systems Security </a:t>
            </a:r>
          </a:p>
          <a:p>
            <a:pPr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คือ คณะกรรมการด้านความมั่นคงโทรคมนาคมและระบบสารสนเทศแห่งชาติของต่างประเทศที่ได้รับการยอมรับ</a:t>
            </a:r>
          </a:p>
          <a:p>
            <a:pPr eaLnBrk="1" hangingPunct="1">
              <a:buFontTx/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ได้กำหนดแนวคิดความมั่นคงปลอดภัยขึ้นมา ต่อมาได้กลายเป็นมาตรฐานการประเมินความมั่นคงของระบบสารสนเทศ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 flipV="1">
            <a:off x="2051050" y="1700213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2051050" y="537368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>
            <a:off x="5364163" y="1989138"/>
            <a:ext cx="3095625" cy="33115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6877050" y="2781300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6084888" y="2781300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 flipH="1">
            <a:off x="6877050" y="1989138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 flipH="1">
            <a:off x="6084888" y="1989138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H="1">
            <a:off x="5364163" y="36449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 flipH="1">
            <a:off x="5364163" y="4508500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5940425" y="2205038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 flipH="1">
            <a:off x="5651500" y="2492375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V="1">
            <a:off x="2051050" y="2349500"/>
            <a:ext cx="3024188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1600200" y="5991225"/>
            <a:ext cx="729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h-TH" b="1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แสดงแนวคิดความมั่นคงปลอดภัยของสารสนเทศตามมาตรฐาน  </a:t>
            </a:r>
            <a:r>
              <a:rPr lang="en-US" b="1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NSTISSC</a:t>
            </a:r>
            <a:endParaRPr lang="th-TH" b="1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735" name="Text Box 17"/>
          <p:cNvSpPr txBox="1">
            <a:spLocks noChangeArrowheads="1"/>
          </p:cNvSpPr>
          <p:nvPr/>
        </p:nvSpPr>
        <p:spPr bwMode="auto">
          <a:xfrm>
            <a:off x="0" y="22764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rgbClr val="336600"/>
                </a:solidFill>
                <a:latin typeface="Comic Sans MS" pitchFamily="66" charset="0"/>
              </a:rPr>
              <a:t>Confidentiality</a:t>
            </a:r>
            <a:endParaRPr lang="th-TH" sz="18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-252413" y="3573463"/>
            <a:ext cx="22161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rgbClr val="996600"/>
                </a:solidFill>
                <a:latin typeface="Comic Sans MS" pitchFamily="66" charset="0"/>
              </a:rPr>
              <a:t>Integrity</a:t>
            </a:r>
            <a:endParaRPr lang="th-TH" sz="1800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30737" name="Text Box 19"/>
          <p:cNvSpPr txBox="1">
            <a:spLocks noChangeArrowheads="1"/>
          </p:cNvSpPr>
          <p:nvPr/>
        </p:nvSpPr>
        <p:spPr bwMode="auto">
          <a:xfrm>
            <a:off x="-252413" y="4941888"/>
            <a:ext cx="22161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latin typeface="Comic Sans MS" pitchFamily="66" charset="0"/>
              </a:rPr>
              <a:t>Availability</a:t>
            </a:r>
            <a:endParaRPr lang="th-TH" sz="1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38" name="Text Box 20"/>
          <p:cNvSpPr txBox="1">
            <a:spLocks noChangeArrowheads="1"/>
          </p:cNvSpPr>
          <p:nvPr/>
        </p:nvSpPr>
        <p:spPr bwMode="auto">
          <a:xfrm rot="-2767175">
            <a:off x="1824832" y="2864643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Comic Sans MS" pitchFamily="66" charset="0"/>
              </a:rPr>
              <a:t>Policy  Education Technology</a:t>
            </a:r>
            <a:endParaRPr lang="th-TH" sz="18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739" name="Text Box 21"/>
          <p:cNvSpPr txBox="1">
            <a:spLocks noChangeArrowheads="1"/>
          </p:cNvSpPr>
          <p:nvPr/>
        </p:nvSpPr>
        <p:spPr bwMode="auto">
          <a:xfrm>
            <a:off x="3563938" y="2997200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8000"/>
                </a:solidFill>
                <a:latin typeface="Comic Sans MS" pitchFamily="66" charset="0"/>
              </a:rPr>
              <a:t>Confidentiality</a:t>
            </a:r>
            <a:endParaRPr lang="th-TH" sz="16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0740" name="Text Box 22"/>
          <p:cNvSpPr txBox="1">
            <a:spLocks noChangeArrowheads="1"/>
          </p:cNvSpPr>
          <p:nvPr/>
        </p:nvSpPr>
        <p:spPr bwMode="auto">
          <a:xfrm>
            <a:off x="3059113" y="38608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rgbClr val="996600"/>
                </a:solidFill>
                <a:latin typeface="Comic Sans MS" pitchFamily="66" charset="0"/>
              </a:rPr>
              <a:t>Integrity</a:t>
            </a:r>
            <a:endParaRPr lang="th-TH" sz="1800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30741" name="Text Box 23"/>
          <p:cNvSpPr txBox="1">
            <a:spLocks noChangeArrowheads="1"/>
          </p:cNvSpPr>
          <p:nvPr/>
        </p:nvSpPr>
        <p:spPr bwMode="auto">
          <a:xfrm>
            <a:off x="3132138" y="47244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800">
                <a:solidFill>
                  <a:srgbClr val="660066"/>
                </a:solidFill>
                <a:latin typeface="Comic Sans MS" pitchFamily="66" charset="0"/>
              </a:rPr>
              <a:t>Availability</a:t>
            </a:r>
            <a:endParaRPr lang="th-TH" sz="180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30742" name="Text Box 24"/>
          <p:cNvSpPr txBox="1">
            <a:spLocks noChangeArrowheads="1"/>
          </p:cNvSpPr>
          <p:nvPr/>
        </p:nvSpPr>
        <p:spPr bwMode="auto">
          <a:xfrm>
            <a:off x="4716463" y="24209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Comic Sans MS" pitchFamily="66" charset="0"/>
              </a:rPr>
              <a:t>Policy</a:t>
            </a:r>
            <a:endParaRPr lang="th-TH" sz="18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743" name="Text Box 25"/>
          <p:cNvSpPr txBox="1">
            <a:spLocks noChangeArrowheads="1"/>
          </p:cNvSpPr>
          <p:nvPr/>
        </p:nvSpPr>
        <p:spPr bwMode="auto">
          <a:xfrm>
            <a:off x="4787900" y="1773238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Comic Sans MS" pitchFamily="66" charset="0"/>
              </a:rPr>
              <a:t>Technology</a:t>
            </a:r>
            <a:endParaRPr lang="th-TH" sz="18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4572000" y="2133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Comic Sans MS" pitchFamily="66" charset="0"/>
              </a:rPr>
              <a:t>Education </a:t>
            </a:r>
          </a:p>
        </p:txBody>
      </p:sp>
      <p:sp>
        <p:nvSpPr>
          <p:cNvPr id="30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แนวคิดของความมั่นคงปลอดภัยของสารสนเทศ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ตามมาตรฐาน </a:t>
            </a:r>
            <a:r>
              <a:rPr lang="en-US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NSTISSC</a:t>
            </a:r>
            <a:endParaRPr lang="th-TH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4" y="2071688"/>
            <a:ext cx="7929591" cy="4071956"/>
          </a:xfrm>
        </p:spPr>
        <p:txBody>
          <a:bodyPr/>
          <a:lstStyle/>
          <a:p>
            <a:pPr eaLnBrk="1" hangingPunct="1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นอกจากจะมีความคิดหลักในด้านต่างๆ แล้ว การดำเนินงานความมั่นคงปลอดภัยต้องประกอบด้วย</a:t>
            </a:r>
          </a:p>
          <a:p>
            <a:pPr lvl="1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การกำหนดนโยบายการปฏิบัติงาน </a:t>
            </a:r>
          </a:p>
          <a:p>
            <a:pPr lvl="1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การให้การศึกษา </a:t>
            </a:r>
          </a:p>
          <a:p>
            <a:pPr lvl="1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เทคโนโลยีที่จะนำมาใช้เป็นกลไกควบคุมและป้องกัน ที่ต้องเกี่ยวข้องกับการจัดการความมั่นคงปลอดภัยของสารสนเทศ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แนวคิดของความมั่นคงปลอดภัยของสารสนเทศ</a:t>
            </a:r>
            <a:b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ตามมาตรฐาน </a:t>
            </a:r>
            <a:r>
              <a:rPr lang="en-US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NSTISSC</a:t>
            </a:r>
            <a:endParaRPr lang="th-TH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28800"/>
            <a:ext cx="8642350" cy="4768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1. Software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อยู่ภายใต้เงื่อนไขของการบริหารโครงการ ภายใต้เวลา ต้นทุน และกำลังคนที่จำกัด ซึ่งมักจะทำภายหลังจากการพัฒนาซอฟต์แวร์เสร็จแล้ว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Hardware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จะใช้นโยบายเดียวกับสินทรัพย์ที่จับต้องได้ขององค์กร คือการป้องกันจากการลักขโมยหรือภัยอันตรายต่าง ๆ รวมถึงการจัดสถานที่ที่ปลอดภัยให้กับอุปกรณ์หรือฮาร์ดแวร์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7488238" cy="1003300"/>
          </a:xfrm>
        </p:spPr>
        <p:txBody>
          <a:bodyPr/>
          <a:lstStyle/>
          <a:p>
            <a:pPr eaLnBrk="1" hangingPunct="1"/>
            <a:r>
              <a:rPr lang="th-TH" sz="4800" b="1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ความมั่นคงปลอดภัยของสารสนเทศคืออะไร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25"/>
            <a:ext cx="8572560" cy="4857750"/>
          </a:xfrm>
        </p:spPr>
        <p:txBody>
          <a:bodyPr/>
          <a:lstStyle/>
          <a:p>
            <a:pPr eaLnBrk="1" hangingPunct="1"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 (</a:t>
            </a:r>
            <a:r>
              <a:rPr lang="en-US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Security</a:t>
            </a:r>
            <a:r>
              <a:rPr lang="en-US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คือ สถานะที่มีความปลอดภัย ไร้กังวล  อยู่ในสถานะที่ไม่มีอันตรายและได้รับการป้องกันจากภัยอันตรายทั้งที่เกิดขึ้นโดยตั้งใจหรือบังเอิญ</a:t>
            </a:r>
          </a:p>
          <a:p>
            <a:pPr lvl="1" eaLnBrk="1" hangingPunct="1">
              <a:defRPr/>
            </a:pPr>
            <a:r>
              <a:rPr lang="th-TH" sz="40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เช่น ความมั่นคงปลอดภัยของประเทศ ย่อมเกิดขึ้นโดยมีระบบป้องกันหลายระดับ เพื่อปกป้องผู้นำประเทศ ทรัพย์สิน ทรัพยากร และประชาชนของประเทศ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Data 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ข้อมูล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สารสนเทศ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เป็นทรัพยากรที่มีค่าขององค์กร การป้องกันที่แน่นหนาก็มีความจำเป็นสำหรับข้อมูลที่เป็นความลับ ซึ่งต้องอาศัยนโยบายความปลอดภัยและกลไกป้องกันที่ดีควบคู่กัน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72480" cy="4672034"/>
          </a:xfrm>
          <a:noFill/>
        </p:spPr>
        <p:txBody>
          <a:bodyPr/>
          <a:lstStyle/>
          <a:p>
            <a:pPr eaLnBrk="1" hangingPunct="1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People 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บุคลากร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คือภัยคุกคามต่อสารสนเทศที่ถูกมองข้ามมากที่สุด  โดยเฉพาะบุคลากรที่ไม่มีจรรยาบรรณในอาชีพ ก็เป็นจุดอ่อนต่อการโจมตีได้ จึงได้มีการศึกษากันอย่างจริงจัง เรียกว่า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Social Engineering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ซึ่งเป็นการป้องการการหลอกหลวงบุคลากร เพื่อเปิดเผยข้อมูลบางอย่างเข้าสู่ระบบได้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29604" cy="4529158"/>
          </a:xfrm>
          <a:noFill/>
        </p:spPr>
        <p:txBody>
          <a:bodyPr/>
          <a:lstStyle/>
          <a:p>
            <a:pPr eaLnBrk="1" hangingPunct="1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Procedure 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ขั้นตอนการทำงาน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เป็นองค์ประกอบที่ถูกมองข้าม  หากมิจฉาชีพทราบขั้นตอนการทำงาน ก็จะสามารถค้นหาจุดอ่อนเพื่อนกระทำการอันก่อนให้เกิดความเสียหายต่อองค์กรและลูกค้าขององค์กรได้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Network 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เครือข่ายคอมพิวเตอร์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การเชื่อมต่อระหว่างคอมพิวเตอร์และระหว่างเครือข่ายคอมพิวเตอร์ ทำให้เกิดอาชญากรรมและภัยคุกคามคอมพิวเตอร์ โดยเฉพาะการเชื่อมต่อระบบสารสนเทศเข้ากับเครือข่ายอินเตอร์เน็ต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องค์ประกอบของระบบสารสนเทศ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กับความมั่นคงปลอดภัย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อุปสรรคของงานความมั่นคงปลอดภัย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3657600"/>
          </a:xfrm>
        </p:spPr>
        <p:txBody>
          <a:bodyPr/>
          <a:lstStyle/>
          <a:p>
            <a:pPr eaLnBrk="1" hangingPunct="1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ความมั่นคงปลอดภัย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คือ ความไม่สะดวก  เนื่องจากต้องเสียเวลาในการป้อน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password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และกระบวนการอื่น ๆ ในการพิสูจน์ตัวผู้ใช้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มีความซับซ้อนบางอย่างในคอมพิวเตอร์ที่ผู้ใช้ทั่วไปไม่ทราบ  เช่น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Registry , Port, Service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ซึ่ง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Programmer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หรือผู้ดูแลระบบจะทราบ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อุปสรรคของงานความมั่นคงปลอดภัย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ผู้ใช้คอมพิวเตอร์ไม่ระวัง  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การพัฒนาซอฟต์แวร์ไม่คำนึงถึงความปลอดภัยภายหลัง  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แนวโน้มเทคโนโลยีสารสนเทศคือการแบ่งปัน  ไม่ใช่ การป้องกัน </a:t>
            </a:r>
          </a:p>
          <a:p>
            <a:pPr eaLnBrk="1" hangingPunct="1">
              <a:buFontTx/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52400"/>
            <a:ext cx="7929618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อุปสรรคของงานความมั่นคงปลอดภัย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28813"/>
            <a:ext cx="8102600" cy="4572000"/>
          </a:xfrm>
        </p:spPr>
        <p:txBody>
          <a:bodyPr/>
          <a:lstStyle/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มีการเข้าถึงข้อมูลได้จากทุกสถานที่  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ความมั่นคงปลอดภัยไม่ได้เกิดขึ้นที่ซอฟแวร์และฮาร์ดแวร์เพียงอย่างเดียว  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มิจฉาชีพมีความเชี่ยวชาญ</a:t>
            </a:r>
          </a:p>
          <a:p>
            <a:pPr eaLnBrk="1" hangingPunct="1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ฝ่ายบริหารมักจะไม่ให้ความสำคัญแก่ความมั่นคงปลอดภัย 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อุปสรรคของงานความมั่นคงปลอดภัย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แนวทางในการดำเนินงานความมั่นคงปลอดภัย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62913" cy="4552950"/>
          </a:xfrm>
        </p:spPr>
        <p:txBody>
          <a:bodyPr/>
          <a:lstStyle/>
          <a:p>
            <a:pPr eaLnBrk="1" hangingPunct="1"/>
            <a:r>
              <a:rPr lang="en-US" sz="5400" b="1" dirty="0" err="1" smtClean="0">
                <a:latin typeface="TH SarabunPSK" pitchFamily="34" charset="-34"/>
                <a:cs typeface="TH SarabunPSK" pitchFamily="34" charset="-34"/>
              </a:rPr>
              <a:t>Boottom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 –Up Approach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เป็นแนวทางที่ผู้ดูแลระบบหรือเจ้าหน้าที่ ที่รับผิดชอบด้านความมั่นคงปลอดภัยโดยตรง เป็นผู้ริเริ่มหรือกำหนดมาตรการรักษาความปลอดภัย ขึ้นมาระหว่างการพัฒนาระบบ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แนวทางในการดำเนินงานความมั่นคงปลอดภัย</a:t>
            </a:r>
            <a:b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62913" cy="4552950"/>
          </a:xfrm>
        </p:spPr>
        <p:txBody>
          <a:bodyPr/>
          <a:lstStyle/>
          <a:p>
            <a:pPr eaLnBrk="1" hangingPunct="1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ข้อดี-ข้อเสีย แบบ </a:t>
            </a:r>
            <a:r>
              <a:rPr lang="en-US" sz="4400" b="1" dirty="0" err="1" smtClean="0">
                <a:latin typeface="TH SarabunPSK" pitchFamily="34" charset="-34"/>
                <a:cs typeface="TH SarabunPSK" pitchFamily="34" charset="-34"/>
              </a:rPr>
              <a:t>Boottom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–Up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ข้อดี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คือ เจ้าหน้าที่จะสามารถดูแลงานด้วยตนเองในทุก ๆ วัน และใช้ความรู้ความสามารถ ความเชี่ยวชาญที่มีการปรับปรุงกลไกควบคุมความปลอดภัยให้มีประสิทธิภาพอย่างเต็มที่ </a:t>
            </a:r>
          </a:p>
          <a:p>
            <a:pPr eaLnBrk="1" hangingPunct="1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ข้อเสีย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การดำเนินงานความมั่นคงปลอดภัยของสารสนเทศไม่ประสบผลสำเร็จ  เนื่องจากขาดปัจจัยความสำเร็จ เช่น ขาดการสนับสนุนจากผู้เกี่ยวข้อง หรือขาดอำนาจหน้าที่ในการสั่งการ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001000" cy="895350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ความมั่นคงปลอดภัยขององค์กร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43062"/>
            <a:ext cx="8643968" cy="4572019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ความมั่นคงปลอดภัยทางกายภาย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Physical Security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ความมั่นคงปลอดภัยส่วนบุคคล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Personal Security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ความมั่นคงปลอดภัยในการปฏิบัติงาน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Operations Security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ความมั่นคงปลอดภัยในการติดต่อสื่อสาร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Communication Security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ความมั่นคงปลอดภัยของเครือข่าย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Network Security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th-TH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ความมั่นคงปลอดภัยของสารสนเทศ </a:t>
            </a:r>
            <a:r>
              <a:rPr lang="en-US" sz="36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Information Security</a:t>
            </a:r>
            <a:endParaRPr lang="th-TH" sz="3600" b="1" dirty="0" smtClean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86728" cy="417196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Top-down Approach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การดำเนินงานความมั่นคงปลอดภัยจะเริ่มต้นโดยผู้บริหารหรือผู้มีอำนาจหน้าที่โดยตรง  ซึ่งสามารถบังคับใช้นโยบาย บุคลากรที่รับผิดชอบ </a:t>
            </a:r>
          </a:p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ข้อดี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ขั้นตอนกระบวนการมั่นคงได้อย่างเต็มที่  เนื่องจากได้รับการสนับสนุนจากผู้ที่เกี่ยวข้องเป็นอย่างดี  มีการวางแผน กำหนดเป้าหมาย และกระบวนการทำงานอย่างชัดเจนและเป็นทางการ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แนวทางในการดำเนินงานความมั่นคงปลอดภัย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4"/>
          <p:cNvSpPr>
            <a:spLocks noChangeShapeType="1"/>
          </p:cNvSpPr>
          <p:nvPr/>
        </p:nvSpPr>
        <p:spPr bwMode="auto">
          <a:xfrm>
            <a:off x="1403350" y="1196975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 flipV="1">
            <a:off x="6443663" y="1052513"/>
            <a:ext cx="0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376238" y="573088"/>
            <a:ext cx="2373312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latin typeface="Comic Sans MS" pitchFamily="66" charset="0"/>
              </a:rPr>
              <a:t>Top-down Approach</a:t>
            </a:r>
            <a:endParaRPr lang="th-TH" sz="1800" b="1" dirty="0">
              <a:latin typeface="Comic Sans MS" pitchFamily="66" charset="0"/>
            </a:endParaRP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5795963" y="476250"/>
            <a:ext cx="2460625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latin typeface="Comic Sans MS" pitchFamily="66" charset="0"/>
              </a:rPr>
              <a:t>Bottom-up Approach</a:t>
            </a:r>
            <a:endParaRPr lang="th-TH" sz="1800" b="1" dirty="0">
              <a:latin typeface="Comic Sans MS" pitchFamily="66" charset="0"/>
            </a:endParaRPr>
          </a:p>
        </p:txBody>
      </p:sp>
      <p:sp>
        <p:nvSpPr>
          <p:cNvPr id="45062" name="Text Box 8"/>
          <p:cNvSpPr txBox="1">
            <a:spLocks noChangeArrowheads="1"/>
          </p:cNvSpPr>
          <p:nvPr/>
        </p:nvSpPr>
        <p:spPr bwMode="auto">
          <a:xfrm>
            <a:off x="3563938" y="1196975"/>
            <a:ext cx="6477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CEO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3492500" y="1844675"/>
            <a:ext cx="630238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CIO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4" name="Text Box 10"/>
          <p:cNvSpPr txBox="1">
            <a:spLocks noChangeArrowheads="1"/>
          </p:cNvSpPr>
          <p:nvPr/>
        </p:nvSpPr>
        <p:spPr bwMode="auto">
          <a:xfrm>
            <a:off x="1763713" y="1844675"/>
            <a:ext cx="64293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CFO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5" name="Text Box 11"/>
          <p:cNvSpPr txBox="1">
            <a:spLocks noChangeArrowheads="1"/>
          </p:cNvSpPr>
          <p:nvPr/>
        </p:nvSpPr>
        <p:spPr bwMode="auto">
          <a:xfrm>
            <a:off x="5292725" y="1844675"/>
            <a:ext cx="687388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COO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6" name="Text Box 12"/>
          <p:cNvSpPr txBox="1">
            <a:spLocks noChangeArrowheads="1"/>
          </p:cNvSpPr>
          <p:nvPr/>
        </p:nvSpPr>
        <p:spPr bwMode="auto">
          <a:xfrm>
            <a:off x="4859338" y="2708275"/>
            <a:ext cx="1474787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Comic Sans MS" pitchFamily="66" charset="0"/>
              </a:rPr>
              <a:t>VP-Network</a:t>
            </a:r>
            <a:endParaRPr lang="th-TH" sz="1800" dirty="0">
              <a:latin typeface="Comic Sans MS" pitchFamily="66" charset="0"/>
            </a:endParaRPr>
          </a:p>
        </p:txBody>
      </p:sp>
      <p:sp>
        <p:nvSpPr>
          <p:cNvPr id="45067" name="Text Box 13"/>
          <p:cNvSpPr txBox="1">
            <a:spLocks noChangeArrowheads="1"/>
          </p:cNvSpPr>
          <p:nvPr/>
        </p:nvSpPr>
        <p:spPr bwMode="auto">
          <a:xfrm>
            <a:off x="3276600" y="2708275"/>
            <a:ext cx="1347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VP-Sytems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547813" y="2708275"/>
            <a:ext cx="1008062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CISO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1692275" y="3573463"/>
            <a:ext cx="110490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 dirty="0">
                <a:latin typeface="Comic Sans MS" pitchFamily="66" charset="0"/>
              </a:rPr>
              <a:t>Security</a:t>
            </a:r>
          </a:p>
          <a:p>
            <a:pPr algn="ctr" eaLnBrk="1" hangingPunct="1"/>
            <a:r>
              <a:rPr lang="en-US" sz="1800" dirty="0">
                <a:latin typeface="Comic Sans MS" pitchFamily="66" charset="0"/>
              </a:rPr>
              <a:t>Manager</a:t>
            </a:r>
            <a:endParaRPr lang="th-TH" sz="1800" dirty="0">
              <a:latin typeface="Comic Sans MS" pitchFamily="66" charset="0"/>
            </a:endParaRPr>
          </a:p>
        </p:txBody>
      </p:sp>
      <p:sp>
        <p:nvSpPr>
          <p:cNvPr id="45070" name="Text Box 16"/>
          <p:cNvSpPr txBox="1">
            <a:spLocks noChangeArrowheads="1"/>
          </p:cNvSpPr>
          <p:nvPr/>
        </p:nvSpPr>
        <p:spPr bwMode="auto">
          <a:xfrm>
            <a:off x="3203575" y="3573463"/>
            <a:ext cx="1163638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 dirty="0">
                <a:latin typeface="Comic Sans MS" pitchFamily="66" charset="0"/>
              </a:rPr>
              <a:t>Systems </a:t>
            </a:r>
          </a:p>
          <a:p>
            <a:pPr algn="ctr" eaLnBrk="1" hangingPunct="1"/>
            <a:r>
              <a:rPr lang="en-US" sz="1800" dirty="0">
                <a:latin typeface="Comic Sans MS" pitchFamily="66" charset="0"/>
              </a:rPr>
              <a:t>Manager</a:t>
            </a:r>
            <a:endParaRPr lang="th-TH" sz="1800" dirty="0">
              <a:latin typeface="Comic Sans MS" pitchFamily="66" charset="0"/>
            </a:endParaRPr>
          </a:p>
        </p:txBody>
      </p:sp>
      <p:sp>
        <p:nvSpPr>
          <p:cNvPr id="45071" name="Text Box 17"/>
          <p:cNvSpPr txBox="1">
            <a:spLocks noChangeArrowheads="1"/>
          </p:cNvSpPr>
          <p:nvPr/>
        </p:nvSpPr>
        <p:spPr bwMode="auto">
          <a:xfrm>
            <a:off x="4859338" y="3573463"/>
            <a:ext cx="1516062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Network 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Management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72" name="Text Box 18"/>
          <p:cNvSpPr txBox="1">
            <a:spLocks noChangeArrowheads="1"/>
          </p:cNvSpPr>
          <p:nvPr/>
        </p:nvSpPr>
        <p:spPr bwMode="auto">
          <a:xfrm>
            <a:off x="4932363" y="4724400"/>
            <a:ext cx="131445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Technician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3132138" y="4724400"/>
            <a:ext cx="131445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 dirty="0">
                <a:latin typeface="Comic Sans MS" pitchFamily="66" charset="0"/>
              </a:rPr>
              <a:t>Systems</a:t>
            </a:r>
          </a:p>
          <a:p>
            <a:pPr algn="ctr" eaLnBrk="1" hangingPunct="1"/>
            <a:r>
              <a:rPr lang="en-US" sz="1800" dirty="0">
                <a:latin typeface="Comic Sans MS" pitchFamily="66" charset="0"/>
              </a:rPr>
              <a:t>Technician</a:t>
            </a:r>
            <a:endParaRPr lang="th-TH" sz="1800" dirty="0">
              <a:latin typeface="Comic Sans MS" pitchFamily="66" charset="0"/>
            </a:endParaRPr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692275" y="4724400"/>
            <a:ext cx="131445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Security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Technician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5075" name="Text Box 21"/>
          <p:cNvSpPr txBox="1">
            <a:spLocks noChangeArrowheads="1"/>
          </p:cNvSpPr>
          <p:nvPr/>
        </p:nvSpPr>
        <p:spPr bwMode="auto">
          <a:xfrm>
            <a:off x="6443663" y="1285875"/>
            <a:ext cx="27003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CFO </a:t>
            </a:r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Chief Finance   </a:t>
            </a:r>
          </a:p>
          <a:p>
            <a:pPr eaLnBrk="1" hangingPunct="1"/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     Officer</a:t>
            </a:r>
            <a:endParaRPr lang="th-TH" sz="24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6480175" y="2143125"/>
            <a:ext cx="26638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CIO </a:t>
            </a:r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Chief Information  </a:t>
            </a:r>
          </a:p>
          <a:p>
            <a:pPr eaLnBrk="1" hangingPunct="1"/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     Officer</a:t>
            </a:r>
            <a:endParaRPr lang="th-TH" sz="24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6516688" y="3000375"/>
            <a:ext cx="26273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COO </a:t>
            </a:r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Chief Operating  </a:t>
            </a:r>
          </a:p>
          <a:p>
            <a:pPr eaLnBrk="1" hangingPunct="1"/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     Office</a:t>
            </a:r>
            <a:endParaRPr lang="th-TH" sz="24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6516688" y="4000500"/>
            <a:ext cx="2627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CISO </a:t>
            </a:r>
            <a:r>
              <a:rPr lang="en-US" sz="20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Chief Information   </a:t>
            </a:r>
          </a:p>
          <a:p>
            <a:pPr eaLnBrk="1" hangingPunct="1"/>
            <a:r>
              <a:rPr lang="en-US" sz="20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         Security  Office</a:t>
            </a:r>
            <a:endParaRPr lang="th-TH" sz="20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6516688" y="4868863"/>
            <a:ext cx="262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VIP  </a:t>
            </a:r>
            <a:r>
              <a:rPr lang="en-US" sz="2400" dirty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Vice President</a:t>
            </a:r>
            <a:endParaRPr lang="th-TH" sz="2400" dirty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1187450" y="11969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6156325" y="105251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1116013" y="54451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3" name="Line 29"/>
          <p:cNvSpPr>
            <a:spLocks noChangeShapeType="1"/>
          </p:cNvSpPr>
          <p:nvPr/>
        </p:nvSpPr>
        <p:spPr bwMode="auto">
          <a:xfrm>
            <a:off x="6227763" y="5516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4" name="Line 30"/>
          <p:cNvSpPr>
            <a:spLocks noChangeShapeType="1"/>
          </p:cNvSpPr>
          <p:nvPr/>
        </p:nvSpPr>
        <p:spPr bwMode="auto">
          <a:xfrm>
            <a:off x="3851275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5" name="Line 31"/>
          <p:cNvSpPr>
            <a:spLocks noChangeShapeType="1"/>
          </p:cNvSpPr>
          <p:nvPr/>
        </p:nvSpPr>
        <p:spPr bwMode="auto">
          <a:xfrm>
            <a:off x="1979613" y="1628775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6" name="Line 33"/>
          <p:cNvSpPr>
            <a:spLocks noChangeShapeType="1"/>
          </p:cNvSpPr>
          <p:nvPr/>
        </p:nvSpPr>
        <p:spPr bwMode="auto">
          <a:xfrm>
            <a:off x="1979613" y="3284538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7" name="Line 34"/>
          <p:cNvSpPr>
            <a:spLocks noChangeShapeType="1"/>
          </p:cNvSpPr>
          <p:nvPr/>
        </p:nvSpPr>
        <p:spPr bwMode="auto">
          <a:xfrm>
            <a:off x="1979613" y="4508500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8" name="Line 35"/>
          <p:cNvSpPr>
            <a:spLocks noChangeShapeType="1"/>
          </p:cNvSpPr>
          <p:nvPr/>
        </p:nvSpPr>
        <p:spPr bwMode="auto">
          <a:xfrm>
            <a:off x="1979613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89" name="Line 36"/>
          <p:cNvSpPr>
            <a:spLocks noChangeShapeType="1"/>
          </p:cNvSpPr>
          <p:nvPr/>
        </p:nvSpPr>
        <p:spPr bwMode="auto">
          <a:xfrm>
            <a:off x="3851275" y="4508500"/>
            <a:ext cx="0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th-TH"/>
          </a:p>
        </p:txBody>
      </p:sp>
      <p:sp>
        <p:nvSpPr>
          <p:cNvPr id="45090" name="Line 37"/>
          <p:cNvSpPr>
            <a:spLocks noChangeShapeType="1"/>
          </p:cNvSpPr>
          <p:nvPr/>
        </p:nvSpPr>
        <p:spPr bwMode="auto">
          <a:xfrm>
            <a:off x="5724525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1" name="Line 38"/>
          <p:cNvSpPr>
            <a:spLocks noChangeShapeType="1"/>
          </p:cNvSpPr>
          <p:nvPr/>
        </p:nvSpPr>
        <p:spPr bwMode="auto">
          <a:xfrm flipH="1">
            <a:off x="19796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2" name="Line 39"/>
          <p:cNvSpPr>
            <a:spLocks noChangeShapeType="1"/>
          </p:cNvSpPr>
          <p:nvPr/>
        </p:nvSpPr>
        <p:spPr bwMode="auto">
          <a:xfrm>
            <a:off x="572452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3" name="Line 40"/>
          <p:cNvSpPr>
            <a:spLocks noChangeShapeType="1"/>
          </p:cNvSpPr>
          <p:nvPr/>
        </p:nvSpPr>
        <p:spPr bwMode="auto">
          <a:xfrm>
            <a:off x="1979613" y="2349500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4" name="Line 41"/>
          <p:cNvSpPr>
            <a:spLocks noChangeShapeType="1"/>
          </p:cNvSpPr>
          <p:nvPr/>
        </p:nvSpPr>
        <p:spPr bwMode="auto">
          <a:xfrm>
            <a:off x="1979613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5" name="Line 42"/>
          <p:cNvSpPr>
            <a:spLocks noChangeShapeType="1"/>
          </p:cNvSpPr>
          <p:nvPr/>
        </p:nvSpPr>
        <p:spPr bwMode="auto">
          <a:xfrm>
            <a:off x="3851275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6" name="Line 43"/>
          <p:cNvSpPr>
            <a:spLocks noChangeShapeType="1"/>
          </p:cNvSpPr>
          <p:nvPr/>
        </p:nvSpPr>
        <p:spPr bwMode="auto">
          <a:xfrm>
            <a:off x="5724525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7" name="Line 44"/>
          <p:cNvSpPr>
            <a:spLocks noChangeShapeType="1"/>
          </p:cNvSpPr>
          <p:nvPr/>
        </p:nvSpPr>
        <p:spPr bwMode="auto">
          <a:xfrm>
            <a:off x="4716463" y="17732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8" name="Line 45"/>
          <p:cNvSpPr>
            <a:spLocks noChangeShapeType="1"/>
          </p:cNvSpPr>
          <p:nvPr/>
        </p:nvSpPr>
        <p:spPr bwMode="auto">
          <a:xfrm>
            <a:off x="1979613" y="16287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099" name="Line 46"/>
          <p:cNvSpPr>
            <a:spLocks noChangeShapeType="1"/>
          </p:cNvSpPr>
          <p:nvPr/>
        </p:nvSpPr>
        <p:spPr bwMode="auto">
          <a:xfrm>
            <a:off x="5724525" y="16287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100" name="Line 47"/>
          <p:cNvSpPr>
            <a:spLocks noChangeShapeType="1"/>
          </p:cNvSpPr>
          <p:nvPr/>
        </p:nvSpPr>
        <p:spPr bwMode="auto">
          <a:xfrm>
            <a:off x="3851275" y="30686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5101" name="Line 48"/>
          <p:cNvSpPr>
            <a:spLocks noChangeShapeType="1"/>
          </p:cNvSpPr>
          <p:nvPr/>
        </p:nvSpPr>
        <p:spPr bwMode="auto">
          <a:xfrm>
            <a:off x="3851275" y="42211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43825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07375" cy="4192588"/>
          </a:xfrm>
        </p:spPr>
        <p:txBody>
          <a:bodyPr/>
          <a:lstStyle/>
          <a:p>
            <a:pPr eaLnBrk="1" hangingPunct="1"/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 </a:t>
            </a:r>
            <a:r>
              <a:rPr lang="en-US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System Development life Cycle: SDLC </a:t>
            </a:r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โดยแต่ละ </a:t>
            </a:r>
            <a:r>
              <a:rPr lang="en-US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Phase </a:t>
            </a:r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en-US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SDLC </a:t>
            </a:r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สามารถนำมาปรับใช้กับการดำเนินโครงการพัฒนาระบบความมั่นคงปลอดภัยของสารสนเทศได้   เรียกว่า </a:t>
            </a:r>
            <a:r>
              <a:rPr lang="en-US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Security Systems Development Life Cycle : </a:t>
            </a:r>
            <a:r>
              <a:rPr lang="en-US" sz="3600" dirty="0" err="1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SecSDLC</a:t>
            </a:r>
            <a:endParaRPr lang="en-US" sz="3600" dirty="0" smtClean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บางองค์กร สามารถใช้วิธีการจัดการความเสี่ยง </a:t>
            </a:r>
            <a:r>
              <a:rPr lang="en-US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Risk Management  </a:t>
            </a:r>
            <a:r>
              <a:rPr lang="th-TH" sz="3600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เป็นกระบวนการหลักในการพัฒนาระบบความมั่นคงปลอดภัยของสารสนเทศได้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86438" y="1714500"/>
            <a:ext cx="2714625" cy="20288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SDLC </a:t>
            </a:r>
            <a:r>
              <a:rPr lang="th-TH" sz="320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เมื่อถูกนำไปปรับใช้ในองค์กร จะถูกแบ่ง เฟส</a:t>
            </a:r>
            <a:r>
              <a:rPr lang="th-TH" sz="200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phase </a:t>
            </a:r>
            <a:r>
              <a:rPr lang="th-TH" sz="320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ในจำนวนที่แตกต่างกัน</a:t>
            </a:r>
            <a:r>
              <a:rPr lang="th-TH" sz="3200" smtClean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47107" name="Line 4"/>
          <p:cNvSpPr>
            <a:spLocks noChangeShapeType="1"/>
          </p:cNvSpPr>
          <p:nvPr/>
        </p:nvSpPr>
        <p:spPr bwMode="auto">
          <a:xfrm flipV="1">
            <a:off x="1619250" y="2060575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47108" name="Line 5"/>
          <p:cNvSpPr>
            <a:spLocks noChangeShapeType="1"/>
          </p:cNvSpPr>
          <p:nvPr/>
        </p:nvSpPr>
        <p:spPr bwMode="auto">
          <a:xfrm>
            <a:off x="1619250" y="5445125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3400425" y="49657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Repeat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187450" y="1700213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Investigation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411413" y="2420938"/>
            <a:ext cx="10541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Comic Sans MS" pitchFamily="66" charset="0"/>
              </a:rPr>
              <a:t>Analysis</a:t>
            </a:r>
            <a:endParaRPr lang="th-TH" sz="1800" dirty="0">
              <a:latin typeface="Comic Sans MS" pitchFamily="66" charset="0"/>
            </a:endParaRP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3348038" y="2924175"/>
            <a:ext cx="979487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Logical 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Design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4356100" y="3429000"/>
            <a:ext cx="1025525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Physical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Design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5292725" y="4149725"/>
            <a:ext cx="1855788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Implementation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6588125" y="4941888"/>
            <a:ext cx="151765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Maintenance</a:t>
            </a:r>
          </a:p>
          <a:p>
            <a:pPr eaLnBrk="1" hangingPunct="1"/>
            <a:r>
              <a:rPr lang="en-US" sz="1800">
                <a:latin typeface="Comic Sans MS" pitchFamily="66" charset="0"/>
              </a:rPr>
              <a:t>And Change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47116" name="Arc 13"/>
          <p:cNvSpPr>
            <a:spLocks/>
          </p:cNvSpPr>
          <p:nvPr/>
        </p:nvSpPr>
        <p:spPr bwMode="auto">
          <a:xfrm>
            <a:off x="3203575" y="2420938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7118" name="Arc 15"/>
          <p:cNvSpPr>
            <a:spLocks/>
          </p:cNvSpPr>
          <p:nvPr/>
        </p:nvSpPr>
        <p:spPr bwMode="auto">
          <a:xfrm>
            <a:off x="5364163" y="3573463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7119" name="Arc 16"/>
          <p:cNvSpPr>
            <a:spLocks/>
          </p:cNvSpPr>
          <p:nvPr/>
        </p:nvSpPr>
        <p:spPr bwMode="auto">
          <a:xfrm>
            <a:off x="7164388" y="4365625"/>
            <a:ext cx="504825" cy="431800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1331913" y="6021388"/>
            <a:ext cx="7072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h-TH" b="1">
                <a:latin typeface="Comic Sans MS" pitchFamily="66" charset="0"/>
              </a:rPr>
              <a:t>เมื่อนำมาปรับใช้กับการพัฒนาระบบความมั่นคงปลอดภัยของสารสนเทศ</a:t>
            </a:r>
            <a:r>
              <a:rPr lang="th-TH" sz="1800">
                <a:latin typeface="Comic Sans MS" pitchFamily="66" charset="0"/>
              </a:rPr>
              <a:t> </a:t>
            </a:r>
          </a:p>
        </p:txBody>
      </p:sp>
      <p:sp>
        <p:nvSpPr>
          <p:cNvPr id="47121" name="สี่เหลี่ยมผืนผ้า 18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7696200" cy="4144963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การสำรวจ 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Investigation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เริ่มจากได้รับคำสั่งจากผู้บริการระดับสูง ให้ดำเนินการพัฒนาระบบความมั่นคงปลอดภัย  โดยมีการกำหนดเป้าหมาย กระบวนการ ผลลัพธ์ที่ต้องการ บุคลากร งบประมาณ และระยะเวลา ยังมีการกำหนด นโยบายความมั่นคงปลอดภัยในระดับองค์กรมาพร้อมกันด้วย </a:t>
            </a:r>
          </a:p>
          <a:p>
            <a:pPr eaLnBrk="1" hangingPunct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ทีมงานที่รับผิดชอบจะนำรายละเอียดทำการสำรวจ เพื่อนำมาวิเคราะห์ปัญหา กำหนดขอบเขต เป้าหมายและวัตถุประสงค์ของโครงการ</a:t>
            </a:r>
          </a:p>
        </p:txBody>
      </p:sp>
      <p:sp>
        <p:nvSpPr>
          <p:cNvPr id="48131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Analysis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เป็นเฟสที่ทีมงานจะได้นำเอกสารมาทำการศึกษาเพิ่มเติม  ศึกษาถึงภัยคุกคาม และวิธีป้องกัน รวมถึงกฎหมายสิทธิส่วนบุคคล  การจัดการความเสี่ยง (ระบุความเสี่ยง)</a:t>
            </a:r>
          </a:p>
          <a:p>
            <a:pPr eaLnBrk="1" hangingPunct="1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ประเมินหาความเสี่ยงที่มีผลกระทบในระดับร้ายแรง พร้อมกันเตรียมป้องกันไม่ให้เกิดความเสี่ยงต่างๆ ได้อีก</a:t>
            </a:r>
          </a:p>
        </p:txBody>
      </p:sp>
      <p:sp>
        <p:nvSpPr>
          <p:cNvPr id="49155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การออกแบบระดับตรรกะ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Logical Design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เป็นเฟสที่ต้องจัดทำโครงร่างของระบบความมั่นคงปลอดภัยของสารสนเทศ ตรวจสอบและจัดทำนโยบายหลักที่จะนำไปใช้ </a:t>
            </a:r>
          </a:p>
        </p:txBody>
      </p:sp>
      <p:sp>
        <p:nvSpPr>
          <p:cNvPr id="50179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การออกแบบระดับกายภาพ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Physical  Design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เฟสการกำหนดเทคโนโลยีสารสนเทศที่จะนำมาสนับสนุนโครงร่างระบบความมั่นคงปลอดภัยที่ได้ออกแบบไว้ในเฟสที่ผ่านมา มีการประเมินเทคโนโลยี พร้อมกับสร้างทางเลือกของเทคโนโลยีที่จะนำมาใช้</a:t>
            </a:r>
          </a:p>
        </p:txBody>
      </p:sp>
      <p:sp>
        <p:nvSpPr>
          <p:cNvPr id="51203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การพัฒนา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Implementation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ดำเนินงานพัฒนาระบบความมั่นคงปลอดภัยของสารสนเทศที่ได้ออกแบบไว้ให้เกิดขึ้นจริง และทำการทดสอบ จนกว่าไม่พบข้อผิดพลาด</a:t>
            </a:r>
          </a:p>
        </p:txBody>
      </p:sp>
      <p:sp>
        <p:nvSpPr>
          <p:cNvPr id="52227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การบำรุงรักษาและเปลี่ยนแปลง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Maintenance and Change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การติดตาม ทดสอบแก้ไข และซ่อมบำรุงอยู่ตลอดเวลา  ควรมีการอัพเดทภัยคุมคาม รายละเอียดให้ทันสมัยอยู่อย่างสม่ำเสมอ</a:t>
            </a:r>
          </a:p>
        </p:txBody>
      </p:sp>
      <p:sp>
        <p:nvSpPr>
          <p:cNvPr id="53251" name="สี่เหลี่ยมผืนผ้า 4"/>
          <p:cNvSpPr>
            <a:spLocks noChangeArrowheads="1"/>
          </p:cNvSpPr>
          <p:nvPr/>
        </p:nvSpPr>
        <p:spPr bwMode="auto">
          <a:xfrm>
            <a:off x="857250" y="214313"/>
            <a:ext cx="72866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วงจรการพัฒนาระบบความมั่นคงปลอดภัย</a:t>
            </a:r>
            <a:b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ของสารสนเทศ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28625"/>
            <a:ext cx="6870700" cy="1038225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Information Security</a:t>
            </a:r>
            <a:endParaRPr lang="th-TH" sz="6000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642938" y="3429000"/>
            <a:ext cx="3568700" cy="2160588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8062913" cy="1095375"/>
          </a:xfrm>
        </p:spPr>
        <p:txBody>
          <a:bodyPr/>
          <a:lstStyle/>
          <a:p>
            <a:pPr eaLnBrk="1" hangingPunct="1"/>
            <a:r>
              <a:rPr lang="th-TH" sz="4400" b="1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ความมั่นคงปลอดภัยของสารสนเทศ  คือ  </a:t>
            </a:r>
            <a:r>
              <a:rPr lang="th-TH" sz="4400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การป้องกันสารสนเทศและองค์ประกอบอื่นที่เกี่ยวข้อง  </a:t>
            </a:r>
          </a:p>
        </p:txBody>
      </p:sp>
      <p:sp>
        <p:nvSpPr>
          <p:cNvPr id="19461" name="Oval 7"/>
          <p:cNvSpPr>
            <a:spLocks noChangeArrowheads="1"/>
          </p:cNvSpPr>
          <p:nvPr/>
        </p:nvSpPr>
        <p:spPr bwMode="auto">
          <a:xfrm>
            <a:off x="3635375" y="3500438"/>
            <a:ext cx="3008313" cy="2087562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h-TH" sz="1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2357438" y="4652963"/>
            <a:ext cx="3429000" cy="1990725"/>
          </a:xfrm>
          <a:prstGeom prst="ellips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3851275" y="4652963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3995738" y="4652963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3908425" y="4652963"/>
            <a:ext cx="15875" cy="5048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>
            <a:off x="3995738" y="31416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3924300" y="3068638"/>
            <a:ext cx="1008063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Policy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4357688" y="4214813"/>
            <a:ext cx="2100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Network Security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1000125" y="4000500"/>
            <a:ext cx="249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800">
                <a:latin typeface="Comic Sans MS" pitchFamily="66" charset="0"/>
              </a:rPr>
              <a:t>Information security </a:t>
            </a:r>
          </a:p>
          <a:p>
            <a:pPr algn="ctr" eaLnBrk="1" hangingPunct="1"/>
            <a:r>
              <a:rPr lang="en-US" sz="1800">
                <a:latin typeface="Comic Sans MS" pitchFamily="66" charset="0"/>
              </a:rPr>
              <a:t>Management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2555875" y="5634038"/>
            <a:ext cx="298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Comic Sans MS" pitchFamily="66" charset="0"/>
              </a:rPr>
              <a:t>Computer &amp; Data Security</a:t>
            </a:r>
            <a:endParaRPr lang="th-TH" sz="1800">
              <a:latin typeface="Comic Sans MS" pitchFamily="66" charset="0"/>
            </a:endParaRPr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>
            <a:off x="3779838" y="4652963"/>
            <a:ext cx="0" cy="3603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>
            <a:off x="4140200" y="4652963"/>
            <a:ext cx="0" cy="2159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>
            <a:off x="4067175" y="4652963"/>
            <a:ext cx="0" cy="2889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>
            <a:off x="3706813" y="4652963"/>
            <a:ext cx="1587" cy="2159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6002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บทบาทของบุคลากรสารสนเทศใน</a:t>
            </a:r>
            <a:b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ด้านความมั่นคงปลอดภัย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47838"/>
            <a:ext cx="8286808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ผู้บริการระดับสูง </a:t>
            </a: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Senior Manager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    1.1.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ผู้บริหารสารสนเทศระดับสูง </a:t>
            </a: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chief Information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            Officer : CIO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มีหน้าที่ให้คำแนะนำและแสดงความคิดเห็นแก่ผู้บริหารระดับสูง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     1.2.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ผู้บริหารความมั่นคงปลอดภัยของสารสนเทศระดับสูง </a:t>
            </a: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            Chief Information Security Officer : CISO 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ทำหน้าที่ในการประเมิน จัดการ และพัฒนาระบบความมั่นคงปลอดภัยของสารสนเทศในองค์กรโดยเฉพาะ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58166" cy="4314844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40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ทีมงานดำเนินโครงการความมั่นคงปลอดภัยของสารสนเทศ </a:t>
            </a:r>
            <a:r>
              <a:rPr lang="en-US" sz="40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Information Security Project Team</a:t>
            </a:r>
            <a:endParaRPr lang="th-TH" sz="4000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Tx/>
              <a:buNone/>
            </a:pPr>
            <a:r>
              <a:rPr lang="th-TH" sz="40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	ควรเป็น</a:t>
            </a:r>
            <a:r>
              <a:rPr lang="th-TH" sz="4000" dirty="0" err="1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ผุ้</a:t>
            </a:r>
            <a:r>
              <a:rPr lang="th-TH" sz="40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ที่มีความรู้ ความสามารถในด้านเทคโนโลยีอย่างลึกซึ้ง และควรจะมีความรู้ในด้านอื่นๆ ที่เกี่ยวข้องควบคู่ไปด้วย</a:t>
            </a:r>
          </a:p>
          <a:p>
            <a:pPr eaLnBrk="1" hangingPunct="1">
              <a:buFontTx/>
              <a:buNone/>
            </a:pPr>
            <a:r>
              <a:rPr lang="th-TH" sz="40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บทบาทของบุคลากรสารสนเทศใน</a:t>
            </a:r>
            <a:b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ด้านความมั่นคงปลอดภัย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43063"/>
            <a:ext cx="7429500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ทีมงานดำเนินโครงการประกอบด้วย</a:t>
            </a: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ผู้สนับสนุน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Champion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หัวหน้าทีม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Team Leader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นักพัฒนานโยบายความมั่นคงปลอดภัย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Security Policy Development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ผู้ชำนาญการประเมินความเสี่ยง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Risk Assessment Specialist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ผู้เชี่ยวชาญด้านความมั่นคงปลอดภัยของสารสนเทศ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Security Professional 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ผู้ดูแลระบบ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System Administrator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ผู้ใช้ระบบ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End User</a:t>
            </a:r>
            <a:endParaRPr lang="th-TH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</a:pPr>
            <a:endParaRPr lang="th-TH" sz="2800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0825" y="0"/>
            <a:ext cx="8642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th-TH" sz="4400" b="1" kern="0">
                <a:solidFill>
                  <a:schemeClr val="tx2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บทบาทของบุคลากรสารสนเทศใน</a:t>
            </a:r>
            <a:br>
              <a:rPr lang="th-TH" sz="4400" b="1" kern="0">
                <a:solidFill>
                  <a:schemeClr val="tx2"/>
                </a:solidFill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lang="th-TH" sz="4400" b="1" kern="0">
                <a:solidFill>
                  <a:schemeClr val="tx2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ด้านความมั่นคงปลอดภัย</a:t>
            </a:r>
            <a:endParaRPr lang="th-TH" sz="4400" b="1" kern="0" dirty="0">
              <a:solidFill>
                <a:schemeClr val="tx2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8143875" cy="4643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44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การเป็นเจ้าของข้อมูล </a:t>
            </a:r>
            <a:r>
              <a:rPr lang="en-US" sz="44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Data Ownership</a:t>
            </a:r>
            <a:endParaRPr lang="th-TH" sz="4400" b="1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3.1  </a:t>
            </a: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เจ้าของข้อมูล </a:t>
            </a: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Data Owners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ผู้มีสิทธิในการใช้ข้อมูล และมีหน้าที่ในการรักษาความมั่นคงปลอดภัยของข้อมูลด้วย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3.2  </a:t>
            </a: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ผู้ดูแลข้อมูล </a:t>
            </a: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Data Custodians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เป็นผู้ที่ต้องทำงานร่วมกับ </a:t>
            </a:r>
            <a:r>
              <a:rPr lang="en-US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Data Owners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โดยตรง ทำหน้าที่จัดเก็บและบำรุงรักษาข้อมูล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3.3  </a:t>
            </a: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ผู้ใช้ข้อมูล  </a:t>
            </a:r>
            <a:r>
              <a:rPr lang="en-US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Data Users</a:t>
            </a:r>
            <a:r>
              <a:rPr lang="th-TH" sz="36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เป็นผู้ที่ทำงานกับข้อมูล โดยตรง 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6002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บทบาทของบุคลากรสารสนเทศใน</a:t>
            </a:r>
            <a:b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ด้านความมั่นคงปลอดภัย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001056" cy="4357718"/>
          </a:xfrm>
        </p:spPr>
        <p:txBody>
          <a:bodyPr/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การรักษาความปลอดภัยทางข้อมูล  </a:t>
            </a:r>
            <a:r>
              <a:rPr lang="en-US" sz="48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Information Security </a:t>
            </a:r>
            <a:r>
              <a:rPr lang="th-TH" sz="44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th-TH" sz="44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ผลที่เกิดขึ้นจาการใช้ระบบของนโยบาย/ระเบียบปฏิบัติที่ใช้ในการพิสูจน์ทราบ  ควบคุม และป้องกันการเปิดเผยข้อมูล (ที่ได้รับคำสั่งให้มีการป้องกัน) โดยไม่ได้รับอนุญาต</a:t>
            </a:r>
          </a:p>
          <a:p>
            <a:pPr eaLnBrk="1" hangingPunct="1">
              <a:defRPr/>
            </a:pPr>
            <a:endParaRPr lang="th-TH" sz="4400" dirty="0" smtClean="0">
              <a:solidFill>
                <a:schemeClr val="accent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28625"/>
            <a:ext cx="6870700" cy="1038225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Information Security</a:t>
            </a:r>
            <a:endParaRPr lang="th-TH" sz="6000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062912" cy="911225"/>
          </a:xfrm>
        </p:spPr>
        <p:txBody>
          <a:bodyPr/>
          <a:lstStyle/>
          <a:p>
            <a:pPr eaLnBrk="1" hangingPunct="1"/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แนวคิดหลักของความมั่นคงปลอดภัยของสารสนเทศ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88"/>
            <a:ext cx="8001000" cy="5072062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กลุ่มอุตสาหกรรมความมั่นคงปลอดภัยของคอมพิวเตอร์  ได้กำหนดแนวคิดหลักของความมั่นคงปลอดภัยของคอมพิวเตอร์</a:t>
            </a: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ความลับ </a:t>
            </a: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Confidentiality</a:t>
            </a:r>
            <a:endParaRPr lang="th-TH" sz="36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2.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ความสมบูรณ์ </a:t>
            </a: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Integrity</a:t>
            </a:r>
            <a:endParaRPr lang="th-TH" sz="36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3.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ความพร้อมใช้ </a:t>
            </a:r>
            <a:r>
              <a:rPr lang="en-US" sz="3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Availability</a:t>
            </a: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4.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ความถูกต้องแม่นยำ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Accuracy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5.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เป็นของแท้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Authenticity</a:t>
            </a:r>
          </a:p>
          <a:p>
            <a:pPr lvl="1" eaLnBrk="1" hangingPunct="1">
              <a:buFontTx/>
              <a:buNone/>
              <a:defRPr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6.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ความเป็นส่วนตัว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Privacy</a:t>
            </a:r>
          </a:p>
          <a:p>
            <a:pPr eaLnBrk="1" hangingPunct="1">
              <a:buFontTx/>
              <a:buNone/>
              <a:defRPr/>
            </a:pP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357188"/>
            <a:ext cx="7500937" cy="966787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ความลับ </a:t>
            </a:r>
            <a:r>
              <a:rPr lang="en-US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Confidentiality</a:t>
            </a:r>
            <a:endParaRPr lang="th-TH" sz="5400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00188"/>
            <a:ext cx="8072466" cy="4929208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เป็นการรับประกันว่าผู้มีสิทธิ์และได้รับอนุญาตเท่านั้นที่สามารถเข้าถึงข้อมูลได้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องค์กรต้องมีมาตรการป้องกันการเข้าถึงสารสนเทศที่เป็นความลับ เช่น</a:t>
            </a:r>
          </a:p>
          <a:p>
            <a:pPr lvl="2" eaLnBrk="1" hangingPunct="1">
              <a:defRPr/>
            </a:pPr>
            <a:r>
              <a:rPr lang="th-TH" sz="28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การจัดประเภทของสารสนเทศ</a:t>
            </a:r>
          </a:p>
          <a:p>
            <a:pPr lvl="2" eaLnBrk="1" hangingPunct="1">
              <a:defRPr/>
            </a:pPr>
            <a:r>
              <a:rPr lang="th-TH" sz="32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การรักษาความปลอดภัยในกับแหล่งจัดเก็บข้อมูล</a:t>
            </a:r>
          </a:p>
          <a:p>
            <a:pPr lvl="2" eaLnBrk="1" hangingPunct="1">
              <a:defRPr/>
            </a:pPr>
            <a:r>
              <a:rPr lang="th-TH" sz="32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กำหนดนโยบายรักษาความมั่นคงปลอดภัยและนำไปใช้</a:t>
            </a:r>
          </a:p>
          <a:p>
            <a:pPr lvl="2" eaLnBrk="1" hangingPunct="1">
              <a:defRPr/>
            </a:pPr>
            <a:r>
              <a:rPr lang="th-TH" sz="32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ให้การศึกษาแก่ทีมงานความมั่นคงปลอดภัยและผู้ใช้</a:t>
            </a:r>
          </a:p>
          <a:p>
            <a:pPr eaLnBrk="1" hangingPunct="1">
              <a:buFontTx/>
              <a:buNone/>
              <a:defRPr/>
            </a:pPr>
            <a:r>
              <a:rPr lang="th-TH" sz="36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63"/>
            <a:ext cx="8172480" cy="3843337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th-TH" sz="44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ภัยคุกคามที่เพิ่มมากขึ้นในปัจจุบัน  มีสาเหตุมาจาก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h-TH" sz="40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ความก้าวหน้าทางเทคโนโลยี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th-TH" sz="40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 ความต้องการความสะดวกสบายในการสั่งซื้อสินค้าของลูกค้า โดยการยอมให้สารสนเทศส่วนบุคคลแก่ </a:t>
            </a:r>
            <a:r>
              <a:rPr lang="en-US" sz="40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website </a:t>
            </a:r>
            <a:r>
              <a:rPr lang="th-TH" sz="40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เพื่อสิทธิ์ในการทำธุรกรรมต่าง ๆ  โดยลืมไปว่าเว็บไซต์เป็นแหล่งข้อมูลที่สามารถขโมยสารสนเทศ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357188"/>
            <a:ext cx="7500937" cy="966787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ความลับ </a:t>
            </a:r>
            <a:r>
              <a:rPr lang="en-US" sz="5400" b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Confidentiality</a:t>
            </a:r>
            <a:endParaRPr lang="th-TH" sz="5400" b="1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57188"/>
            <a:ext cx="6870700" cy="966787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ความสมบูรณ์  </a:t>
            </a:r>
            <a:r>
              <a:rPr lang="en-US" sz="5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Integrity</a:t>
            </a:r>
            <a:endParaRPr lang="th-TH" sz="5400" b="1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43063"/>
            <a:ext cx="8243888" cy="4672012"/>
          </a:xfrm>
        </p:spPr>
        <p:txBody>
          <a:bodyPr/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ความสมบูรณ์  </a:t>
            </a:r>
            <a:r>
              <a:rPr lang="th-TH" sz="4800" dirty="0" smtClean="0">
                <a:solidFill>
                  <a:schemeClr val="accent6"/>
                </a:solidFill>
                <a:latin typeface="TH SarabunPSK" pitchFamily="34" charset="-34"/>
                <a:cs typeface="TH SarabunPSK" pitchFamily="34" charset="-34"/>
              </a:rPr>
              <a:t>คือ ความครบถ้วน ถูกต้อง และไม่มีสิ่งแปลกปลอม สารสนเทศที่มีความสมบูรณ์จึงเป็นสารสนเทศที่นำไปใช้ประโยชน์ได้อย่างถูกต้องครบถ้วน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1945</Words>
  <Application>Microsoft Office PowerPoint</Application>
  <PresentationFormat>นำเสนอทางหน้าจอ (4:3)</PresentationFormat>
  <Paragraphs>199</Paragraphs>
  <Slides>43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4" baseType="lpstr">
      <vt:lpstr>Crayons</vt:lpstr>
      <vt:lpstr>บทที่ 8 ความมั่นคงปลอดภัยของสารสนเทศ</vt:lpstr>
      <vt:lpstr>ความมั่นคงปลอดภัยของสารสนเทศคืออะไร</vt:lpstr>
      <vt:lpstr>ความมั่นคงปลอดภัยขององค์กร</vt:lpstr>
      <vt:lpstr>Information Security</vt:lpstr>
      <vt:lpstr>Information Security</vt:lpstr>
      <vt:lpstr>แนวคิดหลักของความมั่นคงปลอดภัยของสารสนเทศ</vt:lpstr>
      <vt:lpstr>ความลับ Confidentiality</vt:lpstr>
      <vt:lpstr>ความลับ Confidentiality</vt:lpstr>
      <vt:lpstr>ความสมบูรณ์  Integrity</vt:lpstr>
      <vt:lpstr>ความสมบูรณ์  Integrity</vt:lpstr>
      <vt:lpstr>ความพร้อมใช้ Availability</vt:lpstr>
      <vt:lpstr>ความถูกต้องแม่นยำ Accuracy</vt:lpstr>
      <vt:lpstr>ความเป็นของแท้ Authenticity</vt:lpstr>
      <vt:lpstr>ความเป็นส่วนตัว Privacy</vt:lpstr>
      <vt:lpstr>แนวคิดของความมั่นคงปลอดภัยของสารสนเทศ ตามมาตรฐาน NSTISSC</vt:lpstr>
      <vt:lpstr>แนวคิดของความมั่นคงปลอดภัยของสารสนเทศ ตามมาตรฐาน NSTISSC</vt:lpstr>
      <vt:lpstr>แนวคิดของความมั่นคงปลอดภัยของสารสนเทศ ตามมาตรฐาน NSTISSC</vt:lpstr>
      <vt:lpstr>องค์ประกอบของระบบสารสนเทศ กับความมั่นคงปลอดภัย</vt:lpstr>
      <vt:lpstr>องค์ประกอบของระบบสารสนเทศ กับความมั่นคงปลอดภัย</vt:lpstr>
      <vt:lpstr>องค์ประกอบของระบบสารสนเทศ กับความมั่นคงปลอดภัย</vt:lpstr>
      <vt:lpstr>องค์ประกอบของระบบสารสนเทศ กับความมั่นคงปลอดภัย</vt:lpstr>
      <vt:lpstr>องค์ประกอบของระบบสารสนเทศ กับความมั่นคงปลอดภัย</vt:lpstr>
      <vt:lpstr>องค์ประกอบของระบบสารสนเทศ กับความมั่นคงปลอดภัย</vt:lpstr>
      <vt:lpstr>อุปสรรคของงานความมั่นคงปลอดภัย ของสารสนเทศ</vt:lpstr>
      <vt:lpstr>อุปสรรคของงานความมั่นคงปลอดภัย ของสารสนเทศ</vt:lpstr>
      <vt:lpstr>อุปสรรคของงานความมั่นคงปลอดภัย ของสารสนเทศ</vt:lpstr>
      <vt:lpstr>อุปสรรคของงานความมั่นคงปลอดภัย ของสารสนเทศ</vt:lpstr>
      <vt:lpstr>แนวทางในการดำเนินงานความมั่นคงปลอดภัย ของสารสนเทศ</vt:lpstr>
      <vt:lpstr>แนวทางในการดำเนินงานความมั่นคงปลอดภัย ของสารสนเทศ</vt:lpstr>
      <vt:lpstr>แนวทางในการดำเนินงานความมั่นคงปลอดภัย ของสารสนเทศ</vt:lpstr>
      <vt:lpstr>ภาพนิ่ง 31</vt:lpstr>
      <vt:lpstr>วงจรการพัฒนาระบบความมั่นคงปลอดภัย ของสารสนเทศ</vt:lpstr>
      <vt:lpstr>SDLC เมื่อถูกนำไปปรับใช้ในองค์กร จะถูกแบ่ง เฟส phase ในจำนวนที่แตกต่างกัน 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บทบาทของบุคลากรสารสนเทศใน ด้านความมั่นคงปลอดภัย</vt:lpstr>
      <vt:lpstr>บทบาทของบุคลากรสารสนเทศใน ด้านความมั่นคงปลอดภัย</vt:lpstr>
      <vt:lpstr>ภาพนิ่ง 42</vt:lpstr>
      <vt:lpstr>บทบาทของบุคลากรสารสนเทศใน ด้านความมั่นคงปลอดภัย</vt:lpstr>
    </vt:vector>
  </TitlesOfParts>
  <Company>XP2009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ความมั่นคงปลอดภัยของสารสนเทศ</dc:title>
  <dc:creator>USER</dc:creator>
  <cp:lastModifiedBy>Chantra</cp:lastModifiedBy>
  <cp:revision>66</cp:revision>
  <dcterms:created xsi:type="dcterms:W3CDTF">2011-11-02T04:17:05Z</dcterms:created>
  <dcterms:modified xsi:type="dcterms:W3CDTF">2015-07-24T08:11:08Z</dcterms:modified>
</cp:coreProperties>
</file>