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4"/>
  </p:notesMasterIdLst>
  <p:sldIdLst>
    <p:sldId id="256" r:id="rId2"/>
    <p:sldId id="257" r:id="rId3"/>
    <p:sldId id="311" r:id="rId4"/>
    <p:sldId id="258" r:id="rId5"/>
    <p:sldId id="305" r:id="rId6"/>
    <p:sldId id="309" r:id="rId7"/>
    <p:sldId id="310" r:id="rId8"/>
    <p:sldId id="259" r:id="rId9"/>
    <p:sldId id="260" r:id="rId10"/>
    <p:sldId id="312" r:id="rId11"/>
    <p:sldId id="261" r:id="rId12"/>
    <p:sldId id="306" r:id="rId13"/>
    <p:sldId id="262" r:id="rId14"/>
    <p:sldId id="263" r:id="rId15"/>
    <p:sldId id="264" r:id="rId16"/>
    <p:sldId id="265" r:id="rId17"/>
    <p:sldId id="266" r:id="rId18"/>
    <p:sldId id="307" r:id="rId19"/>
    <p:sldId id="316" r:id="rId20"/>
    <p:sldId id="267" r:id="rId21"/>
    <p:sldId id="268" r:id="rId22"/>
    <p:sldId id="315" r:id="rId23"/>
    <p:sldId id="270" r:id="rId24"/>
    <p:sldId id="271" r:id="rId25"/>
    <p:sldId id="272" r:id="rId26"/>
    <p:sldId id="273" r:id="rId27"/>
    <p:sldId id="304" r:id="rId28"/>
    <p:sldId id="275" r:id="rId29"/>
    <p:sldId id="276" r:id="rId30"/>
    <p:sldId id="277" r:id="rId31"/>
    <p:sldId id="278" r:id="rId32"/>
    <p:sldId id="279" r:id="rId33"/>
    <p:sldId id="280" r:id="rId34"/>
    <p:sldId id="281" r:id="rId35"/>
    <p:sldId id="282" r:id="rId36"/>
    <p:sldId id="283" r:id="rId37"/>
    <p:sldId id="284" r:id="rId38"/>
    <p:sldId id="286" r:id="rId39"/>
    <p:sldId id="287" r:id="rId40"/>
    <p:sldId id="288" r:id="rId41"/>
    <p:sldId id="289" r:id="rId42"/>
    <p:sldId id="290" r:id="rId43"/>
    <p:sldId id="292" r:id="rId44"/>
    <p:sldId id="293" r:id="rId45"/>
    <p:sldId id="294" r:id="rId46"/>
    <p:sldId id="295" r:id="rId47"/>
    <p:sldId id="296" r:id="rId48"/>
    <p:sldId id="297" r:id="rId49"/>
    <p:sldId id="299" r:id="rId50"/>
    <p:sldId id="300" r:id="rId51"/>
    <p:sldId id="301" r:id="rId52"/>
    <p:sldId id="302" r:id="rId5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8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8A773-E1A9-40DB-80D8-DBEB0986AB91}" type="datetimeFigureOut">
              <a:rPr lang="th-TH" smtClean="0"/>
              <a:t>08/07/58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C5B70-E119-476A-BB0C-978EB9CC5E66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C5B70-E119-476A-BB0C-978EB9CC5E66}" type="slidenum">
              <a:rPr lang="th-TH" smtClean="0"/>
              <a:t>38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2DE1-EB32-460C-AC81-02C172E9DC0D}" type="datetimeFigureOut">
              <a:rPr lang="th-TH" smtClean="0"/>
              <a:pPr/>
              <a:t>08/07/58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40C72-7062-4D8D-9F2C-7CAB39394D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2DE1-EB32-460C-AC81-02C172E9DC0D}" type="datetimeFigureOut">
              <a:rPr lang="th-TH" smtClean="0"/>
              <a:pPr/>
              <a:t>08/07/58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40C72-7062-4D8D-9F2C-7CAB39394D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2DE1-EB32-460C-AC81-02C172E9DC0D}" type="datetimeFigureOut">
              <a:rPr lang="th-TH" smtClean="0"/>
              <a:pPr/>
              <a:t>08/07/58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40C72-7062-4D8D-9F2C-7CAB39394D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2DE1-EB32-460C-AC81-02C172E9DC0D}" type="datetimeFigureOut">
              <a:rPr lang="th-TH" smtClean="0"/>
              <a:pPr/>
              <a:t>08/07/58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40C72-7062-4D8D-9F2C-7CAB39394D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2DE1-EB32-460C-AC81-02C172E9DC0D}" type="datetimeFigureOut">
              <a:rPr lang="th-TH" smtClean="0"/>
              <a:pPr/>
              <a:t>08/07/58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40C72-7062-4D8D-9F2C-7CAB39394D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2DE1-EB32-460C-AC81-02C172E9DC0D}" type="datetimeFigureOut">
              <a:rPr lang="th-TH" smtClean="0"/>
              <a:pPr/>
              <a:t>08/07/58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40C72-7062-4D8D-9F2C-7CAB39394D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2DE1-EB32-460C-AC81-02C172E9DC0D}" type="datetimeFigureOut">
              <a:rPr lang="th-TH" smtClean="0"/>
              <a:pPr/>
              <a:t>08/07/58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40C72-7062-4D8D-9F2C-7CAB39394D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2DE1-EB32-460C-AC81-02C172E9DC0D}" type="datetimeFigureOut">
              <a:rPr lang="th-TH" smtClean="0"/>
              <a:pPr/>
              <a:t>08/07/58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40C72-7062-4D8D-9F2C-7CAB39394D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2DE1-EB32-460C-AC81-02C172E9DC0D}" type="datetimeFigureOut">
              <a:rPr lang="th-TH" smtClean="0"/>
              <a:pPr/>
              <a:t>08/07/58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40C72-7062-4D8D-9F2C-7CAB39394D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2DE1-EB32-460C-AC81-02C172E9DC0D}" type="datetimeFigureOut">
              <a:rPr lang="th-TH" smtClean="0"/>
              <a:pPr/>
              <a:t>08/07/58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40C72-7062-4D8D-9F2C-7CAB39394D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C2DE1-EB32-460C-AC81-02C172E9DC0D}" type="datetimeFigureOut">
              <a:rPr lang="th-TH" smtClean="0"/>
              <a:pPr/>
              <a:t>08/07/58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40C72-7062-4D8D-9F2C-7CAB39394D66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C2DE1-EB32-460C-AC81-02C172E9DC0D}" type="datetimeFigureOut">
              <a:rPr lang="th-TH" smtClean="0"/>
              <a:pPr/>
              <a:t>08/07/58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40C72-7062-4D8D-9F2C-7CAB39394D66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00034" y="1643050"/>
            <a:ext cx="8215370" cy="3429024"/>
          </a:xfrm>
        </p:spPr>
        <p:txBody>
          <a:bodyPr>
            <a:noAutofit/>
          </a:bodyPr>
          <a:lstStyle/>
          <a:p>
            <a:r>
              <a:rPr lang="th-TH" sz="6000" b="1" dirty="0" smtClean="0">
                <a:cs typeface="+mn-cs"/>
              </a:rPr>
              <a:t>บท</a:t>
            </a:r>
            <a:r>
              <a:rPr lang="th-TH" sz="6000" b="1" dirty="0" smtClean="0">
                <a:cs typeface="+mn-cs"/>
              </a:rPr>
              <a:t>ที่ </a:t>
            </a:r>
            <a:r>
              <a:rPr lang="en-US" sz="6000" b="1" dirty="0" smtClean="0">
                <a:cs typeface="+mn-cs"/>
              </a:rPr>
              <a:t>7</a:t>
            </a:r>
            <a:r>
              <a:rPr lang="th-TH" sz="6000" b="1" dirty="0" smtClean="0">
                <a:cs typeface="+mn-cs"/>
              </a:rPr>
              <a:t/>
            </a:r>
            <a:br>
              <a:rPr lang="th-TH" sz="6000" b="1" dirty="0" smtClean="0">
                <a:cs typeface="+mn-cs"/>
              </a:rPr>
            </a:br>
            <a:r>
              <a:rPr lang="th-TH" sz="6000" b="1" dirty="0" smtClean="0">
                <a:cs typeface="+mn-cs"/>
              </a:rPr>
              <a:t>การ</a:t>
            </a:r>
            <a:r>
              <a:rPr lang="th-TH" sz="6000" b="1" dirty="0">
                <a:cs typeface="+mn-cs"/>
              </a:rPr>
              <a:t>ควบคุม</a:t>
            </a:r>
            <a:r>
              <a:rPr lang="th-TH" sz="6000" b="1" dirty="0" smtClean="0">
                <a:cs typeface="+mn-cs"/>
              </a:rPr>
              <a:t>ภายใน</a:t>
            </a:r>
            <a:br>
              <a:rPr lang="th-TH" sz="6000" b="1" dirty="0" smtClean="0">
                <a:cs typeface="+mn-cs"/>
              </a:rPr>
            </a:br>
            <a:r>
              <a:rPr lang="th-TH" sz="6000" b="1" dirty="0" smtClean="0">
                <a:cs typeface="+mn-cs"/>
              </a:rPr>
              <a:t> ด้าน</a:t>
            </a:r>
            <a:r>
              <a:rPr lang="th-TH" sz="6000" b="1" dirty="0">
                <a:cs typeface="+mn-cs"/>
              </a:rPr>
              <a:t>เทศ</a:t>
            </a:r>
            <a:r>
              <a:rPr lang="th-TH" sz="6000" b="1" dirty="0" err="1">
                <a:cs typeface="+mn-cs"/>
              </a:rPr>
              <a:t>โนโล</a:t>
            </a:r>
            <a:r>
              <a:rPr lang="th-TH" sz="6000" b="1" dirty="0">
                <a:cs typeface="+mn-cs"/>
              </a:rPr>
              <a:t>ยี</a:t>
            </a:r>
            <a:r>
              <a:rPr lang="th-TH" sz="6000" b="1" dirty="0" smtClean="0">
                <a:cs typeface="+mn-cs"/>
              </a:rPr>
              <a:t>สารสนเทศ</a:t>
            </a:r>
            <a:endParaRPr lang="th-TH" sz="6000" dirty="0"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1.1 การควบคุมด้านการบริหารจัดการ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1" indent="-514350">
              <a:buNone/>
            </a:pPr>
            <a:r>
              <a:rPr lang="th-TH" sz="4000" b="1" dirty="0" smtClean="0">
                <a:cs typeface="+mn-cs"/>
              </a:rPr>
              <a:t>2. ปัจจัยเสี่ยง</a:t>
            </a:r>
          </a:p>
          <a:p>
            <a:pPr marL="1314450" lvl="2" indent="-514350">
              <a:buFont typeface="+mj-lt"/>
              <a:buAutoNum type="arabicPeriod" startAt="6"/>
            </a:pPr>
            <a:r>
              <a:rPr lang="th-TH" sz="2800" dirty="0" smtClean="0">
                <a:cs typeface="+mn-cs"/>
              </a:rPr>
              <a:t>อัตรา</a:t>
            </a:r>
            <a:r>
              <a:rPr lang="th-TH" sz="2800" dirty="0">
                <a:cs typeface="+mn-cs"/>
              </a:rPr>
              <a:t>การหมุนเวียนเจ้าหน้าที่ที่มีความรู้ความชำนาญเฉพาะด้าน</a:t>
            </a:r>
            <a:endParaRPr lang="en-US" sz="2800" dirty="0">
              <a:cs typeface="+mn-cs"/>
            </a:endParaRPr>
          </a:p>
          <a:p>
            <a:pPr marL="1314450" lvl="2" indent="-514350">
              <a:buFont typeface="+mj-lt"/>
              <a:buAutoNum type="arabicPeriod" startAt="6"/>
            </a:pPr>
            <a:r>
              <a:rPr lang="th-TH" sz="2800" dirty="0" smtClean="0">
                <a:cs typeface="+mn-cs"/>
              </a:rPr>
              <a:t>เจ้าหน้าที่</a:t>
            </a:r>
            <a:r>
              <a:rPr lang="th-TH" sz="2800" dirty="0">
                <a:cs typeface="+mn-cs"/>
              </a:rPr>
              <a:t>ด้าน </a:t>
            </a:r>
            <a:r>
              <a:rPr lang="en-US" sz="2800" dirty="0">
                <a:cs typeface="+mn-cs"/>
              </a:rPr>
              <a:t>IT </a:t>
            </a:r>
            <a:r>
              <a:rPr lang="th-TH" sz="2800" dirty="0">
                <a:cs typeface="+mn-cs"/>
              </a:rPr>
              <a:t>ปรับตัวไม่ทันกับเทคโนโลยีสมัยใหม่ และไม่มีความรู้ความสามารถใช้เครื่องมือหรืออุปกรณ์คอมพิวเตอร์ที่ได้มาใหม่อย่างมีประสิทธิภาพได้</a:t>
            </a:r>
            <a:endParaRPr lang="en-US" sz="2800" dirty="0">
              <a:cs typeface="+mn-cs"/>
            </a:endParaRPr>
          </a:p>
          <a:p>
            <a:pPr marL="1314450" lvl="2" indent="-514350">
              <a:buFont typeface="+mj-lt"/>
              <a:buAutoNum type="arabicPeriod" startAt="6"/>
            </a:pPr>
            <a:r>
              <a:rPr lang="th-TH" sz="2800" dirty="0" smtClean="0">
                <a:cs typeface="+mn-cs"/>
              </a:rPr>
              <a:t>ไม่</a:t>
            </a:r>
            <a:r>
              <a:rPr lang="th-TH" sz="2800" dirty="0">
                <a:cs typeface="+mn-cs"/>
              </a:rPr>
              <a:t>มีแผนและงบประมาณสำหรับการพัฒนาเจ้าหน้าที่ด้าน </a:t>
            </a:r>
            <a:r>
              <a:rPr lang="en-US" sz="2800" dirty="0">
                <a:cs typeface="+mn-cs"/>
              </a:rPr>
              <a:t>IT </a:t>
            </a:r>
            <a:r>
              <a:rPr lang="th-TH" sz="2800" dirty="0">
                <a:cs typeface="+mn-cs"/>
              </a:rPr>
              <a:t>อย่าง</a:t>
            </a:r>
            <a:r>
              <a:rPr lang="th-TH" sz="2800" dirty="0" smtClean="0">
                <a:cs typeface="+mn-cs"/>
              </a:rPr>
              <a:t>ต่อเนื่อง</a:t>
            </a:r>
          </a:p>
          <a:p>
            <a:pPr marL="1314450" lvl="2" indent="-514350">
              <a:buFont typeface="+mj-lt"/>
              <a:buAutoNum type="arabicPeriod" startAt="6"/>
            </a:pPr>
            <a:r>
              <a:rPr lang="th-TH" sz="2800" dirty="0" smtClean="0">
                <a:cs typeface="+mn-cs"/>
              </a:rPr>
              <a:t>เจ้าหน้าที่</a:t>
            </a:r>
            <a:r>
              <a:rPr lang="th-TH" sz="2800" dirty="0">
                <a:cs typeface="+mn-cs"/>
              </a:rPr>
              <a:t>ปฏิบัติงานไม่เป็นไปตามระเบียบและวิธีปฏิบัติที่กำหนด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1.1 </a:t>
            </a:r>
            <a:r>
              <a:rPr lang="th-TH" b="1" dirty="0" smtClean="0"/>
              <a:t>การควบคุมด้านการบริหารจัดการ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1556792"/>
            <a:ext cx="8686800" cy="4709120"/>
          </a:xfrm>
        </p:spPr>
        <p:txBody>
          <a:bodyPr>
            <a:normAutofit fontScale="85000" lnSpcReduction="20000"/>
          </a:bodyPr>
          <a:lstStyle/>
          <a:p>
            <a:pPr marL="914400" lvl="1" indent="-514350">
              <a:buNone/>
            </a:pPr>
            <a:r>
              <a:rPr lang="th-TH" sz="4100" b="1" dirty="0" smtClean="0"/>
              <a:t>3. การ</a:t>
            </a:r>
            <a:r>
              <a:rPr lang="th-TH" sz="4100" b="1" dirty="0" smtClean="0"/>
              <a:t>ดำเนินกิจกรรมการควบคุม</a:t>
            </a:r>
            <a:endParaRPr lang="th-TH" sz="4100" dirty="0" smtClean="0">
              <a:cs typeface="+mn-cs"/>
            </a:endParaRPr>
          </a:p>
          <a:p>
            <a:pPr marL="1314450" lvl="2" indent="-514350">
              <a:buFont typeface="+mj-lt"/>
              <a:buAutoNum type="arabicPeriod"/>
            </a:pPr>
            <a:r>
              <a:rPr lang="th-TH" sz="2900" dirty="0" smtClean="0">
                <a:cs typeface="+mn-cs"/>
              </a:rPr>
              <a:t> กำหนดให้เจ้าหน้าที่หรือหน่วยงานผู้รับผิดชอบทบทวนนโยบายด้าน </a:t>
            </a:r>
            <a:r>
              <a:rPr lang="en-US" sz="2900" dirty="0" smtClean="0">
                <a:cs typeface="+mn-cs"/>
              </a:rPr>
              <a:t>IT </a:t>
            </a:r>
            <a:r>
              <a:rPr lang="th-TH" sz="2900" dirty="0" smtClean="0">
                <a:cs typeface="+mn-cs"/>
              </a:rPr>
              <a:t>และปรับเปลี่ยนแผนแม่บท </a:t>
            </a:r>
            <a:r>
              <a:rPr lang="en-US" sz="2900" dirty="0" smtClean="0">
                <a:cs typeface="+mn-cs"/>
              </a:rPr>
              <a:t>IT </a:t>
            </a:r>
            <a:r>
              <a:rPr lang="th-TH" sz="2900" dirty="0" smtClean="0">
                <a:cs typeface="+mn-cs"/>
              </a:rPr>
              <a:t>ให้สอดคล้องกับนโยบายและภารกิจของหน่วยงานและงบประมาณที่ได้รับและนำเสนอผู้บริหารทราบ </a:t>
            </a:r>
          </a:p>
          <a:p>
            <a:pPr marL="1314450" lvl="2" indent="-514350">
              <a:buFont typeface="+mj-lt"/>
              <a:buAutoNum type="arabicPeriod"/>
            </a:pPr>
            <a:r>
              <a:rPr lang="th-TH" sz="2900" dirty="0" smtClean="0">
                <a:cs typeface="+mn-cs"/>
              </a:rPr>
              <a:t>ติดต่อสื่อสาร</a:t>
            </a:r>
            <a:r>
              <a:rPr lang="th-TH" sz="2900" dirty="0">
                <a:cs typeface="+mn-cs"/>
              </a:rPr>
              <a:t>เพื่อแลกเปลี่ยนข้อมูลข่าวสารด้าน </a:t>
            </a:r>
            <a:r>
              <a:rPr lang="en-US" sz="2900" dirty="0">
                <a:cs typeface="+mn-cs"/>
              </a:rPr>
              <a:t>IT </a:t>
            </a:r>
            <a:r>
              <a:rPr lang="th-TH" sz="2900" dirty="0">
                <a:cs typeface="+mn-cs"/>
              </a:rPr>
              <a:t>และข้อมูลข่าวสารที่จำเป็นเกี่ยวกับแผนการพัฒนางานด้าน </a:t>
            </a:r>
            <a:r>
              <a:rPr lang="en-US" sz="2900" dirty="0">
                <a:cs typeface="+mn-cs"/>
              </a:rPr>
              <a:t>IT </a:t>
            </a:r>
            <a:r>
              <a:rPr lang="th-TH" sz="2900" dirty="0">
                <a:cs typeface="+mn-cs"/>
              </a:rPr>
              <a:t>ให้เจ้าหน้าที่ทุกฝ่าย</a:t>
            </a:r>
            <a:r>
              <a:rPr lang="th-TH" sz="2900" dirty="0" smtClean="0">
                <a:cs typeface="+mn-cs"/>
              </a:rPr>
              <a:t>ทราบ</a:t>
            </a:r>
          </a:p>
          <a:p>
            <a:pPr marL="1314450" lvl="2" indent="-514350">
              <a:buFont typeface="+mj-lt"/>
              <a:buAutoNum type="arabicPeriod"/>
            </a:pPr>
            <a:r>
              <a:rPr lang="th-TH" sz="2900" dirty="0">
                <a:cs typeface="+mn-cs"/>
              </a:rPr>
              <a:t> </a:t>
            </a:r>
            <a:r>
              <a:rPr lang="th-TH" sz="2900" dirty="0" smtClean="0">
                <a:cs typeface="+mn-cs"/>
              </a:rPr>
              <a:t>หน่วยงาน</a:t>
            </a:r>
            <a:r>
              <a:rPr lang="th-TH" sz="2900" dirty="0">
                <a:cs typeface="+mn-cs"/>
              </a:rPr>
              <a:t>ต้องจัดให้มีการแข่งขันอย่างเสรี ในการเสนอราคาหรือเข้ารับงานด้าน </a:t>
            </a:r>
            <a:r>
              <a:rPr lang="en-US" sz="2900" dirty="0">
                <a:cs typeface="+mn-cs"/>
              </a:rPr>
              <a:t>IT </a:t>
            </a:r>
          </a:p>
          <a:p>
            <a:pPr marL="1314450" lvl="2" indent="-514350">
              <a:buFont typeface="+mj-lt"/>
              <a:buAutoNum type="arabicPeriod"/>
            </a:pPr>
            <a:r>
              <a:rPr lang="th-TH" sz="2900" dirty="0" smtClean="0">
                <a:cs typeface="+mn-cs"/>
              </a:rPr>
              <a:t>ติดตาม</a:t>
            </a:r>
            <a:r>
              <a:rPr lang="th-TH" sz="2900" dirty="0">
                <a:cs typeface="+mn-cs"/>
              </a:rPr>
              <a:t>กระบวนการจัดซื้อจัดจ้างและตรวจสอบรายชื่อผู้ชายที่ทำสัญญาซื้อขายกับหน่วยงานตามความ</a:t>
            </a:r>
            <a:r>
              <a:rPr lang="th-TH" sz="2900" dirty="0" smtClean="0">
                <a:cs typeface="+mn-cs"/>
              </a:rPr>
              <a:t>เหมาะสม</a:t>
            </a:r>
          </a:p>
          <a:p>
            <a:pPr marL="1314450" lvl="2" indent="-514350">
              <a:buFont typeface="+mj-lt"/>
              <a:buAutoNum type="arabicPeriod"/>
            </a:pPr>
            <a:r>
              <a:rPr lang="th-TH" sz="2900" dirty="0" smtClean="0">
                <a:cs typeface="+mn-cs"/>
              </a:rPr>
              <a:t>จัด</a:t>
            </a:r>
            <a:r>
              <a:rPr lang="th-TH" sz="2900" dirty="0">
                <a:cs typeface="+mn-cs"/>
              </a:rPr>
              <a:t>ให้มีการทบทวนโครงสร้างและอัตรากำลังภายในศูนย์คอมพิวเตอร์ให้เหมาะสมกับสภาพแวดล้อมและภารกิจที่เปลี่ยนแปลง  รวมทั้งกำหนดหน้าที่ความรับผิดชอบของเจ้าหน้าที่ในศูนย์คอมพิวเตอร์ให้เหมาะสม</a:t>
            </a:r>
            <a:r>
              <a:rPr lang="en-US" sz="2900" dirty="0">
                <a:cs typeface="+mn-cs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1.1 การควบคุมด้านการบริหารจัดการ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853136"/>
          </a:xfrm>
        </p:spPr>
        <p:txBody>
          <a:bodyPr>
            <a:normAutofit fontScale="70000" lnSpcReduction="20000"/>
          </a:bodyPr>
          <a:lstStyle/>
          <a:p>
            <a:pPr marL="1143000" lvl="1" indent="-742950">
              <a:buNone/>
            </a:pPr>
            <a:r>
              <a:rPr lang="th-TH" sz="5100" b="1" dirty="0" smtClean="0"/>
              <a:t>3. การดำเนินกิจกรรมการควบคุม</a:t>
            </a:r>
            <a:endParaRPr lang="th-TH" sz="5100" dirty="0" smtClean="0"/>
          </a:p>
          <a:p>
            <a:pPr marL="1543050" lvl="2" indent="-742950">
              <a:buFont typeface="+mj-lt"/>
              <a:buAutoNum type="arabicPeriod" startAt="6"/>
            </a:pPr>
            <a:r>
              <a:rPr lang="th-TH" sz="3400" dirty="0" smtClean="0">
                <a:cs typeface="+mn-cs"/>
              </a:rPr>
              <a:t>จัดทำ</a:t>
            </a:r>
            <a:r>
              <a:rPr lang="th-TH" sz="3400" dirty="0">
                <a:cs typeface="+mn-cs"/>
              </a:rPr>
              <a:t>แผนการสืบทอดตำแหน่งงาน </a:t>
            </a:r>
            <a:r>
              <a:rPr lang="en-US" sz="3400" dirty="0">
                <a:cs typeface="+mn-cs"/>
              </a:rPr>
              <a:t>( Succession Plan )  </a:t>
            </a:r>
            <a:r>
              <a:rPr lang="th-TH" sz="3400" dirty="0">
                <a:cs typeface="+mn-cs"/>
              </a:rPr>
              <a:t>รวมทั้งจัดจ้างที่ปรึกษาหรือผู้เชี่ยวชาญด้าน </a:t>
            </a:r>
            <a:r>
              <a:rPr lang="en-US" sz="3400" dirty="0">
                <a:cs typeface="+mn-cs"/>
              </a:rPr>
              <a:t>IT </a:t>
            </a:r>
            <a:r>
              <a:rPr lang="th-TH" sz="3400" dirty="0">
                <a:cs typeface="+mn-cs"/>
              </a:rPr>
              <a:t>เข้ามาช่วยงานด้าน </a:t>
            </a:r>
            <a:r>
              <a:rPr lang="en-US" sz="3400" dirty="0">
                <a:cs typeface="+mn-cs"/>
              </a:rPr>
              <a:t>IT </a:t>
            </a:r>
            <a:r>
              <a:rPr lang="th-TH" sz="3400" dirty="0">
                <a:cs typeface="+mn-cs"/>
              </a:rPr>
              <a:t>เป็นครั้งคราวตามความจำเป็น</a:t>
            </a:r>
            <a:endParaRPr lang="en-US" sz="3400" dirty="0">
              <a:cs typeface="+mn-cs"/>
            </a:endParaRPr>
          </a:p>
          <a:p>
            <a:pPr marL="1543050" lvl="2" indent="-742950">
              <a:buFont typeface="+mj-lt"/>
              <a:buAutoNum type="arabicPeriod" startAt="6"/>
            </a:pPr>
            <a:r>
              <a:rPr lang="th-TH" sz="3400" dirty="0" smtClean="0">
                <a:cs typeface="+mn-cs"/>
              </a:rPr>
              <a:t>จัด</a:t>
            </a:r>
            <a:r>
              <a:rPr lang="th-TH" sz="3400" dirty="0">
                <a:cs typeface="+mn-cs"/>
              </a:rPr>
              <a:t>ให้มีการอบรมโดย</a:t>
            </a:r>
            <a:r>
              <a:rPr lang="th-TH" sz="3400" dirty="0" smtClean="0">
                <a:cs typeface="+mn-cs"/>
              </a:rPr>
              <a:t>ผู้เชี่ยวชาญอย่าง</a:t>
            </a:r>
            <a:r>
              <a:rPr lang="th-TH" sz="3400" dirty="0">
                <a:cs typeface="+mn-cs"/>
              </a:rPr>
              <a:t>เพียงพอทุกครั้งที่มีการจัดหาเครื่องมือหรืออุปกรณ์คอมพิวเตอร์ใหม่</a:t>
            </a:r>
            <a:endParaRPr lang="en-US" sz="3400" dirty="0">
              <a:cs typeface="+mn-cs"/>
            </a:endParaRPr>
          </a:p>
          <a:p>
            <a:pPr marL="1543050" lvl="2" indent="-742950">
              <a:buFont typeface="+mj-lt"/>
              <a:buAutoNum type="arabicPeriod" startAt="6"/>
            </a:pPr>
            <a:r>
              <a:rPr lang="th-TH" sz="3400" dirty="0" smtClean="0">
                <a:cs typeface="+mn-cs"/>
              </a:rPr>
              <a:t>มี</a:t>
            </a:r>
            <a:r>
              <a:rPr lang="th-TH" sz="3400" dirty="0">
                <a:cs typeface="+mn-cs"/>
              </a:rPr>
              <a:t>การแลกเปลี่ยนและถ่ายทอดความรู้ด้านเทคโนโลยีใหม่ให้แก่เจ้าหน้าที่ด้าน </a:t>
            </a:r>
            <a:r>
              <a:rPr lang="en-US" sz="3400" dirty="0">
                <a:cs typeface="+mn-cs"/>
              </a:rPr>
              <a:t>IT</a:t>
            </a:r>
          </a:p>
          <a:p>
            <a:pPr marL="1543050" lvl="2" indent="-742950">
              <a:buFont typeface="+mj-lt"/>
              <a:buAutoNum type="arabicPeriod" startAt="6"/>
            </a:pPr>
            <a:r>
              <a:rPr lang="th-TH" sz="3400" dirty="0" smtClean="0">
                <a:cs typeface="+mn-cs"/>
              </a:rPr>
              <a:t>จัดทำ</a:t>
            </a:r>
            <a:r>
              <a:rPr lang="th-TH" sz="3400" dirty="0">
                <a:cs typeface="+mn-cs"/>
              </a:rPr>
              <a:t>แผนล่วงหน้าในการพัฒนาและฝึกอบรมเจ้าหน้าที่ด้าน </a:t>
            </a:r>
            <a:r>
              <a:rPr lang="en-US" sz="3400" dirty="0">
                <a:cs typeface="+mn-cs"/>
              </a:rPr>
              <a:t>IT </a:t>
            </a:r>
            <a:r>
              <a:rPr lang="th-TH" sz="3400" dirty="0">
                <a:cs typeface="+mn-cs"/>
              </a:rPr>
              <a:t>ให้ทันกับการเปลี่ยนแปลงของเทคโนโลยีใหม่ๆ</a:t>
            </a:r>
            <a:endParaRPr lang="en-US" sz="3400" dirty="0">
              <a:cs typeface="+mn-cs"/>
            </a:endParaRPr>
          </a:p>
          <a:p>
            <a:pPr marL="1543050" lvl="2" indent="-742950">
              <a:buFont typeface="+mj-lt"/>
              <a:buAutoNum type="arabicPeriod" startAt="6"/>
            </a:pPr>
            <a:r>
              <a:rPr lang="th-TH" sz="3400" dirty="0" smtClean="0">
                <a:cs typeface="+mn-cs"/>
              </a:rPr>
              <a:t>จัดหา</a:t>
            </a:r>
            <a:r>
              <a:rPr lang="th-TH" sz="3400" dirty="0">
                <a:cs typeface="+mn-cs"/>
              </a:rPr>
              <a:t>งบประมาณและแหล่งเงินทุนสนับสนุนในการพัฒนาและฝึกอบรมให้แก่เจ้าหน้าที่อย่างต่อเนื่อง</a:t>
            </a:r>
            <a:endParaRPr lang="en-US" sz="3400" dirty="0">
              <a:cs typeface="+mn-cs"/>
            </a:endParaRPr>
          </a:p>
          <a:p>
            <a:pPr marL="1543050" lvl="2" indent="-742950">
              <a:buFont typeface="+mj-lt"/>
              <a:buAutoNum type="arabicPeriod" startAt="6"/>
            </a:pPr>
            <a:r>
              <a:rPr lang="th-TH" sz="3400" dirty="0" smtClean="0">
                <a:cs typeface="+mn-cs"/>
              </a:rPr>
              <a:t>จัดทำ</a:t>
            </a:r>
            <a:r>
              <a:rPr lang="th-TH" sz="3400" dirty="0">
                <a:cs typeface="+mn-cs"/>
              </a:rPr>
              <a:t>คู่มือการปฏิบัติงานและแบบฟอร์มมาตรฐานในการรับส่งงานระหว่างเจ้าหน้าที่ศูนย์คอมพิวเตอร์และผู้ใช้ </a:t>
            </a:r>
            <a:r>
              <a:rPr lang="en-US" sz="3400" dirty="0">
                <a:cs typeface="+mn-cs"/>
              </a:rPr>
              <a:t>( Users) </a:t>
            </a:r>
          </a:p>
          <a:p>
            <a:pPr marL="1543050" lvl="2" indent="-742950">
              <a:buFont typeface="+mj-lt"/>
              <a:buAutoNum type="arabicPeriod" startAt="6"/>
            </a:pPr>
            <a:r>
              <a:rPr lang="th-TH" sz="3400" dirty="0" smtClean="0">
                <a:cs typeface="+mn-cs"/>
              </a:rPr>
              <a:t>จัด</a:t>
            </a:r>
            <a:r>
              <a:rPr lang="th-TH" sz="3400" dirty="0">
                <a:cs typeface="+mn-cs"/>
              </a:rPr>
              <a:t>ให้มีการฝึกอบรมความรู้เกี่ยวกับระเบียบและวิธีปฏิบัติให้ผู้ที่เกี่ยวข้องทราบ</a:t>
            </a:r>
            <a:endParaRPr lang="en-US" sz="3400" dirty="0">
              <a:cs typeface="+mn-cs"/>
            </a:endParaRPr>
          </a:p>
          <a:p>
            <a:pPr marL="514350" indent="-514350">
              <a:buFont typeface="+mj-lt"/>
              <a:buAutoNum type="arabicPeriod" startAt="7"/>
            </a:pPr>
            <a:endParaRPr lang="th-TH" dirty="0"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1.1 การควบคุมด้านการบริหารจัดการ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179512" y="1600200"/>
            <a:ext cx="8821644" cy="4525963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th-TH" sz="3200" b="1" dirty="0" smtClean="0"/>
              <a:t>4. สารสนเทศ</a:t>
            </a:r>
            <a:r>
              <a:rPr lang="th-TH" sz="3200" b="1" dirty="0" smtClean="0"/>
              <a:t>และการสื่อสาร</a:t>
            </a:r>
            <a:endParaRPr lang="th-TH" sz="3200" b="1" dirty="0" smtClean="0">
              <a:cs typeface="+mn-cs"/>
            </a:endParaRPr>
          </a:p>
          <a:p>
            <a:pPr lvl="2">
              <a:buNone/>
            </a:pPr>
            <a:r>
              <a:rPr lang="th-TH" dirty="0" smtClean="0">
                <a:cs typeface="+mn-cs"/>
              </a:rPr>
              <a:t>1</a:t>
            </a:r>
            <a:r>
              <a:rPr lang="th-TH" dirty="0" smtClean="0">
                <a:cs typeface="+mn-cs"/>
              </a:rPr>
              <a:t>. มี</a:t>
            </a:r>
            <a:r>
              <a:rPr lang="th-TH" dirty="0">
                <a:cs typeface="+mn-cs"/>
              </a:rPr>
              <a:t>การประชาสัมพันธ์และทำความเข้าใจให้เจ้าหน้าที่ทุกคนในหน่วยงานทราบอย่างทั่วถึง</a:t>
            </a:r>
            <a:r>
              <a:rPr lang="th-TH" dirty="0" smtClean="0">
                <a:cs typeface="+mn-cs"/>
              </a:rPr>
              <a:t>เกี่ยวกับ </a:t>
            </a:r>
            <a:r>
              <a:rPr lang="th-TH" dirty="0">
                <a:cs typeface="+mn-cs"/>
              </a:rPr>
              <a:t>นโยบายหรือแผนแม่บท </a:t>
            </a:r>
            <a:r>
              <a:rPr lang="en-US" dirty="0">
                <a:cs typeface="+mn-cs"/>
              </a:rPr>
              <a:t>IT </a:t>
            </a:r>
            <a:r>
              <a:rPr lang="en-US" dirty="0" smtClean="0">
                <a:cs typeface="+mn-cs"/>
              </a:rPr>
              <a:t> </a:t>
            </a:r>
            <a:r>
              <a:rPr lang="th-TH" dirty="0" smtClean="0">
                <a:cs typeface="+mn-cs"/>
              </a:rPr>
              <a:t>และรายงานระบบงานข้อมูลที่</a:t>
            </a:r>
            <a:r>
              <a:rPr lang="th-TH" dirty="0">
                <a:cs typeface="+mn-cs"/>
              </a:rPr>
              <a:t>มีอยู่ในความดูแล</a:t>
            </a:r>
            <a:r>
              <a:rPr lang="th-TH" dirty="0" smtClean="0">
                <a:cs typeface="+mn-cs"/>
              </a:rPr>
              <a:t>รับผิดชอบ</a:t>
            </a:r>
            <a:endParaRPr lang="en-US" dirty="0">
              <a:cs typeface="+mn-cs"/>
            </a:endParaRPr>
          </a:p>
          <a:p>
            <a:pPr lvl="2">
              <a:buNone/>
            </a:pPr>
            <a:r>
              <a:rPr lang="th-TH" dirty="0" smtClean="0">
                <a:cs typeface="+mn-cs"/>
              </a:rPr>
              <a:t>2</a:t>
            </a:r>
            <a:r>
              <a:rPr lang="th-TH" dirty="0">
                <a:cs typeface="+mn-cs"/>
              </a:rPr>
              <a:t>. มีการเผยแพร่ข้อมูลข่าวสารเกี่ยวกับการจัดซื้อจัดหาครุภัณฑ์คอมพิวเตอร์ และหรือ </a:t>
            </a:r>
            <a:r>
              <a:rPr lang="en-US" dirty="0">
                <a:cs typeface="+mn-cs"/>
              </a:rPr>
              <a:t>Software </a:t>
            </a:r>
            <a:r>
              <a:rPr lang="th-TH" dirty="0">
                <a:cs typeface="+mn-cs"/>
              </a:rPr>
              <a:t>ให้บริษัทผู้ผลิตหรือตัวแทนจำหน่ายทราบอย่าง</a:t>
            </a:r>
            <a:r>
              <a:rPr lang="th-TH" dirty="0" smtClean="0">
                <a:cs typeface="+mn-cs"/>
              </a:rPr>
              <a:t>ทั่วถึง</a:t>
            </a:r>
          </a:p>
          <a:p>
            <a:pPr lvl="2">
              <a:buNone/>
            </a:pPr>
            <a:r>
              <a:rPr lang="th-TH" dirty="0" smtClean="0">
                <a:cs typeface="+mn-cs"/>
              </a:rPr>
              <a:t>3</a:t>
            </a:r>
            <a:r>
              <a:rPr lang="th-TH" dirty="0">
                <a:cs typeface="+mn-cs"/>
              </a:rPr>
              <a:t>. ชี้แจงและทำความเข้าใจเกี่ยวกับการจัดโครงสร้างและการแบ่งหน้าที่ความ</a:t>
            </a:r>
            <a:r>
              <a:rPr lang="th-TH" dirty="0" smtClean="0">
                <a:cs typeface="+mn-cs"/>
              </a:rPr>
              <a:t>รับผิดชอบของ</a:t>
            </a:r>
            <a:r>
              <a:rPr lang="th-TH" dirty="0" smtClean="0">
                <a:cs typeface="+mn-cs"/>
              </a:rPr>
              <a:t>หน่วยงาน</a:t>
            </a:r>
          </a:p>
          <a:p>
            <a:pPr lvl="2">
              <a:buNone/>
            </a:pPr>
            <a:r>
              <a:rPr lang="en-US" sz="1800" dirty="0" smtClean="0">
                <a:cs typeface="+mn-cs"/>
              </a:rPr>
              <a:t>4</a:t>
            </a:r>
            <a:r>
              <a:rPr lang="en-US" dirty="0" smtClean="0">
                <a:cs typeface="+mn-cs"/>
              </a:rPr>
              <a:t> </a:t>
            </a:r>
            <a:r>
              <a:rPr lang="th-TH" dirty="0" smtClean="0">
                <a:cs typeface="+mn-cs"/>
              </a:rPr>
              <a:t>สื่อสาร</a:t>
            </a:r>
            <a:r>
              <a:rPr lang="th-TH" dirty="0" smtClean="0">
                <a:cs typeface="+mn-cs"/>
              </a:rPr>
              <a:t>และแลกเปลี่ยนข้อมูลข่าวสารด้าน </a:t>
            </a:r>
            <a:r>
              <a:rPr lang="en-US" dirty="0" smtClean="0">
                <a:cs typeface="+mn-cs"/>
              </a:rPr>
              <a:t>IT</a:t>
            </a:r>
            <a:r>
              <a:rPr lang="th-TH" dirty="0" smtClean="0">
                <a:cs typeface="+mn-cs"/>
              </a:rPr>
              <a:t> กับหน่วยงานหรือบุคคลที่มีความรู้ความเชี่ยวชาญเฉพาะด้านอย่างสม่ำเสมอ</a:t>
            </a:r>
            <a:endParaRPr lang="en-US" dirty="0" smtClean="0">
              <a:cs typeface="+mn-cs"/>
            </a:endParaRPr>
          </a:p>
          <a:p>
            <a:pPr lvl="2">
              <a:buNone/>
            </a:pPr>
            <a:r>
              <a:rPr lang="th-TH" dirty="0" smtClean="0">
                <a:cs typeface="+mn-cs"/>
              </a:rPr>
              <a:t>5</a:t>
            </a:r>
            <a:r>
              <a:rPr lang="th-TH" dirty="0">
                <a:cs typeface="+mn-cs"/>
              </a:rPr>
              <a:t>. มีการประชาสัมพันธ์เกี่ยวกับการพัฒนาและฝึกอบรมให้ทราบโดยทั่ว</a:t>
            </a:r>
            <a:r>
              <a:rPr lang="th-TH" dirty="0" smtClean="0">
                <a:cs typeface="+mn-cs"/>
              </a:rPr>
              <a:t>กัน</a:t>
            </a:r>
          </a:p>
          <a:p>
            <a:pPr lvl="2">
              <a:buNone/>
            </a:pPr>
            <a:r>
              <a:rPr lang="th-TH" dirty="0">
                <a:cs typeface="+mn-cs"/>
              </a:rPr>
              <a:t>6. เวียนแจ้งระเบียบ  วิธีปฏิบัติคู่มือการปฏิบัติงานและแบบฟอร์มมาตรฐานในการรับส่งงานให้ทราบทั่วกัน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1.1 การควบคุมด้านการบริหาร</a:t>
            </a:r>
            <a:r>
              <a:rPr lang="th-TH" b="1" dirty="0" smtClean="0"/>
              <a:t>จัดการ</a:t>
            </a:r>
            <a:endParaRPr lang="th-TH" b="1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None/>
            </a:pPr>
            <a:r>
              <a:rPr lang="th-TH" sz="3200" b="1" dirty="0" smtClean="0"/>
              <a:t>5. การ</a:t>
            </a:r>
            <a:r>
              <a:rPr lang="th-TH" sz="3200" b="1" dirty="0" smtClean="0"/>
              <a:t>ติดตามและประเมินผล</a:t>
            </a:r>
            <a:endParaRPr lang="th-TH" sz="3200" dirty="0" smtClean="0">
              <a:cs typeface="+mn-cs"/>
            </a:endParaRPr>
          </a:p>
          <a:p>
            <a:pPr lvl="2">
              <a:buNone/>
            </a:pPr>
            <a:r>
              <a:rPr lang="th-TH" dirty="0" smtClean="0">
                <a:cs typeface="+mn-cs"/>
              </a:rPr>
              <a:t>1</a:t>
            </a:r>
            <a:r>
              <a:rPr lang="th-TH" dirty="0">
                <a:cs typeface="+mn-cs"/>
              </a:rPr>
              <a:t>. ติดตามผลการดำเนินงานของศูนย์คอมพิวเตอร์ ตามแผนแม่บท </a:t>
            </a:r>
            <a:r>
              <a:rPr lang="en-US" dirty="0">
                <a:cs typeface="+mn-cs"/>
              </a:rPr>
              <a:t>IT </a:t>
            </a:r>
            <a:r>
              <a:rPr lang="th-TH" dirty="0">
                <a:cs typeface="+mn-cs"/>
              </a:rPr>
              <a:t>อย่างสม่ำเสมอ</a:t>
            </a:r>
            <a:endParaRPr lang="en-US" dirty="0">
              <a:cs typeface="+mn-cs"/>
            </a:endParaRPr>
          </a:p>
          <a:p>
            <a:pPr lvl="2">
              <a:buNone/>
            </a:pPr>
            <a:r>
              <a:rPr lang="th-TH" dirty="0">
                <a:cs typeface="+mn-cs"/>
              </a:rPr>
              <a:t>2. ทบทวนการปฏิบัติงานด้าน </a:t>
            </a:r>
            <a:r>
              <a:rPr lang="en-US" dirty="0">
                <a:cs typeface="+mn-cs"/>
              </a:rPr>
              <a:t>IT </a:t>
            </a:r>
            <a:r>
              <a:rPr lang="th-TH" dirty="0">
                <a:cs typeface="+mn-cs"/>
              </a:rPr>
              <a:t>อย่างเป็นระบบ </a:t>
            </a:r>
            <a:r>
              <a:rPr lang="th-TH" dirty="0" smtClean="0">
                <a:cs typeface="+mn-cs"/>
              </a:rPr>
              <a:t>และ</a:t>
            </a:r>
            <a:r>
              <a:rPr lang="th-TH" dirty="0">
                <a:cs typeface="+mn-cs"/>
              </a:rPr>
              <a:t>ต่อเนื่อง</a:t>
            </a:r>
            <a:endParaRPr lang="en-US" dirty="0">
              <a:cs typeface="+mn-cs"/>
            </a:endParaRPr>
          </a:p>
          <a:p>
            <a:pPr lvl="2">
              <a:buNone/>
            </a:pPr>
            <a:r>
              <a:rPr lang="th-TH" dirty="0">
                <a:cs typeface="+mn-cs"/>
              </a:rPr>
              <a:t>3. ติดตามประเมินผลการประชาสัมพันธ์แผนหรือนโยบายด้าน </a:t>
            </a:r>
            <a:r>
              <a:rPr lang="en-US" dirty="0">
                <a:cs typeface="+mn-cs"/>
              </a:rPr>
              <a:t>IT </a:t>
            </a:r>
            <a:r>
              <a:rPr lang="th-TH" dirty="0">
                <a:cs typeface="+mn-cs"/>
              </a:rPr>
              <a:t> และการเผยแพร่ข้อมูล</a:t>
            </a:r>
            <a:r>
              <a:rPr lang="th-TH" dirty="0" smtClean="0">
                <a:cs typeface="+mn-cs"/>
              </a:rPr>
              <a:t>ข่าวสาร</a:t>
            </a:r>
          </a:p>
          <a:p>
            <a:pPr lvl="2">
              <a:buNone/>
            </a:pPr>
            <a:r>
              <a:rPr lang="th-TH" dirty="0">
                <a:cs typeface="+mn-cs"/>
              </a:rPr>
              <a:t>4. ประเมินความเหมาะสมของโครงสร้าง อัตรากำลังและการมอบหมายหน้าที่ความรับผิดชอบในศูนย์คอมพิวเตอร์เป็นครั้งคราว</a:t>
            </a:r>
            <a:endParaRPr lang="en-US" dirty="0">
              <a:cs typeface="+mn-cs"/>
            </a:endParaRPr>
          </a:p>
          <a:p>
            <a:pPr lvl="2">
              <a:buNone/>
            </a:pPr>
            <a:r>
              <a:rPr lang="en-US" dirty="0">
                <a:cs typeface="+mn-cs"/>
              </a:rPr>
              <a:t> </a:t>
            </a:r>
            <a:r>
              <a:rPr lang="th-TH" dirty="0" smtClean="0">
                <a:cs typeface="+mn-cs"/>
              </a:rPr>
              <a:t>5</a:t>
            </a:r>
            <a:r>
              <a:rPr lang="th-TH" dirty="0">
                <a:cs typeface="+mn-cs"/>
              </a:rPr>
              <a:t>. ประเมินผล</a:t>
            </a:r>
            <a:r>
              <a:rPr lang="th-TH" dirty="0" smtClean="0">
                <a:cs typeface="+mn-cs"/>
              </a:rPr>
              <a:t>แผนการสืบ</a:t>
            </a:r>
            <a:r>
              <a:rPr lang="th-TH" dirty="0">
                <a:cs typeface="+mn-cs"/>
              </a:rPr>
              <a:t>ทอดตำแหน่งงานและผลการจ้างที่ปรึกษาและผลการดำเนินงานของที่</a:t>
            </a:r>
            <a:r>
              <a:rPr lang="th-TH" dirty="0" smtClean="0">
                <a:cs typeface="+mn-cs"/>
              </a:rPr>
              <a:t>ปรึกษา</a:t>
            </a:r>
          </a:p>
          <a:p>
            <a:pPr lvl="2">
              <a:buNone/>
            </a:pPr>
            <a:r>
              <a:rPr lang="th-TH" dirty="0" smtClean="0"/>
              <a:t> 6. </a:t>
            </a:r>
            <a:r>
              <a:rPr lang="th-TH" dirty="0" smtClean="0">
                <a:cs typeface="+mn-cs"/>
              </a:rPr>
              <a:t>ติดตาม</a:t>
            </a:r>
            <a:r>
              <a:rPr lang="th-TH" dirty="0">
                <a:cs typeface="+mn-cs"/>
              </a:rPr>
              <a:t>และประเมินศักยภาพเจ้าหน้าที่ด้าน </a:t>
            </a:r>
            <a:r>
              <a:rPr lang="en-US" dirty="0">
                <a:cs typeface="+mn-cs"/>
              </a:rPr>
              <a:t>IT </a:t>
            </a:r>
            <a:r>
              <a:rPr lang="th-TH" dirty="0">
                <a:cs typeface="+mn-cs"/>
              </a:rPr>
              <a:t>อย่าง</a:t>
            </a:r>
            <a:r>
              <a:rPr lang="th-TH" dirty="0" smtClean="0">
                <a:cs typeface="+mn-cs"/>
              </a:rPr>
              <a:t>สม่ำเสมอ</a:t>
            </a:r>
          </a:p>
          <a:p>
            <a:pPr lvl="2">
              <a:buNone/>
            </a:pPr>
            <a:r>
              <a:rPr lang="th-TH" dirty="0" smtClean="0">
                <a:cs typeface="+mn-cs"/>
              </a:rPr>
              <a:t> 7</a:t>
            </a:r>
            <a:r>
              <a:rPr lang="th-TH" dirty="0">
                <a:cs typeface="+mn-cs"/>
              </a:rPr>
              <a:t>. ติดตามผลการปฏิบัติงานของเจ้าหน้าที่ผู้ปฏิบัติงาน</a:t>
            </a:r>
            <a:endParaRPr lang="en-US" dirty="0">
              <a:cs typeface="+mn-cs"/>
            </a:endParaRPr>
          </a:p>
          <a:p>
            <a:endParaRPr lang="th-TH" dirty="0"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1.2 </a:t>
            </a:r>
            <a:r>
              <a:rPr lang="th-TH" sz="4000" b="1" dirty="0" smtClean="0"/>
              <a:t>การควบคุมด้าน </a:t>
            </a:r>
            <a:r>
              <a:rPr lang="en-US" sz="4000" b="1" dirty="0" smtClean="0"/>
              <a:t>Hardware   Software </a:t>
            </a:r>
            <a:r>
              <a:rPr lang="th-TH" sz="4000" b="1" dirty="0" smtClean="0"/>
              <a:t>และ </a:t>
            </a:r>
            <a:r>
              <a:rPr lang="en-US" sz="4000" b="1" dirty="0" smtClean="0"/>
              <a:t>application</a:t>
            </a:r>
            <a:endParaRPr lang="th-TH" sz="2800" b="1" dirty="0" smtClean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th-TH" sz="3200" b="1" dirty="0" smtClean="0"/>
              <a:t>1. สภาพแวดล้อม</a:t>
            </a:r>
            <a:r>
              <a:rPr lang="th-TH" sz="3200" b="1" dirty="0" smtClean="0"/>
              <a:t>ในการควบคุม</a:t>
            </a:r>
            <a:endParaRPr lang="th-TH" sz="3200" b="1" dirty="0" smtClean="0">
              <a:cs typeface="+mn-cs"/>
            </a:endParaRPr>
          </a:p>
          <a:p>
            <a:pPr lvl="2">
              <a:buNone/>
            </a:pPr>
            <a:r>
              <a:rPr lang="th-TH" sz="2800" dirty="0" smtClean="0">
                <a:cs typeface="+mn-cs"/>
              </a:rPr>
              <a:t>1</a:t>
            </a:r>
            <a:r>
              <a:rPr lang="th-TH" sz="2800" dirty="0">
                <a:cs typeface="+mn-cs"/>
              </a:rPr>
              <a:t>. ความต้องการใช้งานด้าน </a:t>
            </a:r>
            <a:r>
              <a:rPr lang="en-US" sz="2800" dirty="0">
                <a:cs typeface="+mn-cs"/>
              </a:rPr>
              <a:t>IT </a:t>
            </a:r>
          </a:p>
          <a:p>
            <a:pPr lvl="2">
              <a:buNone/>
            </a:pPr>
            <a:r>
              <a:rPr lang="th-TH" sz="2800" dirty="0">
                <a:cs typeface="+mn-cs"/>
              </a:rPr>
              <a:t>2. นโยบายในการพัฒนาระบบงานและประสิทธิภาพของการบริหารจัดการที่เกี่ยวข้องกับการพัฒนาระบบงานของศูนย์คอมพิวเตอร์</a:t>
            </a:r>
            <a:endParaRPr lang="en-US" sz="2800" dirty="0">
              <a:cs typeface="+mn-cs"/>
            </a:endParaRPr>
          </a:p>
          <a:p>
            <a:pPr lvl="2">
              <a:buNone/>
            </a:pPr>
            <a:r>
              <a:rPr lang="th-TH" sz="2800" dirty="0">
                <a:cs typeface="+mn-cs"/>
              </a:rPr>
              <a:t>3. ประสิทธิภาพของอุปกรณ์คอมพิวเตอร์และการใช้งานของผู้ที่เกี่ยวข้อง</a:t>
            </a:r>
            <a:endParaRPr lang="en-US" sz="2800" dirty="0">
              <a:cs typeface="+mn-cs"/>
            </a:endParaRPr>
          </a:p>
          <a:p>
            <a:pPr lvl="2">
              <a:buNone/>
            </a:pPr>
            <a:r>
              <a:rPr lang="th-TH" sz="2800" dirty="0">
                <a:cs typeface="+mn-cs"/>
              </a:rPr>
              <a:t>4. มาตรการการบริหารทรัพยากรด้าน  </a:t>
            </a:r>
            <a:r>
              <a:rPr lang="en-US" sz="2800" dirty="0">
                <a:cs typeface="+mn-cs"/>
              </a:rPr>
              <a:t>IT </a:t>
            </a:r>
            <a:r>
              <a:rPr lang="th-TH" sz="2800" dirty="0">
                <a:cs typeface="+mn-cs"/>
              </a:rPr>
              <a:t> (วัสดุ  ครุภัณฑ์  และของใช้สิ้นเปลืองต่างๆ เช่น กระดาษต่อเนื่อง  ผ้าหมึก </a:t>
            </a:r>
            <a:r>
              <a:rPr lang="en-US" sz="2800" dirty="0">
                <a:cs typeface="+mn-cs"/>
              </a:rPr>
              <a:t>Tape  </a:t>
            </a:r>
            <a:r>
              <a:rPr lang="th-TH" sz="2800" dirty="0">
                <a:cs typeface="+mn-cs"/>
              </a:rPr>
              <a:t>แผ่น </a:t>
            </a:r>
            <a:r>
              <a:rPr lang="en-US" sz="2800" dirty="0">
                <a:cs typeface="+mn-cs"/>
              </a:rPr>
              <a:t>Diskette)</a:t>
            </a:r>
            <a:endParaRPr lang="th-TH" sz="2800" dirty="0"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1.2 </a:t>
            </a:r>
            <a:r>
              <a:rPr lang="th-TH" sz="4000" b="1" dirty="0" smtClean="0"/>
              <a:t>การควบคุมด้าน </a:t>
            </a:r>
            <a:r>
              <a:rPr lang="en-US" sz="4000" b="1" dirty="0" smtClean="0"/>
              <a:t>Hardware   Software </a:t>
            </a:r>
            <a:r>
              <a:rPr lang="th-TH" sz="4000" b="1" dirty="0" smtClean="0"/>
              <a:t>และ </a:t>
            </a:r>
            <a:r>
              <a:rPr lang="en-US" sz="4000" b="1" dirty="0" smtClean="0"/>
              <a:t>application</a:t>
            </a:r>
            <a:endParaRPr lang="th-TH" sz="3600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09120"/>
          </a:xfrm>
        </p:spPr>
        <p:txBody>
          <a:bodyPr>
            <a:normAutofit fontScale="25000" lnSpcReduction="20000"/>
          </a:bodyPr>
          <a:lstStyle/>
          <a:p>
            <a:pPr lvl="1">
              <a:buNone/>
            </a:pPr>
            <a:r>
              <a:rPr lang="th-TH" sz="12800" b="1" dirty="0" smtClean="0"/>
              <a:t>2. ปัจจัยเสี่ยง</a:t>
            </a:r>
          </a:p>
          <a:p>
            <a:pPr lvl="2">
              <a:buNone/>
            </a:pPr>
            <a:r>
              <a:rPr lang="th-TH" sz="9200" dirty="0" smtClean="0">
                <a:cs typeface="+mn-cs"/>
              </a:rPr>
              <a:t>1. </a:t>
            </a:r>
            <a:r>
              <a:rPr lang="th-TH" sz="9200" dirty="0">
                <a:cs typeface="+mn-cs"/>
              </a:rPr>
              <a:t>การจัดซื้อระบบคอมพิวเตอร์และระบบ  รวมทั้งการพัฒนาหรือการปรับปรุงแก้ไขระบบงานไม่สอดคล้อง และไม่เพียงพอกับความต้องการใช้งาน และอุปกรณ์เครื่องคอมพิวเตอร์</a:t>
            </a:r>
            <a:r>
              <a:rPr lang="th-TH" sz="9200" dirty="0" smtClean="0">
                <a:cs typeface="+mn-cs"/>
              </a:rPr>
              <a:t>ล้าสมัย</a:t>
            </a:r>
            <a:endParaRPr lang="en-US" sz="9200" dirty="0">
              <a:cs typeface="+mn-cs"/>
            </a:endParaRPr>
          </a:p>
          <a:p>
            <a:pPr lvl="2">
              <a:buNone/>
            </a:pPr>
            <a:r>
              <a:rPr lang="th-TH" sz="9200" dirty="0" smtClean="0">
                <a:cs typeface="+mn-cs"/>
              </a:rPr>
              <a:t>2. มี</a:t>
            </a:r>
            <a:r>
              <a:rPr lang="th-TH" sz="9200" dirty="0">
                <a:cs typeface="+mn-cs"/>
              </a:rPr>
              <a:t>การพัฒนา/แก้ไข/ติดตั้ง/ใช้งาน ระบบงานโดยไม่ได้รับอนุญาต</a:t>
            </a:r>
            <a:endParaRPr lang="en-US" sz="9200" dirty="0">
              <a:cs typeface="+mn-cs"/>
            </a:endParaRPr>
          </a:p>
          <a:p>
            <a:pPr lvl="2">
              <a:buNone/>
            </a:pPr>
            <a:r>
              <a:rPr lang="th-TH" sz="9200" dirty="0">
                <a:cs typeface="+mn-cs"/>
              </a:rPr>
              <a:t>3. เอกสารหลักฐานประกอบการออกแบบและเขียนโปรแกรมระบบงานไม่ครบถ้วนหรือสูญหายทำให้เกิดความไม่ต่อเนื่องในการดูแลหรือปรับปรุง</a:t>
            </a:r>
            <a:r>
              <a:rPr lang="th-TH" sz="9200" dirty="0" smtClean="0">
                <a:cs typeface="+mn-cs"/>
              </a:rPr>
              <a:t>แก้ไข </a:t>
            </a:r>
            <a:r>
              <a:rPr lang="en-US" sz="9200" dirty="0" smtClean="0">
                <a:cs typeface="+mn-cs"/>
              </a:rPr>
              <a:t>( </a:t>
            </a:r>
            <a:r>
              <a:rPr lang="en-US" sz="9200" dirty="0" err="1">
                <a:cs typeface="+mn-cs"/>
              </a:rPr>
              <a:t>Maintainanc</a:t>
            </a:r>
            <a:r>
              <a:rPr lang="en-US" sz="9200" dirty="0">
                <a:cs typeface="+mn-cs"/>
              </a:rPr>
              <a:t>)</a:t>
            </a:r>
            <a:r>
              <a:rPr lang="th-TH" sz="9200" dirty="0">
                <a:cs typeface="+mn-cs"/>
              </a:rPr>
              <a:t> ในภายหลัง</a:t>
            </a:r>
            <a:endParaRPr lang="en-US" sz="9200" dirty="0">
              <a:cs typeface="+mn-cs"/>
            </a:endParaRPr>
          </a:p>
          <a:p>
            <a:pPr lvl="2">
              <a:buNone/>
            </a:pPr>
            <a:r>
              <a:rPr lang="th-TH" sz="9200" dirty="0">
                <a:cs typeface="+mn-cs"/>
              </a:rPr>
              <a:t>4. </a:t>
            </a:r>
            <a:r>
              <a:rPr lang="en-US" sz="9200" dirty="0">
                <a:cs typeface="+mn-cs"/>
              </a:rPr>
              <a:t>Source Program  </a:t>
            </a:r>
            <a:r>
              <a:rPr lang="th-TH" sz="9200" dirty="0">
                <a:cs typeface="+mn-cs"/>
              </a:rPr>
              <a:t>ระบบงานและเอกสารประกอบสูญหายหรือได้รับความเสียหายจากเหตุที่คาดไม่</a:t>
            </a:r>
            <a:r>
              <a:rPr lang="th-TH" sz="9200" dirty="0" smtClean="0">
                <a:cs typeface="+mn-cs"/>
              </a:rPr>
              <a:t>ถึง</a:t>
            </a:r>
          </a:p>
          <a:p>
            <a:pPr lvl="2">
              <a:buNone/>
            </a:pPr>
            <a:r>
              <a:rPr lang="th-TH" sz="9200" dirty="0">
                <a:cs typeface="+mn-cs"/>
              </a:rPr>
              <a:t>5. เครื่องคอมพิวเตอร์และอุปกรณ์ถูกใช้งานอย่างไม่เหมาะสมและไม่ถูกวิธี  ทำให้เกิดการเสื่อมสภาพก่อนเวลาอันควร</a:t>
            </a:r>
            <a:endParaRPr lang="en-US" sz="9200" dirty="0">
              <a:cs typeface="+mn-cs"/>
            </a:endParaRPr>
          </a:p>
          <a:p>
            <a:pPr lvl="2">
              <a:buNone/>
            </a:pPr>
            <a:r>
              <a:rPr lang="th-TH" sz="9200" dirty="0">
                <a:cs typeface="+mn-cs"/>
              </a:rPr>
              <a:t>6. เครื่องคอมพิวเตอร์และอุปกรณ์สูญหาย หรือเกิดการเสียหาย</a:t>
            </a:r>
            <a:endParaRPr lang="en-US" sz="9200" dirty="0">
              <a:cs typeface="+mn-cs"/>
            </a:endParaRPr>
          </a:p>
          <a:p>
            <a:pPr lvl="2">
              <a:buNone/>
            </a:pPr>
            <a:r>
              <a:rPr lang="th-TH" sz="9200" dirty="0" smtClean="0">
                <a:cs typeface="+mn-cs"/>
              </a:rPr>
              <a:t>7</a:t>
            </a:r>
            <a:r>
              <a:rPr lang="th-TH" sz="9200" dirty="0">
                <a:cs typeface="+mn-cs"/>
              </a:rPr>
              <a:t>. ไม่มีมาตรการหรือแผนรองรับเหตุฉุกเฉินหรือการหยุดชะงักของระบบ</a:t>
            </a:r>
            <a:r>
              <a:rPr lang="th-TH" sz="9200" dirty="0" smtClean="0">
                <a:cs typeface="+mn-cs"/>
              </a:rPr>
              <a:t>คอมพิวเตอร์</a:t>
            </a:r>
          </a:p>
          <a:p>
            <a:pPr lvl="2">
              <a:buNone/>
            </a:pPr>
            <a:r>
              <a:rPr lang="th-TH" sz="9200" dirty="0">
                <a:cs typeface="+mn-cs"/>
              </a:rPr>
              <a:t>8. การใช้ทรัพยากรด้าน </a:t>
            </a:r>
            <a:r>
              <a:rPr lang="en-US" sz="9200" dirty="0">
                <a:cs typeface="+mn-cs"/>
              </a:rPr>
              <a:t>IT </a:t>
            </a:r>
            <a:r>
              <a:rPr lang="th-TH" sz="9200" dirty="0">
                <a:cs typeface="+mn-cs"/>
              </a:rPr>
              <a:t> </a:t>
            </a:r>
            <a:r>
              <a:rPr lang="th-TH" sz="9200" dirty="0" smtClean="0">
                <a:cs typeface="+mn-cs"/>
              </a:rPr>
              <a:t>ไม่</a:t>
            </a:r>
            <a:r>
              <a:rPr lang="th-TH" sz="9200" dirty="0">
                <a:cs typeface="+mn-cs"/>
              </a:rPr>
              <a:t>เหมาะสม  ทำให้เกิดความสิ้นเปลืองและใช้</a:t>
            </a:r>
            <a:r>
              <a:rPr lang="th-TH" sz="9200" dirty="0" smtClean="0">
                <a:cs typeface="+mn-cs"/>
              </a:rPr>
              <a:t>ประโยชน์ไม่</a:t>
            </a:r>
            <a:r>
              <a:rPr lang="th-TH" sz="9200" dirty="0">
                <a:cs typeface="+mn-cs"/>
              </a:rPr>
              <a:t>คุ้มค่า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dirty="0" smtClean="0"/>
              <a:t>1.2 </a:t>
            </a:r>
            <a:r>
              <a:rPr lang="th-TH" sz="4000" b="1" dirty="0" smtClean="0"/>
              <a:t>การควบคุมด้าน </a:t>
            </a:r>
            <a:r>
              <a:rPr lang="en-US" sz="4000" b="1" dirty="0" smtClean="0"/>
              <a:t>Hardware   Software </a:t>
            </a:r>
            <a:r>
              <a:rPr lang="th-TH" sz="4000" b="1" dirty="0" smtClean="0"/>
              <a:t>และ </a:t>
            </a:r>
            <a:r>
              <a:rPr lang="en-US" sz="4000" b="1" dirty="0" smtClean="0"/>
              <a:t>application</a:t>
            </a:r>
            <a:endParaRPr lang="th-TH" sz="2800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496" y="1340768"/>
            <a:ext cx="8965660" cy="4997152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th-TH" sz="3200" b="1" dirty="0" smtClean="0"/>
              <a:t>3. การ</a:t>
            </a:r>
            <a:r>
              <a:rPr lang="th-TH" sz="3200" b="1" dirty="0" smtClean="0"/>
              <a:t>ดำเนินกิจกรรมการควบคุม</a:t>
            </a:r>
            <a:endParaRPr lang="th-TH" sz="3200" dirty="0" smtClean="0">
              <a:cs typeface="+mn-cs"/>
            </a:endParaRPr>
          </a:p>
          <a:p>
            <a:pPr lvl="2">
              <a:buNone/>
            </a:pPr>
            <a:r>
              <a:rPr lang="th-TH" dirty="0" smtClean="0">
                <a:cs typeface="+mn-cs"/>
              </a:rPr>
              <a:t>1</a:t>
            </a:r>
            <a:r>
              <a:rPr lang="th-TH" dirty="0">
                <a:cs typeface="+mn-cs"/>
              </a:rPr>
              <a:t>. สำรวจความต้องการของผู้ใช้หรือผู้ที่เกี่ยวข้องทุกฝ่ายก่อนการจัดซื้อจัด</a:t>
            </a:r>
            <a:r>
              <a:rPr lang="th-TH" dirty="0" smtClean="0">
                <a:cs typeface="+mn-cs"/>
              </a:rPr>
              <a:t>จ้าง</a:t>
            </a:r>
            <a:endParaRPr lang="en-US" dirty="0">
              <a:cs typeface="+mn-cs"/>
            </a:endParaRPr>
          </a:p>
          <a:p>
            <a:pPr lvl="2">
              <a:buNone/>
            </a:pPr>
            <a:r>
              <a:rPr lang="th-TH" dirty="0">
                <a:cs typeface="+mn-cs"/>
              </a:rPr>
              <a:t>2. ผู้บริหารของหน่วยงานผู้ใช้ควรมีส่วนร่วมในการกำหนดความต้องการงานด้าน </a:t>
            </a:r>
            <a:r>
              <a:rPr lang="en-US" dirty="0">
                <a:cs typeface="+mn-cs"/>
              </a:rPr>
              <a:t>IT </a:t>
            </a:r>
            <a:r>
              <a:rPr lang="th-TH" dirty="0">
                <a:cs typeface="+mn-cs"/>
              </a:rPr>
              <a:t>และการพัฒนาหรือปรับปรุงแก้ไขระบบงาน</a:t>
            </a:r>
            <a:endParaRPr lang="en-US" dirty="0">
              <a:cs typeface="+mn-cs"/>
            </a:endParaRPr>
          </a:p>
          <a:p>
            <a:pPr lvl="2">
              <a:buNone/>
            </a:pPr>
            <a:r>
              <a:rPr lang="en-US" dirty="0">
                <a:cs typeface="+mn-cs"/>
              </a:rPr>
              <a:t> </a:t>
            </a:r>
            <a:r>
              <a:rPr lang="th-TH" dirty="0" smtClean="0">
                <a:cs typeface="+mn-cs"/>
              </a:rPr>
              <a:t>3</a:t>
            </a:r>
            <a:r>
              <a:rPr lang="th-TH" dirty="0">
                <a:cs typeface="+mn-cs"/>
              </a:rPr>
              <a:t>. </a:t>
            </a:r>
            <a:r>
              <a:rPr lang="th-TH" dirty="0" smtClean="0">
                <a:cs typeface="+mn-cs"/>
              </a:rPr>
              <a:t>ระบบงาน</a:t>
            </a:r>
            <a:r>
              <a:rPr lang="th-TH" dirty="0">
                <a:cs typeface="+mn-cs"/>
              </a:rPr>
              <a:t>ที่สำคัญต้องได้รับอนุญาตจากผู้มีอำนาจ</a:t>
            </a:r>
            <a:endParaRPr lang="en-US" dirty="0">
              <a:cs typeface="+mn-cs"/>
            </a:endParaRPr>
          </a:p>
          <a:p>
            <a:pPr lvl="2">
              <a:buNone/>
            </a:pPr>
            <a:r>
              <a:rPr lang="th-TH" dirty="0">
                <a:cs typeface="+mn-cs"/>
              </a:rPr>
              <a:t>4. กำชับให้ผู้มีหน้าที่รับผิดชอบจัดทำเอกสาร ประกอบระบบงานให้ครบถ้วน และจัดเก็บอย่างเป็นระบบ </a:t>
            </a:r>
            <a:endParaRPr lang="th-TH" dirty="0" smtClean="0">
              <a:cs typeface="+mn-cs"/>
            </a:endParaRPr>
          </a:p>
          <a:p>
            <a:pPr lvl="2">
              <a:buNone/>
            </a:pPr>
            <a:r>
              <a:rPr lang="th-TH" dirty="0" smtClean="0">
                <a:cs typeface="+mn-cs"/>
              </a:rPr>
              <a:t>5</a:t>
            </a:r>
            <a:r>
              <a:rPr lang="th-TH" dirty="0">
                <a:cs typeface="+mn-cs"/>
              </a:rPr>
              <a:t>. สอบทานกระบวนการหรือวิธีการจัดเก็บเอกสาร </a:t>
            </a:r>
            <a:r>
              <a:rPr lang="th-TH" dirty="0" smtClean="0">
                <a:cs typeface="+mn-cs"/>
              </a:rPr>
              <a:t>ที่</a:t>
            </a:r>
            <a:r>
              <a:rPr lang="th-TH" dirty="0">
                <a:cs typeface="+mn-cs"/>
              </a:rPr>
              <a:t>ใช้ประกอบการออกแบบระบบงานรวมทั้งวิธีการเก็บหรือดูแลรักษา </a:t>
            </a:r>
            <a:r>
              <a:rPr lang="en-US" dirty="0">
                <a:cs typeface="+mn-cs"/>
              </a:rPr>
              <a:t>Source  Program </a:t>
            </a:r>
            <a:r>
              <a:rPr lang="th-TH" dirty="0">
                <a:cs typeface="+mn-cs"/>
              </a:rPr>
              <a:t>อย่างสม่ำเสมอ</a:t>
            </a:r>
            <a:endParaRPr lang="en-US" dirty="0">
              <a:cs typeface="+mn-cs"/>
            </a:endParaRPr>
          </a:p>
          <a:p>
            <a:pPr lvl="2">
              <a:buNone/>
            </a:pPr>
            <a:r>
              <a:rPr lang="th-TH" dirty="0">
                <a:cs typeface="+mn-cs"/>
              </a:rPr>
              <a:t>6. กำหนดให้มีการ </a:t>
            </a:r>
            <a:r>
              <a:rPr lang="en-US" dirty="0">
                <a:cs typeface="+mn-cs"/>
              </a:rPr>
              <a:t>Backup </a:t>
            </a:r>
            <a:r>
              <a:rPr lang="th-TH" dirty="0">
                <a:cs typeface="+mn-cs"/>
              </a:rPr>
              <a:t> </a:t>
            </a:r>
            <a:r>
              <a:rPr lang="th-TH" dirty="0" smtClean="0">
                <a:cs typeface="+mn-cs"/>
              </a:rPr>
              <a:t>ระบบงาน  </a:t>
            </a:r>
            <a:r>
              <a:rPr lang="th-TH" dirty="0">
                <a:cs typeface="+mn-cs"/>
              </a:rPr>
              <a:t>และเอกสารประกอบที่สำคัญอย่างน้อย  2  ชุด  และแยกสถานที่จัดเก็บ รวมทั้งจัดทำทะเบียนคุมไว้เป็น</a:t>
            </a:r>
            <a:r>
              <a:rPr lang="th-TH" dirty="0" smtClean="0">
                <a:cs typeface="+mn-cs"/>
              </a:rPr>
              <a:t>หลักฐาน</a:t>
            </a:r>
          </a:p>
          <a:p>
            <a:pPr lvl="2">
              <a:buNone/>
            </a:pPr>
            <a:r>
              <a:rPr lang="th-TH" dirty="0">
                <a:cs typeface="+mn-cs"/>
              </a:rPr>
              <a:t>7. จัดให้มีคู่มือการใช้เครื่องคอมพิวเตอร์ และอุปกรณ์ที่ถูก</a:t>
            </a:r>
            <a:r>
              <a:rPr lang="th-TH" dirty="0" smtClean="0">
                <a:cs typeface="+mn-cs"/>
              </a:rPr>
              <a:t>วิธี</a:t>
            </a:r>
            <a:endParaRPr lang="en-US" dirty="0"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1.2 </a:t>
            </a:r>
            <a:r>
              <a:rPr lang="th-TH" b="1" dirty="0" smtClean="0"/>
              <a:t>การควบคุมด้าน </a:t>
            </a:r>
            <a:r>
              <a:rPr lang="en-US" b="1" dirty="0" smtClean="0"/>
              <a:t>Hardware   Software </a:t>
            </a:r>
            <a:r>
              <a:rPr lang="th-TH" b="1" dirty="0" smtClean="0"/>
              <a:t>และ </a:t>
            </a:r>
            <a:r>
              <a:rPr lang="en-US" b="1" dirty="0" smtClean="0"/>
              <a:t>application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th-TH" sz="3200" b="1" dirty="0" smtClean="0"/>
              <a:t>3. การ</a:t>
            </a:r>
            <a:r>
              <a:rPr lang="th-TH" sz="3200" b="1" dirty="0" smtClean="0"/>
              <a:t>ดำเนินกิจกรรมการควบคุม</a:t>
            </a:r>
            <a:endParaRPr lang="en-US" sz="23900" dirty="0" smtClean="0">
              <a:cs typeface="+mn-cs"/>
            </a:endParaRPr>
          </a:p>
          <a:p>
            <a:pPr lvl="2">
              <a:buNone/>
            </a:pPr>
            <a:r>
              <a:rPr lang="th-TH" sz="2000" dirty="0" smtClean="0">
                <a:cs typeface="+mn-cs"/>
              </a:rPr>
              <a:t>8. </a:t>
            </a:r>
            <a:r>
              <a:rPr lang="th-TH" sz="2800" dirty="0" smtClean="0">
                <a:cs typeface="+mn-cs"/>
              </a:rPr>
              <a:t>จัดให้มีคู่มือการใช้เครื่องคอมพิวเตอร์ และอุปกรณ์ที่ถูกวิธี</a:t>
            </a:r>
            <a:endParaRPr lang="en-US" sz="2800" dirty="0" smtClean="0">
              <a:cs typeface="+mn-cs"/>
            </a:endParaRPr>
          </a:p>
          <a:p>
            <a:pPr lvl="2">
              <a:buNone/>
            </a:pPr>
            <a:r>
              <a:rPr lang="th-TH" sz="2800" dirty="0" smtClean="0">
                <a:cs typeface="+mn-cs"/>
              </a:rPr>
              <a:t>9. </a:t>
            </a:r>
            <a:r>
              <a:rPr lang="th-TH" sz="2800" dirty="0">
                <a:cs typeface="+mn-cs"/>
              </a:rPr>
              <a:t>จัดให้มีระบบบำรุงรักษาที่ต่อเนื่องเหมาะสม และ</a:t>
            </a:r>
            <a:r>
              <a:rPr lang="th-TH" sz="2800" dirty="0" smtClean="0">
                <a:cs typeface="+mn-cs"/>
              </a:rPr>
              <a:t>ครอบคลุมอุปกรณ์</a:t>
            </a:r>
            <a:r>
              <a:rPr lang="th-TH" sz="2800" dirty="0">
                <a:cs typeface="+mn-cs"/>
              </a:rPr>
              <a:t>ทุกประเภท</a:t>
            </a:r>
            <a:endParaRPr lang="en-US" sz="2800" dirty="0">
              <a:cs typeface="+mn-cs"/>
            </a:endParaRPr>
          </a:p>
          <a:p>
            <a:pPr lvl="2">
              <a:buNone/>
            </a:pPr>
            <a:r>
              <a:rPr lang="th-TH" sz="2800" dirty="0" smtClean="0">
                <a:cs typeface="+mn-cs"/>
              </a:rPr>
              <a:t>10. </a:t>
            </a:r>
            <a:r>
              <a:rPr lang="th-TH" sz="2800" dirty="0">
                <a:cs typeface="+mn-cs"/>
              </a:rPr>
              <a:t>กำหนดให้มีการจัดทำทะเบียนคุมครุภัณฑ์คอมพิวเตอร์ </a:t>
            </a:r>
            <a:r>
              <a:rPr lang="th-TH" sz="2800" dirty="0" smtClean="0">
                <a:cs typeface="+mn-cs"/>
              </a:rPr>
              <a:t>มี</a:t>
            </a:r>
            <a:r>
              <a:rPr lang="th-TH" sz="2800" dirty="0">
                <a:cs typeface="+mn-cs"/>
              </a:rPr>
              <a:t>การสอบทานการลงทะเบียนคุมเป็นประจำ และจัดให้มีการตรวจนับครุภัณฑ์คอมพิวเตอร์อย่างน้อยปีละ 1 ครั้ง</a:t>
            </a:r>
            <a:endParaRPr lang="en-US" sz="2800" dirty="0">
              <a:cs typeface="+mn-cs"/>
            </a:endParaRPr>
          </a:p>
          <a:p>
            <a:pPr lvl="2">
              <a:buNone/>
            </a:pPr>
            <a:r>
              <a:rPr lang="th-TH" sz="2800" dirty="0" smtClean="0">
                <a:cs typeface="+mn-cs"/>
              </a:rPr>
              <a:t>11. </a:t>
            </a:r>
            <a:r>
              <a:rPr lang="th-TH" sz="2800" dirty="0">
                <a:cs typeface="+mn-cs"/>
              </a:rPr>
              <a:t>จัดให้มีการประกันภัยครุภัณฑ์คอมพิวเตอร์และอุปกรณ์ที่ใช้กับงานสำคัญๆ</a:t>
            </a:r>
            <a:endParaRPr lang="en-US" sz="2800" dirty="0">
              <a:cs typeface="+mn-cs"/>
            </a:endParaRPr>
          </a:p>
          <a:p>
            <a:pPr lvl="2">
              <a:buNone/>
            </a:pPr>
            <a:r>
              <a:rPr lang="th-TH" sz="2800" dirty="0" smtClean="0">
                <a:cs typeface="+mn-cs"/>
              </a:rPr>
              <a:t>12. </a:t>
            </a:r>
            <a:r>
              <a:rPr lang="th-TH" sz="2800" dirty="0">
                <a:cs typeface="+mn-cs"/>
              </a:rPr>
              <a:t>จัดให้มีแผนรองรับเหตุฉุกเฉินหรือเหตุหยุดชะงักของระบบคอมพิวเตอร์ </a:t>
            </a:r>
            <a:endParaRPr lang="th-TH" sz="2800" dirty="0" smtClean="0"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1.2 </a:t>
            </a:r>
            <a:r>
              <a:rPr lang="th-TH" b="1" dirty="0" smtClean="0"/>
              <a:t>การควบคุมด้าน </a:t>
            </a:r>
            <a:r>
              <a:rPr lang="en-US" b="1" dirty="0" smtClean="0"/>
              <a:t>Hardware   Software </a:t>
            </a:r>
            <a:r>
              <a:rPr lang="th-TH" b="1" dirty="0" smtClean="0"/>
              <a:t>และ </a:t>
            </a:r>
            <a:r>
              <a:rPr lang="en-US" b="1" dirty="0" smtClean="0"/>
              <a:t>application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>
              <a:buNone/>
            </a:pPr>
            <a:r>
              <a:rPr lang="th-TH" sz="3200" b="1" dirty="0" smtClean="0"/>
              <a:t>3. การ</a:t>
            </a:r>
            <a:r>
              <a:rPr lang="th-TH" sz="3200" b="1" dirty="0" smtClean="0"/>
              <a:t>ดำเนินกิจกรรมการควบคุม</a:t>
            </a:r>
            <a:endParaRPr lang="en-US" sz="23900" dirty="0" smtClean="0">
              <a:cs typeface="+mn-cs"/>
            </a:endParaRPr>
          </a:p>
          <a:p>
            <a:pPr lvl="2">
              <a:buNone/>
            </a:pPr>
            <a:r>
              <a:rPr lang="th-TH" sz="2800" dirty="0" smtClean="0">
                <a:cs typeface="+mn-cs"/>
              </a:rPr>
              <a:t>13. </a:t>
            </a:r>
            <a:r>
              <a:rPr lang="th-TH" sz="2800" dirty="0">
                <a:cs typeface="+mn-cs"/>
              </a:rPr>
              <a:t>มีการซักซ่อมการทำงานภายใต้แผนสำรองหรือระบบทดแทนในส่วนที่เป็นระบบงานสำคัญๆ ของหน่วยงานเป็นครั้งคราว หรือตามความ</a:t>
            </a:r>
            <a:r>
              <a:rPr lang="th-TH" sz="2800" dirty="0" smtClean="0">
                <a:cs typeface="+mn-cs"/>
              </a:rPr>
              <a:t>เหมาะสม</a:t>
            </a:r>
          </a:p>
          <a:p>
            <a:pPr lvl="2">
              <a:buNone/>
            </a:pPr>
            <a:r>
              <a:rPr lang="th-TH" sz="2800" dirty="0" smtClean="0"/>
              <a:t>14. </a:t>
            </a:r>
            <a:r>
              <a:rPr lang="th-TH" sz="2800" dirty="0" smtClean="0">
                <a:cs typeface="+mn-cs"/>
              </a:rPr>
              <a:t>จัด</a:t>
            </a:r>
            <a:r>
              <a:rPr lang="th-TH" sz="2800" dirty="0">
                <a:cs typeface="+mn-cs"/>
              </a:rPr>
              <a:t>ให้มีระบบบริหารและตรวจสอบการใช้ทรัพยากรด้าน </a:t>
            </a:r>
            <a:r>
              <a:rPr lang="en-US" sz="2800" dirty="0">
                <a:cs typeface="+mn-cs"/>
              </a:rPr>
              <a:t>IT</a:t>
            </a:r>
            <a:r>
              <a:rPr lang="th-TH" sz="2800" dirty="0">
                <a:cs typeface="+mn-cs"/>
              </a:rPr>
              <a:t> ที่เหมาะสม</a:t>
            </a:r>
            <a:endParaRPr lang="en-US" sz="2800" dirty="0">
              <a:cs typeface="+mn-cs"/>
            </a:endParaRPr>
          </a:p>
          <a:p>
            <a:pPr lvl="2">
              <a:buNone/>
            </a:pPr>
            <a:r>
              <a:rPr lang="th-TH" sz="2800" dirty="0" smtClean="0">
                <a:cs typeface="+mn-cs"/>
              </a:rPr>
              <a:t>15. </a:t>
            </a:r>
            <a:r>
              <a:rPr lang="th-TH" sz="2800" dirty="0">
                <a:cs typeface="+mn-cs"/>
              </a:rPr>
              <a:t>จัดให้มีการอบรมและเสริมสร้างจริยธรรมหรือจิตสำนึกในการปฏิบัติงานให้เจ้าหน้าที่ที่เกี่ยวข้องให้ใช้ทรัพยากรด้าน </a:t>
            </a:r>
            <a:r>
              <a:rPr lang="en-US" sz="2800" dirty="0">
                <a:cs typeface="+mn-cs"/>
              </a:rPr>
              <a:t>IT </a:t>
            </a:r>
            <a:r>
              <a:rPr lang="th-TH" sz="2800" dirty="0">
                <a:cs typeface="+mn-cs"/>
              </a:rPr>
              <a:t>อย่างประหยัดและสม</a:t>
            </a:r>
            <a:r>
              <a:rPr lang="th-TH" sz="2800" dirty="0" smtClean="0">
                <a:cs typeface="+mn-cs"/>
              </a:rPr>
              <a:t>ประโยชน์</a:t>
            </a:r>
            <a:endParaRPr lang="en-US" sz="2800" dirty="0"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cs typeface="+mn-cs"/>
              </a:rPr>
              <a:t>วัตถุประสงค์การควบคุมภายใน</a:t>
            </a:r>
            <a:br>
              <a:rPr lang="th-TH" b="1" dirty="0" smtClean="0">
                <a:cs typeface="+mn-cs"/>
              </a:rPr>
            </a:br>
            <a:r>
              <a:rPr lang="th-TH" b="1" dirty="0" smtClean="0">
                <a:cs typeface="+mn-cs"/>
              </a:rPr>
              <a:t>ด้านเทศ</a:t>
            </a:r>
            <a:r>
              <a:rPr lang="th-TH" b="1" dirty="0" err="1" smtClean="0">
                <a:cs typeface="+mn-cs"/>
              </a:rPr>
              <a:t>โนโล</a:t>
            </a:r>
            <a:r>
              <a:rPr lang="th-TH" b="1" dirty="0" smtClean="0">
                <a:cs typeface="+mn-cs"/>
              </a:rPr>
              <a:t>ยีสารสนเทศ  (</a:t>
            </a:r>
            <a:r>
              <a:rPr lang="en-US" b="1" dirty="0" smtClean="0">
                <a:cs typeface="+mn-cs"/>
              </a:rPr>
              <a:t>IT</a:t>
            </a:r>
            <a:r>
              <a:rPr lang="th-TH" b="1" dirty="0" smtClean="0">
                <a:cs typeface="+mn-cs"/>
              </a:rPr>
              <a:t>)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th-TH" sz="2800" dirty="0" smtClean="0">
                <a:cs typeface="+mn-cs"/>
              </a:rPr>
              <a:t>เพื่อให้</a:t>
            </a:r>
            <a:r>
              <a:rPr lang="th-TH" sz="2800" dirty="0">
                <a:cs typeface="+mn-cs"/>
              </a:rPr>
              <a:t>การจัดการภายในหน่วยงานด้าน  </a:t>
            </a:r>
            <a:r>
              <a:rPr lang="en-US" sz="2800" dirty="0">
                <a:cs typeface="+mn-cs"/>
              </a:rPr>
              <a:t>IT</a:t>
            </a:r>
            <a:r>
              <a:rPr lang="th-TH" sz="2800" dirty="0">
                <a:cs typeface="+mn-cs"/>
              </a:rPr>
              <a:t> หรือศูนย์คอมพิวเตอร์ มีประสิทธิภาพ และมีความยืดหยุ่นในการปรับตัวให้ทันต่อการเปลี่ยนแปลงของเทคโนโลยี</a:t>
            </a:r>
            <a:r>
              <a:rPr lang="th-TH" sz="2800" dirty="0" smtClean="0">
                <a:cs typeface="+mn-cs"/>
              </a:rPr>
              <a:t>สารสนเทศสมัยใหม่   </a:t>
            </a:r>
            <a:endParaRPr lang="th-TH" sz="2800" dirty="0" smtClean="0">
              <a:cs typeface="+mn-cs"/>
            </a:endParaRPr>
          </a:p>
          <a:p>
            <a:pPr marL="514350" indent="-514350">
              <a:buAutoNum type="arabicPeriod"/>
            </a:pPr>
            <a:r>
              <a:rPr lang="th-TH" sz="2800" dirty="0" smtClean="0">
                <a:cs typeface="+mn-cs"/>
              </a:rPr>
              <a:t>เพื่อให้</a:t>
            </a:r>
            <a:r>
              <a:rPr lang="th-TH" sz="2800" dirty="0">
                <a:cs typeface="+mn-cs"/>
              </a:rPr>
              <a:t>การปฏิบัติงานภายในศูนย์คอมพิวเตอร์เป็นไปอย่างมีระเบียบ มีระบบ และเอื้อต่อการให้บริการผู้ที่เกี่ยวข้อง   รวมทั้งลดโอกาสที่จะ</a:t>
            </a:r>
            <a:r>
              <a:rPr lang="th-TH" sz="2800" dirty="0" smtClean="0">
                <a:cs typeface="+mn-cs"/>
              </a:rPr>
              <a:t>ก่อให้เกิดความ</a:t>
            </a:r>
            <a:r>
              <a:rPr lang="th-TH" sz="2800" dirty="0">
                <a:cs typeface="+mn-cs"/>
              </a:rPr>
              <a:t>เสียหายที่ไม่ต้องการให้เกิดในระบบสารสนเทศ</a:t>
            </a:r>
            <a:endParaRPr lang="en-US" sz="2800" dirty="0">
              <a:cs typeface="+mn-cs"/>
            </a:endParaRPr>
          </a:p>
          <a:p>
            <a:pPr marL="514350" indent="-514350">
              <a:buAutoNum type="arabicPeriod"/>
            </a:pPr>
            <a:r>
              <a:rPr lang="th-TH" sz="2800" dirty="0" smtClean="0">
                <a:cs typeface="+mn-cs"/>
              </a:rPr>
              <a:t>เพื่อให้</a:t>
            </a:r>
            <a:r>
              <a:rPr lang="th-TH" sz="2800" dirty="0">
                <a:cs typeface="+mn-cs"/>
              </a:rPr>
              <a:t>การจัดหาการมีและการใช้ระบบคอมพิวเตอร์และหรือระบบการสื่อสารข้อมูลของ</a:t>
            </a:r>
            <a:r>
              <a:rPr lang="th-TH" sz="2800" dirty="0" smtClean="0">
                <a:cs typeface="+mn-cs"/>
              </a:rPr>
              <a:t>หน่วยงานเป็นไป</a:t>
            </a:r>
            <a:r>
              <a:rPr lang="th-TH" sz="2800" dirty="0">
                <a:cs typeface="+mn-cs"/>
              </a:rPr>
              <a:t>อย่างมี</a:t>
            </a:r>
            <a:r>
              <a:rPr lang="th-TH" sz="2800" dirty="0" smtClean="0">
                <a:cs typeface="+mn-cs"/>
              </a:rPr>
              <a:t>ประสิทธิภาพเหมาะสม   </a:t>
            </a:r>
            <a:r>
              <a:rPr lang="th-TH" sz="2800" dirty="0">
                <a:cs typeface="+mn-cs"/>
              </a:rPr>
              <a:t>และคุ้มค่า</a:t>
            </a:r>
            <a:r>
              <a:rPr lang="th-TH" sz="2800" dirty="0" smtClean="0">
                <a:cs typeface="+mn-cs"/>
              </a:rPr>
              <a:t>กับการลงทุน</a:t>
            </a:r>
          </a:p>
          <a:p>
            <a:pPr>
              <a:buNone/>
            </a:pPr>
            <a:endParaRPr lang="th-TH" sz="2800" dirty="0"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1.2 </a:t>
            </a:r>
            <a:r>
              <a:rPr lang="th-TH" b="1" dirty="0" smtClean="0"/>
              <a:t>การควบคุมด้าน </a:t>
            </a:r>
            <a:r>
              <a:rPr lang="en-US" b="1" dirty="0" smtClean="0"/>
              <a:t>Hardware   Software </a:t>
            </a:r>
            <a:r>
              <a:rPr lang="th-TH" b="1" dirty="0" smtClean="0"/>
              <a:t>และ </a:t>
            </a:r>
            <a:r>
              <a:rPr lang="en-US" b="1" dirty="0" smtClean="0"/>
              <a:t>application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buNone/>
            </a:pPr>
            <a:r>
              <a:rPr lang="th-TH" sz="3500" b="1" dirty="0" smtClean="0"/>
              <a:t>4. สารสนเทศ</a:t>
            </a:r>
            <a:r>
              <a:rPr lang="th-TH" sz="3500" b="1" dirty="0" smtClean="0"/>
              <a:t>และการสื่อสาร</a:t>
            </a:r>
            <a:endParaRPr lang="th-TH" sz="3900" dirty="0" smtClean="0">
              <a:cs typeface="+mn-cs"/>
            </a:endParaRPr>
          </a:p>
          <a:p>
            <a:pPr lvl="2">
              <a:buNone/>
            </a:pPr>
            <a:r>
              <a:rPr lang="th-TH" sz="2600" dirty="0" smtClean="0">
                <a:cs typeface="+mn-cs"/>
              </a:rPr>
              <a:t>1</a:t>
            </a:r>
            <a:r>
              <a:rPr lang="th-TH" sz="2600" dirty="0">
                <a:cs typeface="+mn-cs"/>
              </a:rPr>
              <a:t>. ประชาสัมพันธ์แผนการจัดซื้อจัดจ้างและแนวทางในการพัฒนาหรือปรับปรุงระบบงานให้ผู้เกี่ยวข้องทราบทั่วกัน</a:t>
            </a:r>
            <a:endParaRPr lang="en-US" sz="2600" dirty="0">
              <a:cs typeface="+mn-cs"/>
            </a:endParaRPr>
          </a:p>
          <a:p>
            <a:pPr lvl="2">
              <a:buNone/>
            </a:pPr>
            <a:r>
              <a:rPr lang="en-US" sz="2600" dirty="0">
                <a:cs typeface="+mn-cs"/>
              </a:rPr>
              <a:t>2. </a:t>
            </a:r>
            <a:r>
              <a:rPr lang="th-TH" sz="2600" dirty="0">
                <a:cs typeface="+mn-cs"/>
              </a:rPr>
              <a:t>ชี้แจงหลักเกณฑ์หรือมาตรการในการปฏิบัติงานด้านการออกแบบการเขียนโปรแกรม รวมทั้งการจัดเก็บเอกสาร และ </a:t>
            </a:r>
            <a:r>
              <a:rPr lang="en-US" sz="2600" dirty="0">
                <a:cs typeface="+mn-cs"/>
              </a:rPr>
              <a:t>Source  Program  </a:t>
            </a:r>
            <a:r>
              <a:rPr lang="th-TH" sz="2600" dirty="0">
                <a:cs typeface="+mn-cs"/>
              </a:rPr>
              <a:t>ให้ทราบทั่วกัน</a:t>
            </a:r>
            <a:endParaRPr lang="en-US" sz="2600" dirty="0">
              <a:cs typeface="+mn-cs"/>
            </a:endParaRPr>
          </a:p>
          <a:p>
            <a:pPr lvl="2">
              <a:buNone/>
            </a:pPr>
            <a:r>
              <a:rPr lang="th-TH" sz="2600" dirty="0">
                <a:cs typeface="+mn-cs"/>
              </a:rPr>
              <a:t>3. ทำความเข้าใจโดยชี้แจงและจัดให้มี การประชาสัมพันธ์วิธีการใช้และการบำรุงรักษาอุปกรณ์คอมพิวเตอร์ให้เจ้าหน้าที่ทุกฝ่ายที่เกี่ยวข้อง </a:t>
            </a:r>
            <a:endParaRPr lang="th-TH" sz="2600" dirty="0" smtClean="0">
              <a:cs typeface="+mn-cs"/>
            </a:endParaRPr>
          </a:p>
          <a:p>
            <a:pPr lvl="2">
              <a:buNone/>
            </a:pPr>
            <a:r>
              <a:rPr lang="th-TH" sz="2600" dirty="0">
                <a:cs typeface="+mn-cs"/>
              </a:rPr>
              <a:t>4. ชี้แจงและประชาสัมพันธ์ เกี่ยวกับแผนสำรอง หรือการดำเนินงานภายใต้แผนฉุกเฉินให้กับเจ้าหน้าที่ที่เกี่ยวข้องทราบอย่าง</a:t>
            </a:r>
            <a:r>
              <a:rPr lang="th-TH" sz="2600" dirty="0" smtClean="0">
                <a:cs typeface="+mn-cs"/>
              </a:rPr>
              <a:t>ทั่วถึง</a:t>
            </a:r>
          </a:p>
          <a:p>
            <a:pPr lvl="2">
              <a:buNone/>
            </a:pPr>
            <a:r>
              <a:rPr lang="th-TH" sz="2600" dirty="0">
                <a:cs typeface="+mn-cs"/>
              </a:rPr>
              <a:t>5. ชี้แจง ประชาสัมพันธ์ ความรู้เกี่ยวกับการใช้ทรัพยากรด้าน </a:t>
            </a:r>
            <a:r>
              <a:rPr lang="en-US" sz="2600" dirty="0">
                <a:cs typeface="+mn-cs"/>
              </a:rPr>
              <a:t>IT </a:t>
            </a:r>
            <a:r>
              <a:rPr lang="th-TH" sz="2600" dirty="0">
                <a:cs typeface="+mn-cs"/>
              </a:rPr>
              <a:t>ที่ถูกวิธีและเหมาะสมให้กับเจ้าหน้าที่ทุกฝ่ายทราบ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1.2 </a:t>
            </a:r>
            <a:r>
              <a:rPr lang="th-TH" b="1" dirty="0" smtClean="0"/>
              <a:t>การควบคุมด้าน </a:t>
            </a:r>
            <a:r>
              <a:rPr lang="en-US" b="1" dirty="0" smtClean="0"/>
              <a:t>Hardware   Software </a:t>
            </a:r>
            <a:r>
              <a:rPr lang="th-TH" b="1" dirty="0" smtClean="0"/>
              <a:t>และ </a:t>
            </a:r>
            <a:r>
              <a:rPr lang="en-US" b="1" dirty="0" smtClean="0"/>
              <a:t>application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285720" y="1600200"/>
            <a:ext cx="8401080" cy="4525963"/>
          </a:xfrm>
        </p:spPr>
        <p:txBody>
          <a:bodyPr>
            <a:normAutofit fontScale="92500"/>
          </a:bodyPr>
          <a:lstStyle/>
          <a:p>
            <a:pPr lvl="1">
              <a:buNone/>
            </a:pPr>
            <a:r>
              <a:rPr lang="th-TH" sz="3800" b="1" dirty="0" smtClean="0"/>
              <a:t>5. การ</a:t>
            </a:r>
            <a:r>
              <a:rPr lang="th-TH" sz="3800" b="1" dirty="0" smtClean="0"/>
              <a:t>ติดตามและประเมินผล</a:t>
            </a:r>
            <a:endParaRPr lang="th-TH" sz="3800" dirty="0" smtClean="0">
              <a:cs typeface="+mn-cs"/>
            </a:endParaRPr>
          </a:p>
          <a:p>
            <a:pPr lvl="2">
              <a:buNone/>
            </a:pPr>
            <a:r>
              <a:rPr lang="th-TH" dirty="0" smtClean="0">
                <a:cs typeface="+mn-cs"/>
              </a:rPr>
              <a:t>1</a:t>
            </a:r>
            <a:r>
              <a:rPr lang="th-TH" dirty="0">
                <a:cs typeface="+mn-cs"/>
              </a:rPr>
              <a:t>. ติดตามผลการจัดซื้อระบบคอมพิวเตอร์ รวมทั้งการพัฒนาระบบงานให้เป็นไปตามข้อตกลงที่ได้จากการศึกษาและสำรวจความต้องการ</a:t>
            </a:r>
            <a:endParaRPr lang="en-US" dirty="0">
              <a:cs typeface="+mn-cs"/>
            </a:endParaRPr>
          </a:p>
          <a:p>
            <a:pPr lvl="2">
              <a:buNone/>
            </a:pPr>
            <a:r>
              <a:rPr lang="en-US" dirty="0">
                <a:cs typeface="+mn-cs"/>
              </a:rPr>
              <a:t>2. </a:t>
            </a:r>
            <a:r>
              <a:rPr lang="th-TH" dirty="0">
                <a:cs typeface="+mn-cs"/>
              </a:rPr>
              <a:t>สอบทานความเหมาะสมของกระบวนการพัฒนาระบบงาน/การแก้ไข /การจัดตั้ง/การใช้งาน/การจัดเก็บ และการดูแลรักษา</a:t>
            </a:r>
            <a:r>
              <a:rPr lang="th-TH" dirty="0" smtClean="0">
                <a:cs typeface="+mn-cs"/>
              </a:rPr>
              <a:t>ระบบงาน </a:t>
            </a:r>
            <a:r>
              <a:rPr lang="en-US" dirty="0" smtClean="0">
                <a:cs typeface="+mn-cs"/>
              </a:rPr>
              <a:t>Hardware </a:t>
            </a:r>
            <a:r>
              <a:rPr lang="th-TH" dirty="0">
                <a:cs typeface="+mn-cs"/>
              </a:rPr>
              <a:t>และ</a:t>
            </a:r>
            <a:r>
              <a:rPr lang="en-US" dirty="0">
                <a:cs typeface="+mn-cs"/>
              </a:rPr>
              <a:t> Software</a:t>
            </a:r>
          </a:p>
          <a:p>
            <a:pPr lvl="2">
              <a:buNone/>
            </a:pPr>
            <a:r>
              <a:rPr lang="en-US" dirty="0">
                <a:cs typeface="+mn-cs"/>
              </a:rPr>
              <a:t>3. </a:t>
            </a:r>
            <a:r>
              <a:rPr lang="th-TH" dirty="0">
                <a:cs typeface="+mn-cs"/>
              </a:rPr>
              <a:t>ประเมินความเหมาะสมของวิธีการและมาตรการในการใช้ทรัพยากรด้าน  </a:t>
            </a:r>
            <a:r>
              <a:rPr lang="en-US" dirty="0" smtClean="0">
                <a:cs typeface="+mn-cs"/>
              </a:rPr>
              <a:t>IT</a:t>
            </a:r>
            <a:endParaRPr lang="th-TH" dirty="0" smtClean="0">
              <a:cs typeface="+mn-cs"/>
            </a:endParaRPr>
          </a:p>
          <a:p>
            <a:pPr lvl="2">
              <a:buNone/>
            </a:pPr>
            <a:r>
              <a:rPr lang="th-TH" dirty="0">
                <a:cs typeface="+mn-cs"/>
              </a:rPr>
              <a:t>4. ประเมินและตรวจสอบความเพียงพอและความทันสมัยของคู่มือการใช้อุปกรณ์คอมพิวเตอร์</a:t>
            </a:r>
            <a:endParaRPr lang="en-US" dirty="0">
              <a:cs typeface="+mn-cs"/>
            </a:endParaRPr>
          </a:p>
          <a:p>
            <a:pPr lvl="2">
              <a:buNone/>
            </a:pPr>
            <a:r>
              <a:rPr lang="en-US" dirty="0">
                <a:cs typeface="+mn-cs"/>
              </a:rPr>
              <a:t>5. </a:t>
            </a:r>
            <a:r>
              <a:rPr lang="th-TH" dirty="0">
                <a:cs typeface="+mn-cs"/>
              </a:rPr>
              <a:t>ประเมินการใช้ประโยชน์จากครุภัณฑ์คอมพิวเตอร์ทุกรายการ</a:t>
            </a:r>
            <a:endParaRPr lang="en-US" dirty="0">
              <a:cs typeface="+mn-cs"/>
            </a:endParaRPr>
          </a:p>
          <a:p>
            <a:pPr lvl="2">
              <a:buNone/>
            </a:pPr>
            <a:r>
              <a:rPr lang="th-TH" dirty="0">
                <a:cs typeface="+mn-cs"/>
              </a:rPr>
              <a:t>6. ประเมินความเหมาะสมของระบบการประกันภัยครุภัณฑ์คอมพิวเตอร์และ</a:t>
            </a:r>
            <a:r>
              <a:rPr lang="th-TH" dirty="0" smtClean="0">
                <a:cs typeface="+mn-cs"/>
              </a:rPr>
              <a:t>อุปกรณ์</a:t>
            </a:r>
            <a:endParaRPr lang="en-US" dirty="0" smtClean="0">
              <a:cs typeface="+mn-cs"/>
            </a:endParaRPr>
          </a:p>
          <a:p>
            <a:pPr lvl="2">
              <a:buNone/>
            </a:pPr>
            <a:r>
              <a:rPr lang="th-TH" dirty="0" smtClean="0">
                <a:cs typeface="+mn-cs"/>
              </a:rPr>
              <a:t>7</a:t>
            </a:r>
            <a:r>
              <a:rPr lang="th-TH" dirty="0">
                <a:cs typeface="+mn-cs"/>
              </a:rPr>
              <a:t>. ประเมินความเหมาะสมของแผนฉุกเฉินหรือระบบทดแทนเป็นครั้งคราวตามความเหมาะสม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1.3. </a:t>
            </a:r>
            <a:r>
              <a:rPr lang="th-TH" sz="4800" b="1" dirty="0" smtClean="0"/>
              <a:t>การควบคุมด้านการรักษาความปลอดภัย</a:t>
            </a:r>
            <a:br>
              <a:rPr lang="th-TH" sz="4800" b="1" dirty="0" smtClean="0"/>
            </a:br>
            <a:r>
              <a:rPr lang="th-TH" sz="4800" b="1" dirty="0" smtClean="0"/>
              <a:t> ของหน่วยงาน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th-TH" sz="3200" b="1" dirty="0" smtClean="0"/>
              <a:t>1. สภาพแวดล้อม</a:t>
            </a:r>
            <a:r>
              <a:rPr lang="th-TH" sz="3200" b="1" dirty="0" smtClean="0"/>
              <a:t>การควบคุม</a:t>
            </a:r>
          </a:p>
          <a:p>
            <a:pPr lvl="1">
              <a:buNone/>
            </a:pPr>
            <a:r>
              <a:rPr lang="th-TH" dirty="0" smtClean="0">
                <a:cs typeface="+mn-cs"/>
              </a:rPr>
              <a:t>	มี</a:t>
            </a:r>
            <a:r>
              <a:rPr lang="th-TH" dirty="0" smtClean="0">
                <a:cs typeface="+mn-cs"/>
              </a:rPr>
              <a:t>มาตรการ</a:t>
            </a:r>
            <a:r>
              <a:rPr lang="th-TH" dirty="0">
                <a:cs typeface="+mn-cs"/>
              </a:rPr>
              <a:t>หรือนโยบายด้านการรักษาความปลอดภัยและการบำรุงรักษา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1.3. </a:t>
            </a:r>
            <a:r>
              <a:rPr lang="th-TH" sz="4800" b="1" dirty="0" smtClean="0"/>
              <a:t>การควบคุมด้านการรักษาความปลอดภัย</a:t>
            </a:r>
            <a:br>
              <a:rPr lang="th-TH" sz="4800" b="1" dirty="0" smtClean="0"/>
            </a:br>
            <a:r>
              <a:rPr lang="th-TH" sz="4800" b="1" dirty="0" smtClean="0"/>
              <a:t> ของหน่วยงาน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/>
              <a:t>2. ปัจจัย</a:t>
            </a:r>
            <a:r>
              <a:rPr lang="th-TH" b="1" dirty="0" smtClean="0"/>
              <a:t>เสี่ยง</a:t>
            </a:r>
            <a:endParaRPr lang="th-TH" dirty="0" smtClean="0">
              <a:cs typeface="+mn-cs"/>
            </a:endParaRPr>
          </a:p>
          <a:p>
            <a:pPr lvl="1">
              <a:buNone/>
            </a:pPr>
            <a:r>
              <a:rPr lang="th-TH" dirty="0" smtClean="0">
                <a:cs typeface="+mn-cs"/>
              </a:rPr>
              <a:t>1.</a:t>
            </a:r>
            <a:r>
              <a:rPr lang="th-TH" dirty="0">
                <a:cs typeface="+mn-cs"/>
              </a:rPr>
              <a:t>ระบบรักษาความปลอดภัยของศูนย์คอมพิวเตอร์ไม่เพียงพอไม่รัดกุม ทำให้มีการเข้าออกศูนย์คอมพิวเตอร์โดยไม่ได้รับอนุญาต</a:t>
            </a:r>
            <a:endParaRPr lang="en-US" dirty="0">
              <a:cs typeface="+mn-cs"/>
            </a:endParaRPr>
          </a:p>
          <a:p>
            <a:pPr lvl="1">
              <a:buNone/>
            </a:pPr>
            <a:r>
              <a:rPr lang="th-TH" dirty="0">
                <a:cs typeface="+mn-cs"/>
              </a:rPr>
              <a:t>2. ไม่มีมาตรการป้องกันระบบคอมพิวเตอร์และระบบการสื่อสารข้อมูล รวมทั้งเกิดภัยอันตรายอื่นๆ เช่น  </a:t>
            </a:r>
            <a:r>
              <a:rPr lang="en-US" dirty="0">
                <a:cs typeface="+mn-cs"/>
              </a:rPr>
              <a:t>Virus  Computer  </a:t>
            </a:r>
            <a:r>
              <a:rPr lang="th-TH" dirty="0">
                <a:cs typeface="+mn-cs"/>
              </a:rPr>
              <a:t>การจารกรรมข้อมูลหรือการ</a:t>
            </a:r>
            <a:r>
              <a:rPr lang="en-US" dirty="0">
                <a:cs typeface="+mn-cs"/>
              </a:rPr>
              <a:t>Hacker   </a:t>
            </a:r>
          </a:p>
          <a:p>
            <a:pPr lvl="1">
              <a:buNone/>
            </a:pPr>
            <a:r>
              <a:rPr lang="th-TH" dirty="0">
                <a:cs typeface="+mn-cs"/>
              </a:rPr>
              <a:t>3. มีการนำ </a:t>
            </a:r>
            <a:r>
              <a:rPr lang="en-US" dirty="0">
                <a:cs typeface="+mn-cs"/>
              </a:rPr>
              <a:t>Software </a:t>
            </a:r>
            <a:r>
              <a:rPr lang="th-TH" dirty="0">
                <a:cs typeface="+mn-cs"/>
              </a:rPr>
              <a:t>จากภายนอกและไม่ได้รับอนุญาตเข้ามาใช้ในหน่วยงาน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43000" indent="-1143000"/>
            <a:r>
              <a:rPr lang="en-US" sz="4800" b="1" dirty="0" smtClean="0"/>
              <a:t>1.3. </a:t>
            </a:r>
            <a:r>
              <a:rPr lang="th-TH" sz="4800" b="1" dirty="0" smtClean="0"/>
              <a:t>การควบคุมด้านการรักษาความปลอดภัย</a:t>
            </a:r>
            <a:br>
              <a:rPr lang="th-TH" sz="4800" b="1" dirty="0" smtClean="0"/>
            </a:br>
            <a:r>
              <a:rPr lang="th-TH" sz="4800" b="1" dirty="0" smtClean="0"/>
              <a:t> ของหน่วยงาน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th-TH" sz="3200" b="1" dirty="0" smtClean="0"/>
              <a:t>3. การ</a:t>
            </a:r>
            <a:r>
              <a:rPr lang="th-TH" sz="3200" b="1" dirty="0" smtClean="0"/>
              <a:t>ดำเนินกิจกรรมการควบคุม</a:t>
            </a:r>
            <a:endParaRPr lang="th-TH" sz="3200" dirty="0" smtClean="0">
              <a:cs typeface="+mn-cs"/>
            </a:endParaRPr>
          </a:p>
          <a:p>
            <a:pPr lvl="2">
              <a:buNone/>
            </a:pPr>
            <a:r>
              <a:rPr lang="th-TH" dirty="0" smtClean="0">
                <a:cs typeface="+mn-cs"/>
              </a:rPr>
              <a:t>1</a:t>
            </a:r>
            <a:r>
              <a:rPr lang="th-TH" dirty="0">
                <a:cs typeface="+mn-cs"/>
              </a:rPr>
              <a:t>. จัดให้มีระบบเวรยามหรือมาตรการการรักษาความปลอดภัย รวมทั้งการกำหนดสิทธิการเข้าออกศูนย์คอมพิวเตอร์ที่เหมาะสมและรัดกุมและสิทธิการเข้าถึงระบบคอมพิวเตอร์และระบบข้อมูล</a:t>
            </a:r>
            <a:endParaRPr lang="en-US" dirty="0">
              <a:cs typeface="+mn-cs"/>
            </a:endParaRPr>
          </a:p>
          <a:p>
            <a:pPr lvl="2">
              <a:buNone/>
            </a:pPr>
            <a:r>
              <a:rPr lang="th-TH" dirty="0">
                <a:cs typeface="+mn-cs"/>
              </a:rPr>
              <a:t>2. กำกับดูแลให้มีการปฏิบัติตามมาตรการรักษาความปลอดภัยอย่างเคร่งครัด</a:t>
            </a:r>
            <a:endParaRPr lang="en-US" dirty="0">
              <a:cs typeface="+mn-cs"/>
            </a:endParaRPr>
          </a:p>
          <a:p>
            <a:pPr lvl="2">
              <a:buNone/>
            </a:pPr>
            <a:r>
              <a:rPr lang="en-US" dirty="0">
                <a:cs typeface="+mn-cs"/>
              </a:rPr>
              <a:t> </a:t>
            </a:r>
            <a:r>
              <a:rPr lang="th-TH" dirty="0" smtClean="0">
                <a:cs typeface="+mn-cs"/>
              </a:rPr>
              <a:t>3</a:t>
            </a:r>
            <a:r>
              <a:rPr lang="th-TH" dirty="0">
                <a:cs typeface="+mn-cs"/>
              </a:rPr>
              <a:t>. กำหนดให้มีการจัดทำทะเบียนคุมการติดตั้งหรือการนำ </a:t>
            </a:r>
            <a:r>
              <a:rPr lang="en-US" dirty="0">
                <a:cs typeface="+mn-cs"/>
              </a:rPr>
              <a:t> Software</a:t>
            </a:r>
            <a:r>
              <a:rPr lang="th-TH" dirty="0">
                <a:cs typeface="+mn-cs"/>
              </a:rPr>
              <a:t>  จากภายนอกเข้ามาใช้กับเครื่องคอมพิวเตอร์ในหน่วยงาน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1.3. </a:t>
            </a:r>
            <a:r>
              <a:rPr lang="th-TH" sz="4800" b="1" dirty="0" smtClean="0"/>
              <a:t>การควบคุมด้านการรักษาความปลอดภัย</a:t>
            </a:r>
            <a:br>
              <a:rPr lang="th-TH" sz="4800" b="1" dirty="0" smtClean="0"/>
            </a:br>
            <a:r>
              <a:rPr lang="th-TH" sz="4800" b="1" dirty="0" smtClean="0"/>
              <a:t> ของหน่วยงาน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th-TH" sz="3200" b="1" dirty="0" smtClean="0"/>
              <a:t>4. สารสนเทศ</a:t>
            </a:r>
            <a:r>
              <a:rPr lang="th-TH" sz="3200" b="1" dirty="0" smtClean="0"/>
              <a:t>และการสื่อสาร</a:t>
            </a:r>
            <a:endParaRPr lang="th-TH" sz="3200" dirty="0" smtClean="0">
              <a:cs typeface="+mn-cs"/>
            </a:endParaRPr>
          </a:p>
          <a:p>
            <a:pPr lvl="2">
              <a:buNone/>
            </a:pPr>
            <a:r>
              <a:rPr lang="th-TH" dirty="0" smtClean="0">
                <a:cs typeface="+mn-cs"/>
              </a:rPr>
              <a:t>1</a:t>
            </a:r>
            <a:r>
              <a:rPr lang="th-TH" dirty="0">
                <a:cs typeface="+mn-cs"/>
              </a:rPr>
              <a:t>. ชี้แจงประชาสัมพันธ์  และให้ความรู้เกี่ยวกับระบบรักษาความปลอดภัยและภยันตรายต่างๆ หรือความเสียหายจากการใช้คอมพิวเตอร์หรืออุปกรณ์ด้าน </a:t>
            </a:r>
            <a:r>
              <a:rPr lang="en-US" dirty="0">
                <a:cs typeface="+mn-cs"/>
              </a:rPr>
              <a:t>IT  </a:t>
            </a:r>
            <a:r>
              <a:rPr lang="th-TH" dirty="0">
                <a:cs typeface="+mn-cs"/>
              </a:rPr>
              <a:t>ที่ไม่เหมาะสม ให้เจ้าหน้าที่ทราบทั่วกัน</a:t>
            </a:r>
            <a:endParaRPr lang="en-US" dirty="0">
              <a:cs typeface="+mn-cs"/>
            </a:endParaRPr>
          </a:p>
          <a:p>
            <a:pPr lvl="2">
              <a:buNone/>
            </a:pPr>
            <a:r>
              <a:rPr lang="th-TH" dirty="0">
                <a:cs typeface="+mn-cs"/>
              </a:rPr>
              <a:t>2. เวียนแจ้งมาตรการควบคุมการนำ </a:t>
            </a:r>
            <a:r>
              <a:rPr lang="en-US" dirty="0">
                <a:cs typeface="+mn-cs"/>
              </a:rPr>
              <a:t> Software</a:t>
            </a:r>
            <a:r>
              <a:rPr lang="th-TH" dirty="0">
                <a:cs typeface="+mn-cs"/>
              </a:rPr>
              <a:t>  มาจากภายนอกเข้ามาใช้ในหน่วยงาน ให้ทราบทั่วกัน</a:t>
            </a:r>
            <a:endParaRPr lang="en-US" dirty="0">
              <a:cs typeface="+mn-cs"/>
            </a:endParaRPr>
          </a:p>
          <a:p>
            <a:pPr>
              <a:buNone/>
            </a:pPr>
            <a:endParaRPr lang="th-TH" sz="3600" dirty="0">
              <a:cs typeface="+mn-c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dirty="0" smtClean="0"/>
              <a:t>1.3. </a:t>
            </a:r>
            <a:r>
              <a:rPr lang="th-TH" sz="4800" b="1" dirty="0" smtClean="0"/>
              <a:t>การควบคุมด้านการรักษาความปลอดภัย</a:t>
            </a:r>
            <a:br>
              <a:rPr lang="th-TH" sz="4800" b="1" dirty="0" smtClean="0"/>
            </a:br>
            <a:r>
              <a:rPr lang="th-TH" sz="4800" b="1" dirty="0" smtClean="0"/>
              <a:t> ของหน่วยงาน</a:t>
            </a:r>
            <a:endParaRPr lang="th-TH" sz="3600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th-TH" sz="3200" b="1" dirty="0" smtClean="0"/>
              <a:t>5. การ</a:t>
            </a:r>
            <a:r>
              <a:rPr lang="th-TH" sz="3200" b="1" dirty="0" smtClean="0"/>
              <a:t>ติดตามและประเมินผล</a:t>
            </a:r>
            <a:endParaRPr lang="th-TH" sz="3200" dirty="0" smtClean="0">
              <a:cs typeface="+mn-cs"/>
            </a:endParaRPr>
          </a:p>
          <a:p>
            <a:pPr lvl="2">
              <a:buNone/>
            </a:pPr>
            <a:r>
              <a:rPr lang="th-TH" dirty="0" smtClean="0">
                <a:cs typeface="+mn-cs"/>
              </a:rPr>
              <a:t>1</a:t>
            </a:r>
            <a:r>
              <a:rPr lang="th-TH" dirty="0">
                <a:cs typeface="+mn-cs"/>
              </a:rPr>
              <a:t>. ประเมินความเหมาะสมของมาตรการรักษาความปลอดภัย</a:t>
            </a:r>
            <a:endParaRPr lang="en-US" dirty="0">
              <a:cs typeface="+mn-cs"/>
            </a:endParaRPr>
          </a:p>
          <a:p>
            <a:pPr lvl="2">
              <a:buNone/>
            </a:pPr>
            <a:r>
              <a:rPr lang="th-TH" dirty="0">
                <a:cs typeface="+mn-cs"/>
              </a:rPr>
              <a:t>2. ประเมินสถิติที่เกิดจากการฝ่าฝืนการเข้าออกศูนย์คอมพิวเตอร์และระบบข้อมูลโดยไม่ได้รับอนุญาต</a:t>
            </a:r>
            <a:endParaRPr lang="en-US" dirty="0">
              <a:cs typeface="+mn-cs"/>
            </a:endParaRPr>
          </a:p>
          <a:p>
            <a:pPr lvl="2">
              <a:buNone/>
            </a:pPr>
            <a:r>
              <a:rPr lang="th-TH" dirty="0">
                <a:cs typeface="+mn-cs"/>
              </a:rPr>
              <a:t>3. ติดตามการใช้ </a:t>
            </a:r>
            <a:r>
              <a:rPr lang="en-US" dirty="0">
                <a:cs typeface="+mn-cs"/>
              </a:rPr>
              <a:t> Software</a:t>
            </a:r>
            <a:r>
              <a:rPr lang="th-TH" dirty="0">
                <a:cs typeface="+mn-cs"/>
              </a:rPr>
              <a:t> ที่ติดตั้งในเครื่องคอมพิวเตอร์เป็นครั้งคราว</a:t>
            </a:r>
            <a:endParaRPr lang="en-US" dirty="0">
              <a:cs typeface="+mn-cs"/>
            </a:endParaRPr>
          </a:p>
          <a:p>
            <a:pPr lvl="2">
              <a:buNone/>
            </a:pPr>
            <a:r>
              <a:rPr lang="th-TH" dirty="0">
                <a:cs typeface="+mn-cs"/>
              </a:rPr>
              <a:t>4. ติดตามหรือสอบทานการปฏิบัติตามมาตรการรักษาความปลอดภัยเป็นครั้งคราว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271462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cs typeface="+mn-cs"/>
              </a:rPr>
              <a:t>2. </a:t>
            </a:r>
            <a:r>
              <a:rPr lang="th-TH" b="1" dirty="0" smtClean="0">
                <a:cs typeface="+mn-cs"/>
              </a:rPr>
              <a:t>การควบคุมระบบงาน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cs typeface="+mn-cs"/>
              </a:rPr>
              <a:t>2</a:t>
            </a:r>
            <a:r>
              <a:rPr lang="en-US" b="1" dirty="0" smtClean="0">
                <a:cs typeface="+mn-cs"/>
              </a:rPr>
              <a:t>.</a:t>
            </a:r>
            <a:r>
              <a:rPr lang="th-TH" b="1" dirty="0" smtClean="0">
                <a:cs typeface="+mn-cs"/>
              </a:rPr>
              <a:t>1 การควบคุมการเข้าถึงระบบงานแฟ้มข้อมูล</a:t>
            </a:r>
            <a:br>
              <a:rPr lang="th-TH" b="1" dirty="0" smtClean="0">
                <a:cs typeface="+mn-cs"/>
              </a:rPr>
            </a:br>
            <a:r>
              <a:rPr lang="th-TH" b="1" dirty="0" smtClean="0">
                <a:cs typeface="+mn-cs"/>
              </a:rPr>
              <a:t>และฐานข้อมูล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>
                <a:cs typeface="+mn-cs"/>
              </a:rPr>
              <a:t>สภาพแวดล้อมการ</a:t>
            </a:r>
            <a:r>
              <a:rPr lang="th-TH" sz="3600" b="1" dirty="0" smtClean="0">
                <a:cs typeface="+mn-cs"/>
              </a:rPr>
              <a:t>ควบคุม</a:t>
            </a:r>
          </a:p>
          <a:p>
            <a:pPr lvl="1">
              <a:buNone/>
            </a:pPr>
            <a:r>
              <a:rPr lang="en-US" sz="3200" dirty="0">
                <a:cs typeface="+mn-cs"/>
              </a:rPr>
              <a:t>1. </a:t>
            </a:r>
            <a:r>
              <a:rPr lang="th-TH" sz="3200" dirty="0">
                <a:cs typeface="+mn-cs"/>
              </a:rPr>
              <a:t>มาตรการรักษาความปลอดภัยและกำหนดสิทธิในการเข้าถึงระบบงานและระบบข้อมูล</a:t>
            </a:r>
            <a:endParaRPr lang="en-US" sz="3200" dirty="0">
              <a:cs typeface="+mn-cs"/>
            </a:endParaRPr>
          </a:p>
          <a:p>
            <a:pPr lvl="1">
              <a:buNone/>
            </a:pPr>
            <a:r>
              <a:rPr lang="th-TH" sz="3200" dirty="0">
                <a:cs typeface="+mn-cs"/>
              </a:rPr>
              <a:t>2. ความรู้ความสามารถตลอดจนทักษะในการใช้ </a:t>
            </a:r>
            <a:r>
              <a:rPr lang="en-US" sz="3200" dirty="0">
                <a:cs typeface="+mn-cs"/>
              </a:rPr>
              <a:t>Hardware    Software  </a:t>
            </a:r>
            <a:r>
              <a:rPr lang="th-TH" sz="3200" dirty="0">
                <a:cs typeface="+mn-cs"/>
              </a:rPr>
              <a:t>และอุปกรณ์การสื่อสารของเจ้าหน้าที่ในศูนย์คอมพิวเตอร์และผู้ใช้</a:t>
            </a:r>
            <a:endParaRPr lang="en-US" sz="3200" dirty="0">
              <a:cs typeface="+mn-cs"/>
            </a:endParaRPr>
          </a:p>
          <a:p>
            <a:pPr lvl="1">
              <a:buNone/>
            </a:pPr>
            <a:r>
              <a:rPr lang="th-TH" sz="3200" dirty="0">
                <a:cs typeface="+mn-cs"/>
              </a:rPr>
              <a:t>3. จริยธรรมและความซื่อสัตย์ของเจ้าหน้าที่ที่เกี่ยวข้อง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cs typeface="+mn-cs"/>
              </a:rPr>
              <a:t>2</a:t>
            </a:r>
            <a:r>
              <a:rPr lang="en-US" b="1" dirty="0" smtClean="0">
                <a:cs typeface="+mn-cs"/>
              </a:rPr>
              <a:t>.</a:t>
            </a:r>
            <a:r>
              <a:rPr lang="th-TH" b="1" dirty="0" smtClean="0">
                <a:cs typeface="+mn-cs"/>
              </a:rPr>
              <a:t>1 การควบคุมการเข้าถึงระบบงานแฟ้มข้อมูล</a:t>
            </a:r>
            <a:br>
              <a:rPr lang="th-TH" b="1" dirty="0" smtClean="0">
                <a:cs typeface="+mn-cs"/>
              </a:rPr>
            </a:br>
            <a:r>
              <a:rPr lang="th-TH" b="1" dirty="0" smtClean="0">
                <a:cs typeface="+mn-cs"/>
              </a:rPr>
              <a:t>และฐานข้อมูล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>
                <a:cs typeface="+mn-cs"/>
              </a:rPr>
              <a:t>ปัจจัย</a:t>
            </a:r>
            <a:r>
              <a:rPr lang="th-TH" sz="3600" b="1" dirty="0" smtClean="0">
                <a:cs typeface="+mn-cs"/>
              </a:rPr>
              <a:t>เสี่ยง</a:t>
            </a:r>
          </a:p>
          <a:p>
            <a:pPr lvl="1">
              <a:buNone/>
            </a:pPr>
            <a:r>
              <a:rPr lang="th-TH" sz="3200" dirty="0">
                <a:cs typeface="+mn-cs"/>
              </a:rPr>
              <a:t>1. ระบบรักษาความปลอดภัยรวมทั้งการกำหนดสิทธิในการเข้าถึงระบบงาน  และข้อมูลไม่รัดกุมหรือไม่เพียงพอ</a:t>
            </a:r>
            <a:endParaRPr lang="en-US" sz="3200" dirty="0">
              <a:cs typeface="+mn-cs"/>
            </a:endParaRPr>
          </a:p>
          <a:p>
            <a:pPr lvl="1">
              <a:buNone/>
            </a:pPr>
            <a:r>
              <a:rPr lang="th-TH" sz="3200" dirty="0">
                <a:cs typeface="+mn-cs"/>
              </a:rPr>
              <a:t>2. ไม่มีการพัฒนาระบบวานให้ทันสมัยอยู่เสมอ</a:t>
            </a:r>
            <a:endParaRPr lang="en-US" sz="3200" dirty="0">
              <a:cs typeface="+mn-cs"/>
            </a:endParaRPr>
          </a:p>
          <a:p>
            <a:pPr lvl="1">
              <a:buNone/>
            </a:pPr>
            <a:r>
              <a:rPr lang="th-TH" sz="3200" dirty="0">
                <a:cs typeface="+mn-cs"/>
              </a:rPr>
              <a:t>3. ผู้ใช้ ( </a:t>
            </a:r>
            <a:r>
              <a:rPr lang="en-US" sz="3200" dirty="0">
                <a:cs typeface="+mn-cs"/>
              </a:rPr>
              <a:t>Users</a:t>
            </a:r>
            <a:r>
              <a:rPr lang="th-TH" sz="3200" dirty="0">
                <a:cs typeface="+mn-cs"/>
              </a:rPr>
              <a:t> ) ขาดความรู้ความชำนาญในการใช้เครื่องคอมพิวเตอร์ในการปฏิบัติงานรวมทั้งการใช้ระบบงาน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cs typeface="+mn-cs"/>
              </a:rPr>
              <a:t>วัตถุประสงค์การควบคุมภายใน</a:t>
            </a:r>
            <a:br>
              <a:rPr lang="th-TH" b="1" dirty="0" smtClean="0">
                <a:cs typeface="+mn-cs"/>
              </a:rPr>
            </a:br>
            <a:r>
              <a:rPr lang="th-TH" b="1" dirty="0" smtClean="0">
                <a:cs typeface="+mn-cs"/>
              </a:rPr>
              <a:t>ด้านเทศ</a:t>
            </a:r>
            <a:r>
              <a:rPr lang="th-TH" b="1" dirty="0" err="1" smtClean="0">
                <a:cs typeface="+mn-cs"/>
              </a:rPr>
              <a:t>โนโล</a:t>
            </a:r>
            <a:r>
              <a:rPr lang="th-TH" b="1" dirty="0" smtClean="0">
                <a:cs typeface="+mn-cs"/>
              </a:rPr>
              <a:t>ยีสารสนเทศ  (</a:t>
            </a:r>
            <a:r>
              <a:rPr lang="en-US" b="1" dirty="0" smtClean="0">
                <a:cs typeface="+mn-cs"/>
              </a:rPr>
              <a:t>IT</a:t>
            </a:r>
            <a:r>
              <a:rPr lang="th-TH" b="1" dirty="0" smtClean="0">
                <a:cs typeface="+mn-cs"/>
              </a:rPr>
              <a:t>)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th-TH" sz="2800" dirty="0" smtClean="0">
                <a:cs typeface="+mn-cs"/>
              </a:rPr>
              <a:t>เพื่อให้</a:t>
            </a:r>
            <a:r>
              <a:rPr lang="th-TH" sz="2800" dirty="0">
                <a:cs typeface="+mn-cs"/>
              </a:rPr>
              <a:t>มีระบบรักษาความปลอดภัยและการเข้าถึงด้าน  </a:t>
            </a:r>
            <a:r>
              <a:rPr lang="en-US" sz="2800" dirty="0">
                <a:cs typeface="+mn-cs"/>
              </a:rPr>
              <a:t>Hardware  Software  </a:t>
            </a:r>
            <a:r>
              <a:rPr lang="th-TH" sz="2800" dirty="0">
                <a:cs typeface="+mn-cs"/>
              </a:rPr>
              <a:t>แฟ้มข้อมูลหรือฐานข้อมูล   และรายงานที่รัดกุมเหมาะสม รวมทั้งเพื่อให้มีระบบ</a:t>
            </a:r>
            <a:r>
              <a:rPr lang="th-TH" sz="2800" dirty="0" smtClean="0">
                <a:cs typeface="+mn-cs"/>
              </a:rPr>
              <a:t>ป้องกันความ</a:t>
            </a:r>
            <a:r>
              <a:rPr lang="th-TH" sz="2800" dirty="0">
                <a:cs typeface="+mn-cs"/>
              </a:rPr>
              <a:t>เสียหายที่เกิดจากข้อผิดพลาดหรือจากการทุจริตที่อาจเกิดขึ้นภายในระบบงาน</a:t>
            </a:r>
            <a:r>
              <a:rPr lang="th-TH" sz="2800" dirty="0" smtClean="0">
                <a:cs typeface="+mn-cs"/>
              </a:rPr>
              <a:t>คอมพิวเตอร์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th-TH" sz="2800" dirty="0" smtClean="0">
                <a:cs typeface="+mn-cs"/>
              </a:rPr>
              <a:t> เพื่อให้</a:t>
            </a:r>
            <a:r>
              <a:rPr lang="th-TH" sz="2800" dirty="0">
                <a:cs typeface="+mn-cs"/>
              </a:rPr>
              <a:t>ข้อมูลและหรือสารสนเทศ  ตลอดจนรายงานหรือผลลัพธ์อื่น ๆ ที่จะได้จากระบบคอมพิวเตอร์เป็นไปอย่างมีถูกต้องครบถ้วน  ทันเวลา และเชื่อถือ</a:t>
            </a:r>
            <a:r>
              <a:rPr lang="th-TH" sz="2800" dirty="0" smtClean="0">
                <a:cs typeface="+mn-cs"/>
              </a:rPr>
              <a:t>ได้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th-TH" sz="2800" dirty="0">
                <a:cs typeface="+mn-cs"/>
              </a:rPr>
              <a:t> </a:t>
            </a:r>
            <a:r>
              <a:rPr lang="th-TH" sz="2800" dirty="0" smtClean="0">
                <a:cs typeface="+mn-cs"/>
              </a:rPr>
              <a:t>เพื่อให้</a:t>
            </a:r>
            <a:r>
              <a:rPr lang="th-TH" sz="2800" dirty="0">
                <a:cs typeface="+mn-cs"/>
              </a:rPr>
              <a:t>หน่วยงานต่างๆ ภายในองค์กรได้รับข้อมูลและสารสนเทศที่ถูกต้องตรงกัน และสามารถนำไปใช้ปฏิบัติงานได้อย่างมีประสิทธิภาพ  โดยไม่ต้องบันทึกข้อมูลซ้ำ</a:t>
            </a:r>
            <a:endParaRPr lang="en-US" sz="2800" dirty="0">
              <a:cs typeface="+mn-cs"/>
            </a:endParaRPr>
          </a:p>
          <a:p>
            <a:pPr>
              <a:buNone/>
            </a:pPr>
            <a:endParaRPr lang="th-TH" sz="2800" dirty="0">
              <a:cs typeface="+mn-c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cs typeface="+mn-cs"/>
              </a:rPr>
              <a:t>2</a:t>
            </a:r>
            <a:r>
              <a:rPr lang="en-US" b="1" dirty="0" smtClean="0">
                <a:cs typeface="+mn-cs"/>
              </a:rPr>
              <a:t>.</a:t>
            </a:r>
            <a:r>
              <a:rPr lang="th-TH" b="1" dirty="0" smtClean="0">
                <a:cs typeface="+mn-cs"/>
              </a:rPr>
              <a:t>1 การควบคุมการเข้าถึงระบบงานแฟ้มข้อมูล</a:t>
            </a:r>
            <a:br>
              <a:rPr lang="th-TH" b="1" dirty="0" smtClean="0">
                <a:cs typeface="+mn-cs"/>
              </a:rPr>
            </a:br>
            <a:r>
              <a:rPr lang="th-TH" b="1" dirty="0" smtClean="0">
                <a:cs typeface="+mn-cs"/>
              </a:rPr>
              <a:t>และฐานข้อมูล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0" indent="-1143000">
              <a:buNone/>
            </a:pPr>
            <a:r>
              <a:rPr lang="en-US" b="1" dirty="0" smtClean="0">
                <a:cs typeface="+mn-cs"/>
              </a:rPr>
              <a:t>3. </a:t>
            </a:r>
            <a:r>
              <a:rPr lang="th-TH" b="1" dirty="0" smtClean="0">
                <a:cs typeface="+mn-cs"/>
              </a:rPr>
              <a:t>การดำเนินกิจกรรมการควบคุม</a:t>
            </a:r>
          </a:p>
          <a:p>
            <a:pPr lvl="1">
              <a:buNone/>
            </a:pPr>
            <a:r>
              <a:rPr lang="th-TH" dirty="0" smtClean="0">
                <a:cs typeface="+mn-cs"/>
              </a:rPr>
              <a:t>1</a:t>
            </a:r>
            <a:r>
              <a:rPr lang="th-TH" dirty="0">
                <a:cs typeface="+mn-cs"/>
              </a:rPr>
              <a:t>. ให้ผู้มีหน้าที่รับผิดชอบศึกษาทบทวนระบบรักษาความปลอดภัยและการกำหนดสิทธิในการเข้าถึงระบบงาน และฐานข้อมูลที่สำคัญ</a:t>
            </a:r>
            <a:endParaRPr lang="en-US" dirty="0">
              <a:cs typeface="+mn-cs"/>
            </a:endParaRPr>
          </a:p>
          <a:p>
            <a:pPr lvl="1">
              <a:buNone/>
            </a:pPr>
            <a:r>
              <a:rPr lang="th-TH" dirty="0">
                <a:cs typeface="+mn-cs"/>
              </a:rPr>
              <a:t>2.ให้มีเจ้าหน้าที่จัดทำทะเบียนคุม  </a:t>
            </a:r>
            <a:r>
              <a:rPr lang="en-US" dirty="0">
                <a:cs typeface="+mn-cs"/>
              </a:rPr>
              <a:t>USER  ID  </a:t>
            </a:r>
            <a:r>
              <a:rPr lang="th-TH" dirty="0">
                <a:cs typeface="+mn-cs"/>
              </a:rPr>
              <a:t>โดยเฉพาะ</a:t>
            </a:r>
            <a:endParaRPr lang="en-US" dirty="0">
              <a:cs typeface="+mn-cs"/>
            </a:endParaRPr>
          </a:p>
          <a:p>
            <a:pPr lvl="1">
              <a:buNone/>
            </a:pPr>
            <a:r>
              <a:rPr lang="th-TH" dirty="0">
                <a:cs typeface="+mn-cs"/>
              </a:rPr>
              <a:t>3. มีการปรับปรุงพัฒนาระบบและสิทธิหรื</a:t>
            </a:r>
            <a:r>
              <a:rPr lang="en-US" dirty="0">
                <a:cs typeface="+mn-cs"/>
              </a:rPr>
              <a:t> USER  ID  </a:t>
            </a:r>
            <a:r>
              <a:rPr lang="th-TH" dirty="0">
                <a:cs typeface="+mn-cs"/>
              </a:rPr>
              <a:t>ในการเข้าถึงระบบงานและระบบข้อมูลเป็นระยะๆ</a:t>
            </a:r>
            <a:endParaRPr lang="en-US" dirty="0">
              <a:cs typeface="+mn-cs"/>
            </a:endParaRPr>
          </a:p>
          <a:p>
            <a:pPr lvl="1">
              <a:buNone/>
            </a:pPr>
            <a:r>
              <a:rPr lang="th-TH" dirty="0">
                <a:cs typeface="+mn-cs"/>
              </a:rPr>
              <a:t>4. จัดให้มีคู่มือการปฏิบัติงาน สำหรับผู้ใช้งาน ( </a:t>
            </a:r>
            <a:r>
              <a:rPr lang="en-US" dirty="0">
                <a:cs typeface="+mn-cs"/>
              </a:rPr>
              <a:t>Users</a:t>
            </a:r>
            <a:r>
              <a:rPr lang="th-TH" dirty="0">
                <a:cs typeface="+mn-cs"/>
              </a:rPr>
              <a:t> ) ทุกระบบงานอย่างเพียงพอ  และจัดฝึกอบรมผู้ใช้รายใหม่อย่างสม่ำเสมอ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cs typeface="+mn-cs"/>
              </a:rPr>
              <a:t>2</a:t>
            </a:r>
            <a:r>
              <a:rPr lang="en-US" b="1" dirty="0" smtClean="0">
                <a:cs typeface="+mn-cs"/>
              </a:rPr>
              <a:t>.</a:t>
            </a:r>
            <a:r>
              <a:rPr lang="th-TH" b="1" dirty="0" smtClean="0">
                <a:cs typeface="+mn-cs"/>
              </a:rPr>
              <a:t>1 การควบคุมการเข้าถึงระบบงานแฟ้มข้อมูล</a:t>
            </a:r>
            <a:br>
              <a:rPr lang="th-TH" b="1" dirty="0" smtClean="0">
                <a:cs typeface="+mn-cs"/>
              </a:rPr>
            </a:br>
            <a:r>
              <a:rPr lang="th-TH" b="1" dirty="0" smtClean="0">
                <a:cs typeface="+mn-cs"/>
              </a:rPr>
              <a:t>และฐานข้อมูล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4000" b="1" dirty="0" smtClean="0">
                <a:cs typeface="+mn-cs"/>
              </a:rPr>
              <a:t>4. สารสนเทศ</a:t>
            </a:r>
            <a:r>
              <a:rPr lang="th-TH" sz="4000" b="1" dirty="0">
                <a:cs typeface="+mn-cs"/>
              </a:rPr>
              <a:t>และการ</a:t>
            </a:r>
            <a:r>
              <a:rPr lang="th-TH" sz="4000" b="1" dirty="0" smtClean="0">
                <a:cs typeface="+mn-cs"/>
              </a:rPr>
              <a:t>สื่อสาร</a:t>
            </a:r>
          </a:p>
          <a:p>
            <a:pPr marL="971550" lvl="1" indent="-514350">
              <a:buAutoNum type="arabicPeriod"/>
            </a:pPr>
            <a:r>
              <a:rPr lang="th-TH" sz="3200" dirty="0" smtClean="0">
                <a:cs typeface="+mn-cs"/>
              </a:rPr>
              <a:t>สื่อสาร</a:t>
            </a:r>
            <a:r>
              <a:rPr lang="th-TH" sz="3200" dirty="0">
                <a:cs typeface="+mn-cs"/>
              </a:rPr>
              <a:t>และทำความเข้าใจกับเจ้าหน้าที่ทุกฝ่ายของหน่วยงานเกี่ยวกับมาตรการรักษาความปลอดภัย  การใช้งานในระบบงานคอมพิวเตอร์  และการปฏิบัติงานด้าน  </a:t>
            </a:r>
            <a:r>
              <a:rPr lang="en-US" sz="3200" dirty="0" smtClean="0">
                <a:cs typeface="+mn-cs"/>
              </a:rPr>
              <a:t>IT</a:t>
            </a:r>
          </a:p>
          <a:p>
            <a:pPr marL="971550" lvl="1" indent="-514350">
              <a:buAutoNum type="arabicPeriod"/>
            </a:pPr>
            <a:r>
              <a:rPr lang="en-US" sz="3200" dirty="0" smtClean="0">
                <a:cs typeface="+mn-cs"/>
              </a:rPr>
              <a:t> </a:t>
            </a:r>
            <a:r>
              <a:rPr lang="th-TH" sz="3200" dirty="0">
                <a:cs typeface="+mn-cs"/>
              </a:rPr>
              <a:t>สื่อสารให้เจ้าหน้าที่ที่เกี่ยวข้องทราบถึงการใช้ระบบงาน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cs typeface="+mn-cs"/>
              </a:rPr>
              <a:t>2</a:t>
            </a:r>
            <a:r>
              <a:rPr lang="en-US" b="1" dirty="0" smtClean="0">
                <a:cs typeface="+mn-cs"/>
              </a:rPr>
              <a:t>.</a:t>
            </a:r>
            <a:r>
              <a:rPr lang="th-TH" b="1" dirty="0" smtClean="0">
                <a:cs typeface="+mn-cs"/>
              </a:rPr>
              <a:t>1 การควบคุมการเข้าถึงระบบงานแฟ้มข้อมูล</a:t>
            </a:r>
            <a:br>
              <a:rPr lang="th-TH" b="1" dirty="0" smtClean="0">
                <a:cs typeface="+mn-cs"/>
              </a:rPr>
            </a:br>
            <a:r>
              <a:rPr lang="th-TH" b="1" dirty="0" smtClean="0">
                <a:cs typeface="+mn-cs"/>
              </a:rPr>
              <a:t>และฐานข้อมูล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cs typeface="+mn-cs"/>
              </a:rPr>
              <a:t>5. การ</a:t>
            </a:r>
            <a:r>
              <a:rPr lang="th-TH" sz="3600" b="1" dirty="0">
                <a:cs typeface="+mn-cs"/>
              </a:rPr>
              <a:t>ติดตามและ</a:t>
            </a:r>
            <a:r>
              <a:rPr lang="th-TH" sz="3600" b="1" dirty="0" smtClean="0">
                <a:cs typeface="+mn-cs"/>
              </a:rPr>
              <a:t>ประเมินผล</a:t>
            </a:r>
          </a:p>
          <a:p>
            <a:pPr lvl="1">
              <a:buNone/>
            </a:pPr>
            <a:r>
              <a:rPr lang="th-TH" sz="3200" dirty="0">
                <a:cs typeface="+mn-cs"/>
              </a:rPr>
              <a:t>1. ประเมินความเหมาะสมของระบบรักษาความปลอดภัยและคู่มือการปฏิบัติงานเป็นระยะ ๆ</a:t>
            </a:r>
            <a:endParaRPr lang="en-US" sz="3200" dirty="0">
              <a:cs typeface="+mn-cs"/>
            </a:endParaRPr>
          </a:p>
          <a:p>
            <a:pPr lvl="1">
              <a:buNone/>
            </a:pPr>
            <a:r>
              <a:rPr lang="th-TH" sz="3200" dirty="0">
                <a:cs typeface="+mn-cs"/>
              </a:rPr>
              <a:t>2. ประเมินผลการจัดอบรม</a:t>
            </a:r>
            <a:endParaRPr lang="en-US" sz="3200" dirty="0">
              <a:cs typeface="+mn-cs"/>
            </a:endParaRPr>
          </a:p>
          <a:p>
            <a:pPr lvl="1">
              <a:buNone/>
            </a:pPr>
            <a:r>
              <a:rPr lang="th-TH" sz="3200" dirty="0">
                <a:cs typeface="+mn-cs"/>
              </a:rPr>
              <a:t>และประเมินผลเจ้าหน้าที่ที่ผ่านการฝึกอบรม</a:t>
            </a:r>
            <a:endParaRPr lang="en-US" sz="3200" dirty="0">
              <a:cs typeface="+mn-cs"/>
            </a:endParaRPr>
          </a:p>
          <a:p>
            <a:endParaRPr lang="th-TH" sz="3600" dirty="0">
              <a:cs typeface="+mn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cs typeface="+mn-cs"/>
              </a:rPr>
              <a:t>2.2. </a:t>
            </a:r>
            <a:r>
              <a:rPr lang="th-TH" b="1" dirty="0" smtClean="0">
                <a:cs typeface="+mn-cs"/>
              </a:rPr>
              <a:t>การควบคุมการนำเข้าข้อมูล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cs typeface="+mn-cs"/>
              </a:rPr>
              <a:t>1. สภาพแวดล้อม</a:t>
            </a:r>
            <a:r>
              <a:rPr lang="th-TH" sz="3600" b="1" dirty="0">
                <a:cs typeface="+mn-cs"/>
              </a:rPr>
              <a:t>การ</a:t>
            </a:r>
            <a:r>
              <a:rPr lang="th-TH" sz="3600" b="1" dirty="0" smtClean="0">
                <a:cs typeface="+mn-cs"/>
              </a:rPr>
              <a:t>ควบคุม</a:t>
            </a:r>
            <a:endParaRPr lang="th-TH" sz="3600" b="1" dirty="0">
              <a:cs typeface="+mn-cs"/>
            </a:endParaRPr>
          </a:p>
          <a:p>
            <a:pPr lvl="1">
              <a:buNone/>
            </a:pPr>
            <a:r>
              <a:rPr lang="th-TH" sz="3200" dirty="0">
                <a:cs typeface="+mn-cs"/>
              </a:rPr>
              <a:t>1. ประสิทธิภาพของระบบงานและระบบคอมพิวเตอร์</a:t>
            </a:r>
            <a:endParaRPr lang="en-US" sz="3200" dirty="0">
              <a:cs typeface="+mn-cs"/>
            </a:endParaRPr>
          </a:p>
          <a:p>
            <a:pPr lvl="1">
              <a:buNone/>
            </a:pPr>
            <a:r>
              <a:rPr lang="th-TH" sz="3200" dirty="0">
                <a:cs typeface="+mn-cs"/>
              </a:rPr>
              <a:t>2.  ความรู้และทักษะของเจ้าหน้าที่ที่เกี่ยวข้อง</a:t>
            </a:r>
            <a:endParaRPr lang="en-US" sz="3200" dirty="0">
              <a:cs typeface="+mn-cs"/>
            </a:endParaRPr>
          </a:p>
          <a:p>
            <a:pPr lvl="1">
              <a:buNone/>
            </a:pPr>
            <a:r>
              <a:rPr lang="th-TH" sz="3200" dirty="0">
                <a:cs typeface="+mn-cs"/>
              </a:rPr>
              <a:t>3. ความพร้อมของเอกสารหรือข้อมูลที่จะนำเข้าระบบ</a:t>
            </a:r>
            <a:endParaRPr lang="en-US" sz="3200" dirty="0">
              <a:cs typeface="+mn-cs"/>
            </a:endParaRPr>
          </a:p>
          <a:p>
            <a:pPr>
              <a:buNone/>
            </a:pPr>
            <a:endParaRPr lang="th-TH" sz="3600" dirty="0">
              <a:cs typeface="+mn-cs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+mn-cs"/>
              </a:rPr>
              <a:t>2.2. </a:t>
            </a:r>
            <a:r>
              <a:rPr lang="th-TH" b="1" dirty="0" smtClean="0">
                <a:cs typeface="+mn-cs"/>
              </a:rPr>
              <a:t>การควบคุมการนำเข้าข้อมูล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cs typeface="+mn-cs"/>
              </a:rPr>
              <a:t>2. ปัจจัย</a:t>
            </a:r>
            <a:r>
              <a:rPr lang="th-TH" sz="3600" b="1" dirty="0" smtClean="0">
                <a:cs typeface="+mn-cs"/>
              </a:rPr>
              <a:t>เสี่ยง</a:t>
            </a:r>
          </a:p>
          <a:p>
            <a:pPr lvl="1">
              <a:buNone/>
            </a:pPr>
            <a:r>
              <a:rPr lang="th-TH" sz="3200" dirty="0">
                <a:cs typeface="+mn-cs"/>
              </a:rPr>
              <a:t>1. บันทึกข้อมูลผิดพลาดไม่</a:t>
            </a:r>
            <a:r>
              <a:rPr lang="th-TH" sz="3200" dirty="0" smtClean="0">
                <a:cs typeface="+mn-cs"/>
              </a:rPr>
              <a:t>ครบถ้วนไม่</a:t>
            </a:r>
            <a:r>
              <a:rPr lang="th-TH" sz="3200" dirty="0">
                <a:cs typeface="+mn-cs"/>
              </a:rPr>
              <a:t>ถูกต้อง</a:t>
            </a:r>
            <a:endParaRPr lang="en-US" sz="3200" dirty="0">
              <a:cs typeface="+mn-cs"/>
            </a:endParaRPr>
          </a:p>
          <a:p>
            <a:pPr lvl="1">
              <a:buNone/>
            </a:pPr>
            <a:r>
              <a:rPr lang="th-TH" sz="3200" dirty="0">
                <a:cs typeface="+mn-cs"/>
              </a:rPr>
              <a:t>2. ข้อมูลที่บันทึกเข้าระบบไม่ได้รับการตรวจทาน หรือสอบทานความถูกต้องก่อนการส่งต่อ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+mn-cs"/>
              </a:rPr>
              <a:t>2.2. </a:t>
            </a:r>
            <a:r>
              <a:rPr lang="th-TH" b="1" dirty="0" smtClean="0">
                <a:cs typeface="+mn-cs"/>
              </a:rPr>
              <a:t>การควบคุมการนำเข้าข้อมูล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None/>
            </a:pPr>
            <a:r>
              <a:rPr lang="en-US" sz="3600" b="1" dirty="0" smtClean="0">
                <a:cs typeface="+mn-cs"/>
              </a:rPr>
              <a:t>3. </a:t>
            </a:r>
            <a:r>
              <a:rPr lang="th-TH" sz="3600" b="1" dirty="0" smtClean="0">
                <a:cs typeface="+mn-cs"/>
              </a:rPr>
              <a:t>การดำเนินกิจกรรมการควบคุม</a:t>
            </a:r>
          </a:p>
          <a:p>
            <a:pPr>
              <a:buNone/>
            </a:pPr>
            <a:r>
              <a:rPr lang="th-TH" sz="3600" dirty="0" smtClean="0">
                <a:cs typeface="+mn-cs"/>
              </a:rPr>
              <a:t>	จัด</a:t>
            </a:r>
            <a:r>
              <a:rPr lang="th-TH" sz="3600" dirty="0">
                <a:cs typeface="+mn-cs"/>
              </a:rPr>
              <a:t>ให้มีการตรวจสอบข้อมูลหรือเข้าทั้งจัดให้มีรายงานจาก</a:t>
            </a:r>
            <a:r>
              <a:rPr lang="th-TH" sz="3600" dirty="0" smtClean="0">
                <a:cs typeface="+mn-cs"/>
              </a:rPr>
              <a:t>โปรแกรม</a:t>
            </a:r>
            <a:r>
              <a:rPr lang="th-TH" sz="3600" dirty="0">
                <a:cs typeface="+mn-cs"/>
              </a:rPr>
              <a:t>ระบบงานสำหรับใช้ในการตรวจสอบ หรือสอบทานความถูกต้องของข้อมูลก่อนการส่งต่อ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+mn-cs"/>
              </a:rPr>
              <a:t>2.2. </a:t>
            </a:r>
            <a:r>
              <a:rPr lang="th-TH" b="1" dirty="0" smtClean="0">
                <a:cs typeface="+mn-cs"/>
              </a:rPr>
              <a:t>การควบคุมการนำเข้าข้อมูล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>
                <a:cs typeface="+mn-cs"/>
              </a:rPr>
              <a:t>4. สารสนเทศ</a:t>
            </a:r>
            <a:r>
              <a:rPr lang="th-TH" b="1" dirty="0">
                <a:cs typeface="+mn-cs"/>
              </a:rPr>
              <a:t>และการสื่อสาร</a:t>
            </a:r>
            <a:endParaRPr lang="th-TH" dirty="0" smtClean="0">
              <a:cs typeface="+mn-cs"/>
            </a:endParaRPr>
          </a:p>
          <a:p>
            <a:pPr lvl="1">
              <a:buNone/>
            </a:pPr>
            <a:r>
              <a:rPr lang="th-TH" dirty="0">
                <a:cs typeface="+mn-cs"/>
              </a:rPr>
              <a:t>เวียนแจ้งให้เจ้าหน้าที่เกี่ยวข้องทราบถึงมาตรการหรือวิธีการนำเข้าข้อมูล</a:t>
            </a:r>
            <a:endParaRPr lang="en-US" dirty="0">
              <a:cs typeface="+mn-cs"/>
            </a:endParaRPr>
          </a:p>
          <a:p>
            <a:pPr>
              <a:buNone/>
            </a:pPr>
            <a:endParaRPr lang="th-TH" dirty="0">
              <a:cs typeface="+mn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cs typeface="+mn-cs"/>
              </a:rPr>
              <a:t>2.2. </a:t>
            </a:r>
            <a:r>
              <a:rPr lang="th-TH" b="1" dirty="0" smtClean="0">
                <a:cs typeface="+mn-cs"/>
              </a:rPr>
              <a:t>การควบคุมการนำเข้าข้อมูล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>
                <a:cs typeface="+mn-cs"/>
              </a:rPr>
              <a:t>5. การ</a:t>
            </a:r>
            <a:r>
              <a:rPr lang="th-TH" b="1" dirty="0">
                <a:cs typeface="+mn-cs"/>
              </a:rPr>
              <a:t>ติดตามและประเมินผล</a:t>
            </a:r>
            <a:endParaRPr lang="th-TH" dirty="0" smtClean="0">
              <a:cs typeface="+mn-cs"/>
            </a:endParaRPr>
          </a:p>
          <a:p>
            <a:pPr>
              <a:buNone/>
            </a:pPr>
            <a:r>
              <a:rPr lang="th-TH" dirty="0" smtClean="0">
                <a:cs typeface="+mn-cs"/>
              </a:rPr>
              <a:t>	ประเมิน</a:t>
            </a:r>
            <a:r>
              <a:rPr lang="th-TH" dirty="0">
                <a:cs typeface="+mn-cs"/>
              </a:rPr>
              <a:t>ความเหมาะสมของมาตรการการนำเข้าข้อมูลเป็นครั้งคราว</a:t>
            </a:r>
            <a:endParaRPr lang="en-US" dirty="0">
              <a:cs typeface="+mn-cs"/>
            </a:endParaRPr>
          </a:p>
          <a:p>
            <a:pPr>
              <a:buNone/>
            </a:pPr>
            <a:endParaRPr lang="th-TH" dirty="0">
              <a:cs typeface="+mn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cs typeface="+mn-cs"/>
              </a:rPr>
              <a:t> 2.3. </a:t>
            </a:r>
            <a:r>
              <a:rPr lang="th-TH" b="1" dirty="0" smtClean="0">
                <a:cs typeface="+mn-cs"/>
              </a:rPr>
              <a:t>การควบคุมด้านการประมวลผลเพื่อจัดทำข้อมูล</a:t>
            </a:r>
            <a:r>
              <a:rPr lang="en-US" dirty="0" smtClean="0">
                <a:cs typeface="+mn-cs"/>
              </a:rPr>
              <a:t/>
            </a:r>
            <a:br>
              <a:rPr lang="en-US" dirty="0" smtClean="0">
                <a:cs typeface="+mn-cs"/>
              </a:rPr>
            </a:br>
            <a:r>
              <a:rPr lang="th-TH" b="1" dirty="0" smtClean="0">
                <a:cs typeface="+mn-cs"/>
              </a:rPr>
              <a:t>สารสนเทศและรายงาน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>
                <a:cs typeface="+mn-cs"/>
              </a:rPr>
              <a:t>1. สภาพแวดล้อม</a:t>
            </a:r>
            <a:r>
              <a:rPr lang="th-TH" b="1" dirty="0" smtClean="0">
                <a:cs typeface="+mn-cs"/>
              </a:rPr>
              <a:t>การควบคุม</a:t>
            </a:r>
          </a:p>
          <a:p>
            <a:pPr lvl="1">
              <a:buNone/>
            </a:pPr>
            <a:r>
              <a:rPr lang="th-TH" dirty="0" smtClean="0">
                <a:cs typeface="+mn-cs"/>
              </a:rPr>
              <a:t>1</a:t>
            </a:r>
            <a:r>
              <a:rPr lang="th-TH" dirty="0">
                <a:cs typeface="+mn-cs"/>
              </a:rPr>
              <a:t>. ความต้องการใช้ข้อมูลและสารสนเทศของฝ่ายบริหารและหน่วยงานที่เกี่ยวข้อง</a:t>
            </a:r>
            <a:endParaRPr lang="en-US" dirty="0">
              <a:cs typeface="+mn-cs"/>
            </a:endParaRPr>
          </a:p>
          <a:p>
            <a:pPr lvl="1">
              <a:buNone/>
            </a:pPr>
            <a:r>
              <a:rPr lang="th-TH" dirty="0">
                <a:cs typeface="+mn-cs"/>
              </a:rPr>
              <a:t>2. แผนการปฏิบัติงานในห้องเครื่องคอมพิวเตอร์</a:t>
            </a:r>
            <a:endParaRPr lang="en-US" dirty="0">
              <a:cs typeface="+mn-cs"/>
            </a:endParaRPr>
          </a:p>
          <a:p>
            <a:pPr lvl="1">
              <a:buNone/>
            </a:pPr>
            <a:r>
              <a:rPr lang="th-TH" dirty="0">
                <a:cs typeface="+mn-cs"/>
              </a:rPr>
              <a:t>3. ความรู้และทักษะของเจ้าหน้าที่ที่เกี่ยวข้อง</a:t>
            </a:r>
            <a:endParaRPr lang="en-US" dirty="0">
              <a:cs typeface="+mn-cs"/>
            </a:endParaRPr>
          </a:p>
          <a:p>
            <a:pPr lvl="1">
              <a:buNone/>
            </a:pPr>
            <a:r>
              <a:rPr lang="th-TH" dirty="0">
                <a:cs typeface="+mn-cs"/>
              </a:rPr>
              <a:t>4. จริยธรรม และความซื่อสัตย์ของผู้นำข้อมูลเข้าระบบ</a:t>
            </a:r>
            <a:endParaRPr lang="en-US" dirty="0">
              <a:cs typeface="+mn-cs"/>
            </a:endParaRPr>
          </a:p>
          <a:p>
            <a:pPr>
              <a:buNone/>
            </a:pPr>
            <a:endParaRPr lang="th-TH" dirty="0">
              <a:cs typeface="+mn-c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cs typeface="+mn-cs"/>
              </a:rPr>
              <a:t> 2.3. </a:t>
            </a:r>
            <a:r>
              <a:rPr lang="th-TH" b="1" dirty="0" smtClean="0">
                <a:cs typeface="+mn-cs"/>
              </a:rPr>
              <a:t>การควบคุมด้านการประมวลผลเพื่อจัดทำ</a:t>
            </a:r>
            <a:r>
              <a:rPr lang="th-TH" b="1" dirty="0" smtClean="0">
                <a:cs typeface="+mn-cs"/>
              </a:rPr>
              <a:t>ข้อมูลสารสนเทศ</a:t>
            </a:r>
            <a:r>
              <a:rPr lang="th-TH" b="1" dirty="0" smtClean="0">
                <a:cs typeface="+mn-cs"/>
              </a:rPr>
              <a:t>และรายงาน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b="1" dirty="0" smtClean="0">
                <a:cs typeface="+mn-cs"/>
              </a:rPr>
              <a:t>2. ปัจจัย</a:t>
            </a:r>
            <a:r>
              <a:rPr lang="th-TH" b="1" dirty="0">
                <a:cs typeface="+mn-cs"/>
              </a:rPr>
              <a:t>เสี่ยง</a:t>
            </a:r>
            <a:endParaRPr lang="th-TH" dirty="0" smtClean="0">
              <a:cs typeface="+mn-cs"/>
            </a:endParaRPr>
          </a:p>
          <a:p>
            <a:pPr lvl="1">
              <a:buNone/>
            </a:pPr>
            <a:r>
              <a:rPr lang="th-TH" dirty="0" smtClean="0">
                <a:cs typeface="+mn-cs"/>
              </a:rPr>
              <a:t>1</a:t>
            </a:r>
            <a:r>
              <a:rPr lang="th-TH" dirty="0">
                <a:cs typeface="+mn-cs"/>
              </a:rPr>
              <a:t>. ข้อมูลและรายงานที่ได้จากการประมวลผลไม่ตรงตามความต้องการ หรือไม่ทันกับความต้องการของผู้ที่เกี่ยวข้อง</a:t>
            </a:r>
            <a:endParaRPr lang="en-US" dirty="0">
              <a:cs typeface="+mn-cs"/>
            </a:endParaRPr>
          </a:p>
          <a:p>
            <a:pPr lvl="1">
              <a:buNone/>
            </a:pPr>
            <a:r>
              <a:rPr lang="th-TH" dirty="0">
                <a:cs typeface="+mn-cs"/>
              </a:rPr>
              <a:t>2. ไม่มีการวางแผนเกี่ยวกับความต้องการใช้ข้อมูลและรายงานของผู้ที่เกี่ยวข้อง</a:t>
            </a:r>
            <a:endParaRPr lang="en-US" dirty="0">
              <a:cs typeface="+mn-cs"/>
            </a:endParaRPr>
          </a:p>
          <a:p>
            <a:pPr lvl="1">
              <a:buNone/>
            </a:pPr>
            <a:r>
              <a:rPr lang="th-TH" dirty="0">
                <a:cs typeface="+mn-cs"/>
              </a:rPr>
              <a:t>3. ไม่มีการจัดทำแผนหรือตารางการปฏิบัติงานของเจ้าหน้าที่เครื่อง</a:t>
            </a:r>
            <a:r>
              <a:rPr lang="th-TH" dirty="0" smtClean="0">
                <a:cs typeface="+mn-cs"/>
              </a:rPr>
              <a:t>คอมพิวเตอร์</a:t>
            </a:r>
          </a:p>
          <a:p>
            <a:pPr lvl="1">
              <a:buNone/>
            </a:pPr>
            <a:r>
              <a:rPr lang="th-TH" dirty="0">
                <a:cs typeface="+mn-cs"/>
              </a:rPr>
              <a:t>4. เจ้าหน้าที่ขาดความรู้ และขาดทักษะในการใช้ระบบคอมพิวเตอร์คำสั่งในการประมวลผล</a:t>
            </a:r>
            <a:endParaRPr lang="en-US" dirty="0">
              <a:cs typeface="+mn-cs"/>
            </a:endParaRPr>
          </a:p>
          <a:p>
            <a:pPr lvl="1">
              <a:buNone/>
            </a:pPr>
            <a:r>
              <a:rPr lang="th-TH" dirty="0">
                <a:cs typeface="+mn-cs"/>
              </a:rPr>
              <a:t>5. เจ้าหน้าที่นำข้อมูลไปใช้เพื่อประโยชน์ส่วนตัว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cs typeface="+mn-cs"/>
              </a:rPr>
              <a:t>ขอบเขตการควบคุมภายในด้านเทคโนโลยีสารสนเทศ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lvl="1" indent="-742950">
              <a:buAutoNum type="arabicPeriod"/>
            </a:pPr>
            <a:r>
              <a:rPr lang="th-TH" sz="4000" b="1" dirty="0" smtClean="0">
                <a:cs typeface="+mn-cs"/>
              </a:rPr>
              <a:t>การ</a:t>
            </a:r>
            <a:r>
              <a:rPr lang="th-TH" sz="4000" b="1" dirty="0">
                <a:cs typeface="+mn-cs"/>
              </a:rPr>
              <a:t>ควบคุม</a:t>
            </a:r>
            <a:r>
              <a:rPr lang="th-TH" sz="4000" b="1" dirty="0" smtClean="0">
                <a:cs typeface="+mn-cs"/>
              </a:rPr>
              <a:t>ทั่วไป</a:t>
            </a:r>
          </a:p>
          <a:p>
            <a:pPr marL="1143000" lvl="1" indent="-742950">
              <a:buAutoNum type="arabicPeriod"/>
            </a:pPr>
            <a:r>
              <a:rPr lang="th-TH" sz="4000" b="1" dirty="0" smtClean="0">
                <a:cs typeface="+mn-cs"/>
              </a:rPr>
              <a:t>การควบคุมระบบงาน</a:t>
            </a:r>
            <a:endParaRPr lang="th-TH" sz="4000" dirty="0">
              <a:cs typeface="+mn-c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cs typeface="+mn-cs"/>
              </a:rPr>
              <a:t> 2.3. </a:t>
            </a:r>
            <a:r>
              <a:rPr lang="th-TH" b="1" dirty="0" smtClean="0">
                <a:cs typeface="+mn-cs"/>
              </a:rPr>
              <a:t>การควบคุมด้านการประมวลผลเพื่อจัดทำ</a:t>
            </a:r>
            <a:r>
              <a:rPr lang="th-TH" b="1" dirty="0" smtClean="0">
                <a:cs typeface="+mn-cs"/>
              </a:rPr>
              <a:t>ข้อมูล</a:t>
            </a:r>
            <a:r>
              <a:rPr lang="en-US" b="1" dirty="0" smtClean="0">
                <a:cs typeface="+mn-cs"/>
              </a:rPr>
              <a:t> </a:t>
            </a:r>
            <a:r>
              <a:rPr lang="th-TH" b="1" dirty="0" smtClean="0">
                <a:cs typeface="+mn-cs"/>
              </a:rPr>
              <a:t>สารสนเทศ</a:t>
            </a:r>
            <a:r>
              <a:rPr lang="th-TH" b="1" dirty="0" smtClean="0">
                <a:cs typeface="+mn-cs"/>
              </a:rPr>
              <a:t>และรายงาน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143000" indent="-1143000">
              <a:buNone/>
            </a:pPr>
            <a:r>
              <a:rPr lang="en-US" sz="4000" b="1" dirty="0" smtClean="0">
                <a:cs typeface="+mn-cs"/>
              </a:rPr>
              <a:t>3. </a:t>
            </a:r>
            <a:r>
              <a:rPr lang="th-TH" sz="4000" b="1" dirty="0" smtClean="0">
                <a:cs typeface="+mn-cs"/>
              </a:rPr>
              <a:t>การดำเนินกิจกรรมการควบคุม</a:t>
            </a:r>
          </a:p>
          <a:p>
            <a:pPr lvl="1">
              <a:buNone/>
            </a:pPr>
            <a:r>
              <a:rPr lang="th-TH" dirty="0" smtClean="0">
                <a:cs typeface="+mn-cs"/>
              </a:rPr>
              <a:t>1</a:t>
            </a:r>
            <a:r>
              <a:rPr lang="th-TH" dirty="0">
                <a:cs typeface="+mn-cs"/>
              </a:rPr>
              <a:t>. ศึกษาความต้องการของผู้ใช้หรือผู้ที่เกี่ยวข้องทุกฝ่ายเพื่อวางแผนล่วงหน้าในการจัดทำข้อมูลและรายงานให้ทันกับความต้องการ</a:t>
            </a:r>
            <a:endParaRPr lang="en-US" dirty="0">
              <a:cs typeface="+mn-cs"/>
            </a:endParaRPr>
          </a:p>
          <a:p>
            <a:pPr lvl="1">
              <a:buNone/>
            </a:pPr>
            <a:r>
              <a:rPr lang="th-TH" dirty="0">
                <a:cs typeface="+mn-cs"/>
              </a:rPr>
              <a:t>2. จัดให้มีตารางการปฏิบัติงาน รวมทั้งใบสั่งงานหรือเอกสารการส่งมอบงานสำหรับเจ้าหน้าที่ที่ทำหน้าที่ประมวลผลและจัดทำตารางการส่งงานให้ชัดเจนเพื่อให้ข้อมูลและรายงานส่งถึงมือผู้ใช้ในเวลาที่เหมาะสม</a:t>
            </a:r>
            <a:endParaRPr lang="en-US" dirty="0">
              <a:cs typeface="+mn-cs"/>
            </a:endParaRPr>
          </a:p>
          <a:p>
            <a:pPr lvl="1">
              <a:buNone/>
            </a:pPr>
            <a:r>
              <a:rPr lang="th-TH" dirty="0">
                <a:cs typeface="+mn-cs"/>
              </a:rPr>
              <a:t>3. มีการจัดระบบความคุมการรับส่งการแลกเปลี่ยนและการสื่อสารข้อมูลหรือรายงานให้ถึงมือผู้ใช้อย่างเป็นระบบครอบคลุม และทันเวลาและมีการสื่อสาร  เพื่อให้ได้ข้อมูลย้อนกลับจากผู้ใช้</a:t>
            </a:r>
            <a:endParaRPr lang="en-US" dirty="0">
              <a:cs typeface="+mn-cs"/>
            </a:endParaRPr>
          </a:p>
          <a:p>
            <a:pPr lvl="1">
              <a:buNone/>
            </a:pPr>
            <a:r>
              <a:rPr lang="th-TH" dirty="0">
                <a:cs typeface="+mn-cs"/>
              </a:rPr>
              <a:t>4. จัดให้มีการฝึกอบรมอย่างต่อเนื่องและให้มีการจัดทำคู่มือปฏิบัติงานในเรื่องต่าง ๆที่ เกี่ยวข้อง</a:t>
            </a:r>
            <a:endParaRPr lang="en-US" dirty="0">
              <a:cs typeface="+mn-cs"/>
            </a:endParaRPr>
          </a:p>
          <a:p>
            <a:pPr lvl="1">
              <a:buNone/>
            </a:pPr>
            <a:r>
              <a:rPr lang="th-TH" dirty="0">
                <a:cs typeface="+mn-cs"/>
              </a:rPr>
              <a:t>5. จัดอบรมแก่เจ้าหน้าที่ให้มีความเข้าใจเรื่อง  </a:t>
            </a:r>
            <a:r>
              <a:rPr lang="en-US" dirty="0">
                <a:cs typeface="+mn-cs"/>
              </a:rPr>
              <a:t>Conflict  of interest</a:t>
            </a:r>
          </a:p>
          <a:p>
            <a:pPr lvl="1">
              <a:buNone/>
            </a:pPr>
            <a:r>
              <a:rPr lang="th-TH" dirty="0">
                <a:cs typeface="+mn-cs"/>
              </a:rPr>
              <a:t>(ความขัดแย้งเกี่ยวกับผลประโยชน์)</a:t>
            </a:r>
            <a:endParaRPr lang="en-US" dirty="0">
              <a:cs typeface="+mn-cs"/>
            </a:endParaRPr>
          </a:p>
          <a:p>
            <a:pPr>
              <a:buNone/>
            </a:pPr>
            <a:endParaRPr lang="th-TH" dirty="0">
              <a:cs typeface="+mn-cs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cs typeface="+mn-cs"/>
              </a:rPr>
              <a:t> 2.3. </a:t>
            </a:r>
            <a:r>
              <a:rPr lang="th-TH" b="1" dirty="0" smtClean="0">
                <a:cs typeface="+mn-cs"/>
              </a:rPr>
              <a:t>การควบคุมด้านการประมวลผลเพื่อจัดทำข้อมูล</a:t>
            </a:r>
            <a:r>
              <a:rPr lang="en-US" dirty="0" smtClean="0">
                <a:cs typeface="+mn-cs"/>
              </a:rPr>
              <a:t/>
            </a:r>
            <a:br>
              <a:rPr lang="en-US" dirty="0" smtClean="0">
                <a:cs typeface="+mn-cs"/>
              </a:rPr>
            </a:br>
            <a:r>
              <a:rPr lang="th-TH" b="1" dirty="0" smtClean="0">
                <a:cs typeface="+mn-cs"/>
              </a:rPr>
              <a:t>สารสนเทศและรายงาน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cs typeface="+mn-cs"/>
              </a:rPr>
              <a:t>4. สารสนเทศ</a:t>
            </a:r>
            <a:r>
              <a:rPr lang="th-TH" sz="3600" b="1" dirty="0">
                <a:cs typeface="+mn-cs"/>
              </a:rPr>
              <a:t>และการสื่อสาร</a:t>
            </a:r>
            <a:endParaRPr lang="th-TH" sz="3600" dirty="0" smtClean="0">
              <a:cs typeface="+mn-cs"/>
            </a:endParaRPr>
          </a:p>
          <a:p>
            <a:pPr lvl="1">
              <a:buNone/>
            </a:pPr>
            <a:r>
              <a:rPr lang="th-TH" sz="3200" dirty="0" smtClean="0">
                <a:cs typeface="+mn-cs"/>
              </a:rPr>
              <a:t>เผยแพร่</a:t>
            </a:r>
            <a:r>
              <a:rPr lang="th-TH" sz="3200" dirty="0">
                <a:cs typeface="+mn-cs"/>
              </a:rPr>
              <a:t>คู่มือหรือหลักเกณฑ์การปฏิบัติงานด้วยเครื่องคอมพิวเตอร์ให้ผู้ที่เกี่ยวข้องทราบทั่วกัน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cs typeface="+mn-cs"/>
              </a:rPr>
              <a:t> 2.3. </a:t>
            </a:r>
            <a:r>
              <a:rPr lang="th-TH" b="1" dirty="0" smtClean="0">
                <a:cs typeface="+mn-cs"/>
              </a:rPr>
              <a:t>การควบคุมด้านการประมวลผลเพื่อจัดทำข้อมูล</a:t>
            </a:r>
            <a:r>
              <a:rPr lang="en-US" dirty="0" smtClean="0">
                <a:cs typeface="+mn-cs"/>
              </a:rPr>
              <a:t/>
            </a:r>
            <a:br>
              <a:rPr lang="en-US" dirty="0" smtClean="0">
                <a:cs typeface="+mn-cs"/>
              </a:rPr>
            </a:br>
            <a:r>
              <a:rPr lang="th-TH" b="1" dirty="0" smtClean="0">
                <a:cs typeface="+mn-cs"/>
              </a:rPr>
              <a:t>สารสนเทศและรายงาน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cs typeface="+mn-cs"/>
              </a:rPr>
              <a:t>5. การ</a:t>
            </a:r>
            <a:r>
              <a:rPr lang="th-TH" sz="3600" b="1" dirty="0">
                <a:cs typeface="+mn-cs"/>
              </a:rPr>
              <a:t>ติดตามและประเมินผล</a:t>
            </a:r>
            <a:endParaRPr lang="th-TH" sz="3600" dirty="0" smtClean="0">
              <a:cs typeface="+mn-cs"/>
            </a:endParaRPr>
          </a:p>
          <a:p>
            <a:pPr lvl="1">
              <a:buNone/>
            </a:pPr>
            <a:r>
              <a:rPr lang="th-TH" sz="3200" dirty="0" smtClean="0">
                <a:cs typeface="+mn-cs"/>
              </a:rPr>
              <a:t>1</a:t>
            </a:r>
            <a:r>
              <a:rPr lang="th-TH" sz="3200" dirty="0">
                <a:cs typeface="+mn-cs"/>
              </a:rPr>
              <a:t>. ประเมินผลการใช้ประโยชน์จากข้อมูลสารสนเทศและรายงาน</a:t>
            </a:r>
            <a:endParaRPr lang="en-US" sz="3200" dirty="0">
              <a:cs typeface="+mn-cs"/>
            </a:endParaRPr>
          </a:p>
          <a:p>
            <a:pPr lvl="1">
              <a:buNone/>
            </a:pPr>
            <a:r>
              <a:rPr lang="th-TH" sz="3200" dirty="0">
                <a:cs typeface="+mn-cs"/>
              </a:rPr>
              <a:t>2. ประเมินความเหมาะสมของหลักเกณฑ์หรือมาตรการเกี่ยวกับการการประมวลผล</a:t>
            </a:r>
            <a:endParaRPr lang="en-US" sz="3200" dirty="0">
              <a:cs typeface="+mn-cs"/>
            </a:endParaRPr>
          </a:p>
          <a:p>
            <a:pPr lvl="1">
              <a:buNone/>
            </a:pPr>
            <a:r>
              <a:rPr lang="th-TH" sz="3200" dirty="0">
                <a:cs typeface="+mn-cs"/>
              </a:rPr>
              <a:t>3. ประเมินความเหมาะของการปฏิบัติงานและตารางการส่งมอบงาน</a:t>
            </a:r>
            <a:endParaRPr lang="en-US" sz="3200" dirty="0">
              <a:cs typeface="+mn-cs"/>
            </a:endParaRPr>
          </a:p>
          <a:p>
            <a:pPr lvl="1">
              <a:buNone/>
            </a:pPr>
            <a:r>
              <a:rPr lang="en-US" sz="3200" dirty="0">
                <a:cs typeface="+mn-cs"/>
              </a:rPr>
              <a:t> </a:t>
            </a:r>
            <a:r>
              <a:rPr lang="th-TH" sz="3200" dirty="0" smtClean="0">
                <a:cs typeface="+mn-cs"/>
              </a:rPr>
              <a:t>4</a:t>
            </a:r>
            <a:r>
              <a:rPr lang="th-TH" sz="3200" dirty="0">
                <a:cs typeface="+mn-cs"/>
              </a:rPr>
              <a:t>. ประเมินความเหมาะสมของการจัดฝึกอบรมเจ้าหน้าที่ที่ทำหน้าที่ประมวลผลเป็นครั้งคราว</a:t>
            </a:r>
            <a:endParaRPr lang="en-US" sz="3200" dirty="0">
              <a:cs typeface="+mn-cs"/>
            </a:endParaRPr>
          </a:p>
          <a:p>
            <a:pPr>
              <a:buNone/>
            </a:pPr>
            <a:endParaRPr lang="th-TH" sz="3600" dirty="0">
              <a:cs typeface="+mn-cs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cs typeface="+mn-cs"/>
              </a:rPr>
              <a:t>2.4. </a:t>
            </a:r>
            <a:r>
              <a:rPr lang="th-TH" b="1" dirty="0" smtClean="0">
                <a:cs typeface="+mn-cs"/>
              </a:rPr>
              <a:t>การควบคุมด้านการรับ </a:t>
            </a:r>
            <a:r>
              <a:rPr lang="en-US" b="1" dirty="0" smtClean="0">
                <a:cs typeface="+mn-cs"/>
              </a:rPr>
              <a:t>– </a:t>
            </a:r>
            <a:r>
              <a:rPr lang="th-TH" b="1" dirty="0" smtClean="0">
                <a:cs typeface="+mn-cs"/>
              </a:rPr>
              <a:t>ส่งข้อมูล ระหว่างระบบงานและระหว่างหน่วยงาน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cs typeface="+mn-cs"/>
              </a:rPr>
              <a:t>1. สภาพแวดล้อม</a:t>
            </a:r>
            <a:r>
              <a:rPr lang="th-TH" sz="3600" b="1" dirty="0">
                <a:cs typeface="+mn-cs"/>
              </a:rPr>
              <a:t>การควบคุม</a:t>
            </a:r>
            <a:endParaRPr lang="th-TH" sz="3600" dirty="0" smtClean="0">
              <a:cs typeface="+mn-cs"/>
            </a:endParaRPr>
          </a:p>
          <a:p>
            <a:pPr lvl="1">
              <a:buNone/>
            </a:pPr>
            <a:r>
              <a:rPr lang="th-TH" sz="3200" dirty="0" smtClean="0">
                <a:cs typeface="+mn-cs"/>
              </a:rPr>
              <a:t>	มีมาตรการ</a:t>
            </a:r>
            <a:r>
              <a:rPr lang="th-TH" sz="3200" dirty="0">
                <a:cs typeface="+mn-cs"/>
              </a:rPr>
              <a:t>หรือระเบียบวิธีการในการรับส่งข้อมูล และการสื่อสารข้อมูลในหน่วยงาน  และนโยบายในการรักษาความลับของข้อมูล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cs typeface="+mn-cs"/>
              </a:rPr>
              <a:t>2.4. </a:t>
            </a:r>
            <a:r>
              <a:rPr lang="th-TH" b="1" dirty="0" smtClean="0">
                <a:cs typeface="+mn-cs"/>
              </a:rPr>
              <a:t>การควบคุมด้านการรับ </a:t>
            </a:r>
            <a:r>
              <a:rPr lang="en-US" b="1" dirty="0" smtClean="0">
                <a:cs typeface="+mn-cs"/>
              </a:rPr>
              <a:t>– </a:t>
            </a:r>
            <a:r>
              <a:rPr lang="th-TH" b="1" dirty="0" smtClean="0">
                <a:cs typeface="+mn-cs"/>
              </a:rPr>
              <a:t>ส่งข้อมูล ระหว่างระบบงานและระหว่างหน่วยงาน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>
                <a:cs typeface="+mn-cs"/>
              </a:rPr>
              <a:t>2. ปัจจัย</a:t>
            </a:r>
            <a:r>
              <a:rPr lang="th-TH" b="1" dirty="0">
                <a:cs typeface="+mn-cs"/>
              </a:rPr>
              <a:t>เสี่ยง</a:t>
            </a:r>
            <a:endParaRPr lang="th-TH" dirty="0" smtClean="0">
              <a:cs typeface="+mn-cs"/>
            </a:endParaRPr>
          </a:p>
          <a:p>
            <a:pPr lvl="1">
              <a:buNone/>
            </a:pPr>
            <a:r>
              <a:rPr lang="th-TH" dirty="0" smtClean="0">
                <a:cs typeface="+mn-cs"/>
              </a:rPr>
              <a:t>1</a:t>
            </a:r>
            <a:r>
              <a:rPr lang="th-TH" dirty="0">
                <a:cs typeface="+mn-cs"/>
              </a:rPr>
              <a:t>. ข้อมูลหรือรายงานที่เป็นความลับของหน่วยงานถูกนำไปเผยแพร่  หรือนำไปใช้ประโยชน์โดยไม่ได้รับอนุญาต</a:t>
            </a:r>
            <a:endParaRPr lang="en-US" dirty="0">
              <a:cs typeface="+mn-cs"/>
            </a:endParaRPr>
          </a:p>
          <a:p>
            <a:pPr lvl="1">
              <a:buNone/>
            </a:pPr>
            <a:r>
              <a:rPr lang="th-TH" dirty="0">
                <a:cs typeface="+mn-cs"/>
              </a:rPr>
              <a:t>2. การส่งต่อข้อมูลไม่เป็นไปตามกำหนดเวลา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cs typeface="+mn-cs"/>
              </a:rPr>
              <a:t>2.4. </a:t>
            </a:r>
            <a:r>
              <a:rPr lang="th-TH" b="1" dirty="0" smtClean="0">
                <a:cs typeface="+mn-cs"/>
              </a:rPr>
              <a:t>การควบคุมด้านการรับ </a:t>
            </a:r>
            <a:r>
              <a:rPr lang="en-US" b="1" dirty="0" smtClean="0">
                <a:cs typeface="+mn-cs"/>
              </a:rPr>
              <a:t>– </a:t>
            </a:r>
            <a:r>
              <a:rPr lang="th-TH" b="1" dirty="0" smtClean="0">
                <a:cs typeface="+mn-cs"/>
              </a:rPr>
              <a:t>ส่งข้อมูล ระหว่างระบบงานและระหว่างหน่วยงาน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0" indent="-1143000">
              <a:buNone/>
            </a:pPr>
            <a:r>
              <a:rPr lang="en-US" sz="3600" b="1" dirty="0" smtClean="0">
                <a:cs typeface="+mn-cs"/>
              </a:rPr>
              <a:t>3. </a:t>
            </a:r>
            <a:r>
              <a:rPr lang="th-TH" sz="3600" b="1" dirty="0" smtClean="0">
                <a:cs typeface="+mn-cs"/>
              </a:rPr>
              <a:t>การดำเนินกิจกรรมการควบคุม</a:t>
            </a:r>
          </a:p>
          <a:p>
            <a:pPr lvl="1">
              <a:buNone/>
            </a:pPr>
            <a:r>
              <a:rPr lang="th-TH" sz="3200" dirty="0" smtClean="0">
                <a:cs typeface="+mn-cs"/>
              </a:rPr>
              <a:t>1</a:t>
            </a:r>
            <a:r>
              <a:rPr lang="th-TH" sz="3200" dirty="0">
                <a:cs typeface="+mn-cs"/>
              </a:rPr>
              <a:t>. กำหนดหลักเกณฑ์และมาตรการในการนำข้อมูลหรือรายงานออกนอกสถานที่ หรือออกจากศูนย์คอมพิวเตอร์</a:t>
            </a:r>
            <a:endParaRPr lang="en-US" sz="3200" dirty="0">
              <a:cs typeface="+mn-cs"/>
            </a:endParaRPr>
          </a:p>
          <a:p>
            <a:pPr lvl="1">
              <a:buNone/>
            </a:pPr>
            <a:r>
              <a:rPr lang="th-TH" sz="3200" dirty="0">
                <a:cs typeface="+mn-cs"/>
              </a:rPr>
              <a:t>2. จัดให้มีระบบควบคุมการรับส่งข้อมูล หรือการส่งต่อข้อมูลระหว่างระบบงาน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cs typeface="+mn-cs"/>
              </a:rPr>
              <a:t>2.4. </a:t>
            </a:r>
            <a:r>
              <a:rPr lang="th-TH" b="1" dirty="0" smtClean="0">
                <a:cs typeface="+mn-cs"/>
              </a:rPr>
              <a:t>การควบคุมด้านการรับ </a:t>
            </a:r>
            <a:r>
              <a:rPr lang="en-US" b="1" dirty="0" smtClean="0">
                <a:cs typeface="+mn-cs"/>
              </a:rPr>
              <a:t>– </a:t>
            </a:r>
            <a:r>
              <a:rPr lang="th-TH" b="1" dirty="0" smtClean="0">
                <a:cs typeface="+mn-cs"/>
              </a:rPr>
              <a:t>ส่งข้อมูล ระหว่างระบบงานและระหว่างหน่วยงาน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cs typeface="+mn-cs"/>
              </a:rPr>
              <a:t>4. สารสนเทศ</a:t>
            </a:r>
            <a:r>
              <a:rPr lang="th-TH" sz="3600" b="1" dirty="0">
                <a:cs typeface="+mn-cs"/>
              </a:rPr>
              <a:t>และการสื่อสาร</a:t>
            </a:r>
            <a:endParaRPr lang="th-TH" sz="3600" dirty="0" smtClean="0">
              <a:cs typeface="+mn-cs"/>
            </a:endParaRPr>
          </a:p>
          <a:p>
            <a:pPr>
              <a:buNone/>
            </a:pPr>
            <a:r>
              <a:rPr lang="th-TH" sz="3600" dirty="0" smtClean="0">
                <a:cs typeface="+mn-cs"/>
              </a:rPr>
              <a:t>	เวียน</a:t>
            </a:r>
            <a:r>
              <a:rPr lang="th-TH" sz="3600" dirty="0">
                <a:cs typeface="+mn-cs"/>
              </a:rPr>
              <a:t>แจ้งมาตรการรักษาความลับของข้อมูลและรายงานให้เจ้าหน้าที่ที่เกี่ยวข้องทราบทั่วกันรวมทั้งชี้แจงทำความเข้าใจเกี่ยวกับเวลาและกระบวนในการส่งมอบงานในแต่ละขั้นตอน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cs typeface="+mn-cs"/>
              </a:rPr>
              <a:t>2.4. </a:t>
            </a:r>
            <a:r>
              <a:rPr lang="th-TH" b="1" dirty="0" smtClean="0">
                <a:cs typeface="+mn-cs"/>
              </a:rPr>
              <a:t>การควบคุมด้านการรับ </a:t>
            </a:r>
            <a:r>
              <a:rPr lang="en-US" b="1" dirty="0" smtClean="0">
                <a:cs typeface="+mn-cs"/>
              </a:rPr>
              <a:t>– </a:t>
            </a:r>
            <a:r>
              <a:rPr lang="th-TH" b="1" dirty="0" smtClean="0">
                <a:cs typeface="+mn-cs"/>
              </a:rPr>
              <a:t>ส่งข้อมูล ระหว่างระบบงานและระหว่างหน่วยงาน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cs typeface="+mn-cs"/>
              </a:rPr>
              <a:t>5. การ</a:t>
            </a:r>
            <a:r>
              <a:rPr lang="th-TH" sz="3600" b="1" dirty="0">
                <a:cs typeface="+mn-cs"/>
              </a:rPr>
              <a:t>ติดตามและประเมินผล</a:t>
            </a:r>
            <a:endParaRPr lang="th-TH" sz="3600" dirty="0" smtClean="0">
              <a:cs typeface="+mn-cs"/>
            </a:endParaRPr>
          </a:p>
          <a:p>
            <a:pPr>
              <a:buNone/>
            </a:pPr>
            <a:r>
              <a:rPr lang="th-TH" sz="3600" dirty="0" smtClean="0">
                <a:cs typeface="+mn-cs"/>
              </a:rPr>
              <a:t>	ประเมิน</a:t>
            </a:r>
            <a:r>
              <a:rPr lang="th-TH" sz="3600" dirty="0">
                <a:cs typeface="+mn-cs"/>
              </a:rPr>
              <a:t>ความเหมาะสมของระบบรักษาความปลอดภัยของข้อมูลและรายงาน รวมทั้งการกำหนดสิทธิในการเข้าถึงระบบงานและระบบข้อมูลอย่างสม่ำเสมอ</a:t>
            </a:r>
            <a:endParaRPr lang="en-US" sz="3600" dirty="0">
              <a:cs typeface="+mn-cs"/>
            </a:endParaRPr>
          </a:p>
          <a:p>
            <a:pPr>
              <a:buNone/>
            </a:pPr>
            <a:endParaRPr lang="th-TH" sz="3600" dirty="0">
              <a:cs typeface="+mn-cs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cs typeface="+mn-cs"/>
              </a:rPr>
              <a:t> 2.5. </a:t>
            </a:r>
            <a:r>
              <a:rPr lang="th-TH" b="1" dirty="0" smtClean="0">
                <a:cs typeface="+mn-cs"/>
              </a:rPr>
              <a:t>การควบคุมดูแลรักษาระบบงาน แฟ้มและฐานข้อมูล</a:t>
            </a:r>
            <a:r>
              <a:rPr lang="th-TH" dirty="0" smtClean="0">
                <a:cs typeface="+mn-cs"/>
              </a:rPr>
              <a:t/>
            </a:r>
            <a:br>
              <a:rPr lang="th-TH" dirty="0" smtClean="0">
                <a:cs typeface="+mn-cs"/>
              </a:rPr>
            </a:b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cs typeface="+mn-cs"/>
              </a:rPr>
              <a:t>1. สภาพแวดล้อม</a:t>
            </a:r>
            <a:r>
              <a:rPr lang="th-TH" sz="3600" b="1" dirty="0" smtClean="0">
                <a:cs typeface="+mn-cs"/>
              </a:rPr>
              <a:t>การควบคุม</a:t>
            </a:r>
            <a:endParaRPr lang="th-TH" sz="3600" dirty="0" smtClean="0">
              <a:cs typeface="+mn-cs"/>
            </a:endParaRPr>
          </a:p>
          <a:p>
            <a:pPr>
              <a:buNone/>
            </a:pPr>
            <a:r>
              <a:rPr lang="en-US" sz="3600" dirty="0" smtClean="0">
                <a:cs typeface="+mn-cs"/>
              </a:rPr>
              <a:t>   </a:t>
            </a:r>
            <a:r>
              <a:rPr lang="th-TH" sz="3600" dirty="0">
                <a:cs typeface="+mn-cs"/>
              </a:rPr>
              <a:t>การควบคุมดูแลรักษาระบบงาน แฟ้มและ</a:t>
            </a:r>
            <a:r>
              <a:rPr lang="th-TH" sz="3600" dirty="0" smtClean="0">
                <a:cs typeface="+mn-cs"/>
              </a:rPr>
              <a:t>ฐานข้อมูล</a:t>
            </a:r>
          </a:p>
          <a:p>
            <a:pPr marL="342900" lvl="1" indent="-342900">
              <a:buNone/>
            </a:pPr>
            <a:r>
              <a:rPr lang="th-TH" sz="3200" dirty="0" smtClean="0"/>
              <a:t>ระบบจัดเก็บและรักษาข้อมูล</a:t>
            </a:r>
          </a:p>
          <a:p>
            <a:pPr>
              <a:buNone/>
            </a:pPr>
            <a:endParaRPr lang="th-TH" sz="3600" dirty="0">
              <a:cs typeface="+mn-cs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cs typeface="+mn-cs"/>
              </a:rPr>
              <a:t> 2.5. </a:t>
            </a:r>
            <a:r>
              <a:rPr lang="th-TH" b="1" dirty="0" smtClean="0">
                <a:cs typeface="+mn-cs"/>
              </a:rPr>
              <a:t>การควบคุมดูแลรักษาระบบงาน แฟ้มและฐานข้อมูล</a:t>
            </a:r>
            <a:r>
              <a:rPr lang="th-TH" dirty="0" smtClean="0">
                <a:cs typeface="+mn-cs"/>
              </a:rPr>
              <a:t/>
            </a:r>
            <a:br>
              <a:rPr lang="th-TH" dirty="0" smtClean="0">
                <a:cs typeface="+mn-cs"/>
              </a:rPr>
            </a:b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h-TH" sz="3600" b="1" dirty="0" smtClean="0">
                <a:cs typeface="+mn-cs"/>
              </a:rPr>
              <a:t>2. ปัจจัย</a:t>
            </a:r>
            <a:r>
              <a:rPr lang="th-TH" sz="3600" b="1" dirty="0">
                <a:cs typeface="+mn-cs"/>
              </a:rPr>
              <a:t>เสี่ยง</a:t>
            </a:r>
            <a:endParaRPr lang="th-TH" sz="3600" dirty="0" smtClean="0">
              <a:cs typeface="+mn-cs"/>
            </a:endParaRPr>
          </a:p>
          <a:p>
            <a:pPr lvl="1">
              <a:buNone/>
            </a:pPr>
            <a:r>
              <a:rPr lang="th-TH" sz="3200" dirty="0" smtClean="0">
                <a:cs typeface="+mn-cs"/>
              </a:rPr>
              <a:t>1</a:t>
            </a:r>
            <a:r>
              <a:rPr lang="th-TH" sz="3200" dirty="0">
                <a:cs typeface="+mn-cs"/>
              </a:rPr>
              <a:t>. ระบบจัดเก็บแฟ้มข้อมูลฐานข้อมูล และรายงานต่างๆไม่ดี  หรือไม่เหมาะสม</a:t>
            </a:r>
            <a:endParaRPr lang="en-US" sz="3200" dirty="0">
              <a:cs typeface="+mn-cs"/>
            </a:endParaRPr>
          </a:p>
          <a:p>
            <a:pPr lvl="1">
              <a:buNone/>
            </a:pPr>
            <a:r>
              <a:rPr lang="th-TH" sz="3200" dirty="0">
                <a:cs typeface="+mn-cs"/>
              </a:rPr>
              <a:t>2. สื่อหรือ  </a:t>
            </a:r>
            <a:r>
              <a:rPr lang="en-US" sz="3200" dirty="0">
                <a:cs typeface="+mn-cs"/>
              </a:rPr>
              <a:t>MEDIA </a:t>
            </a:r>
            <a:r>
              <a:rPr lang="th-TH" sz="3200" dirty="0">
                <a:cs typeface="+mn-cs"/>
              </a:rPr>
              <a:t>ที่ใช้ในการสำรองข้อมูลไม่มีคุณภาพ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cs typeface="+mn-cs"/>
              </a:rPr>
              <a:t>ขอบเขตการควบคุมภายในด้านเทคโนโลยีสารสนเทศ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th-TH" sz="4400" b="1" dirty="0" smtClean="0">
                <a:solidFill>
                  <a:srgbClr val="FF0000"/>
                </a:solidFill>
                <a:cs typeface="+mn-cs"/>
              </a:rPr>
              <a:t>การ</a:t>
            </a:r>
            <a:r>
              <a:rPr lang="th-TH" sz="4400" b="1" dirty="0">
                <a:solidFill>
                  <a:srgbClr val="FF0000"/>
                </a:solidFill>
                <a:cs typeface="+mn-cs"/>
              </a:rPr>
              <a:t>ควบคุมทั่วไป  </a:t>
            </a:r>
            <a:r>
              <a:rPr lang="th-TH" dirty="0">
                <a:cs typeface="+mn-cs"/>
              </a:rPr>
              <a:t>เป็นการกำหนดแนวทางการควบคุมการทำงานและกิจกรรมทั่ว ๆไป ที่จะมีผลให้การควบคุมระบบต่างๆ ของศูนย์คอมพิวเตอร์มีประสิทธิภาพ</a:t>
            </a:r>
            <a:r>
              <a:rPr lang="th-TH" dirty="0" smtClean="0">
                <a:cs typeface="+mn-cs"/>
              </a:rPr>
              <a:t>และประสิทธิผล   </a:t>
            </a:r>
            <a:r>
              <a:rPr lang="th-TH" dirty="0">
                <a:cs typeface="+mn-cs"/>
              </a:rPr>
              <a:t>ซึ่งได้แก่  </a:t>
            </a:r>
            <a:endParaRPr lang="th-TH" dirty="0" smtClean="0">
              <a:cs typeface="+mn-cs"/>
            </a:endParaRPr>
          </a:p>
          <a:p>
            <a:pPr marL="1258888" lvl="2" indent="-458788">
              <a:buFont typeface="Wingdings" pitchFamily="2" charset="2"/>
              <a:buChar char="v"/>
            </a:pPr>
            <a:r>
              <a:rPr lang="th-TH" sz="2800" dirty="0" smtClean="0">
                <a:cs typeface="+mn-cs"/>
              </a:rPr>
              <a:t>การ</a:t>
            </a:r>
            <a:r>
              <a:rPr lang="th-TH" sz="2800" dirty="0">
                <a:cs typeface="+mn-cs"/>
              </a:rPr>
              <a:t>ควบคุมเกี่ยวกับการกำหนดแผนและนโยบายด้าน  </a:t>
            </a:r>
            <a:r>
              <a:rPr lang="en-US" sz="2800" dirty="0">
                <a:cs typeface="+mn-cs"/>
              </a:rPr>
              <a:t>IT  </a:t>
            </a:r>
          </a:p>
          <a:p>
            <a:pPr marL="1258888" lvl="2" indent="-458788">
              <a:buFont typeface="Wingdings" pitchFamily="2" charset="2"/>
              <a:buChar char="v"/>
            </a:pPr>
            <a:r>
              <a:rPr lang="th-TH" sz="2800" dirty="0" smtClean="0">
                <a:cs typeface="+mn-cs"/>
              </a:rPr>
              <a:t>การ</a:t>
            </a:r>
            <a:r>
              <a:rPr lang="th-TH" sz="2800" dirty="0">
                <a:cs typeface="+mn-cs"/>
              </a:rPr>
              <a:t>กำหนดวิธีการในการปฏิบัติงาน    </a:t>
            </a:r>
            <a:endParaRPr lang="th-TH" sz="2800" dirty="0" smtClean="0">
              <a:cs typeface="+mn-cs"/>
            </a:endParaRPr>
          </a:p>
          <a:p>
            <a:pPr marL="1258888" lvl="2" indent="-458788">
              <a:buFont typeface="Wingdings" pitchFamily="2" charset="2"/>
              <a:buChar char="v"/>
            </a:pPr>
            <a:r>
              <a:rPr lang="th-TH" sz="2800" dirty="0" smtClean="0">
                <a:cs typeface="+mn-cs"/>
              </a:rPr>
              <a:t>การ</a:t>
            </a:r>
            <a:r>
              <a:rPr lang="th-TH" sz="2800" dirty="0">
                <a:cs typeface="+mn-cs"/>
              </a:rPr>
              <a:t>จัดโครงสร้างและแบ่งแยกหน้าที่  </a:t>
            </a:r>
            <a:endParaRPr lang="th-TH" sz="2800" dirty="0" smtClean="0">
              <a:cs typeface="+mn-cs"/>
            </a:endParaRPr>
          </a:p>
          <a:p>
            <a:pPr marL="1258888" lvl="2" indent="-458788">
              <a:buFont typeface="Wingdings" pitchFamily="2" charset="2"/>
              <a:buChar char="v"/>
            </a:pPr>
            <a:r>
              <a:rPr lang="th-TH" sz="2800" dirty="0" smtClean="0">
                <a:cs typeface="+mn-cs"/>
              </a:rPr>
              <a:t>การ</a:t>
            </a:r>
            <a:r>
              <a:rPr lang="th-TH" sz="2800" dirty="0">
                <a:cs typeface="+mn-cs"/>
              </a:rPr>
              <a:t>ควบคุมการใช้ด้าน   </a:t>
            </a:r>
            <a:r>
              <a:rPr lang="en-US" sz="2800" dirty="0">
                <a:cs typeface="+mn-cs"/>
              </a:rPr>
              <a:t>Software</a:t>
            </a:r>
            <a:r>
              <a:rPr lang="th-TH" sz="2800" dirty="0">
                <a:cs typeface="+mn-cs"/>
              </a:rPr>
              <a:t> </a:t>
            </a:r>
            <a:r>
              <a:rPr lang="en-US" sz="2800" dirty="0">
                <a:cs typeface="+mn-cs"/>
              </a:rPr>
              <a:t>  </a:t>
            </a:r>
            <a:endParaRPr lang="th-TH" sz="2800" dirty="0" smtClean="0">
              <a:cs typeface="+mn-cs"/>
            </a:endParaRPr>
          </a:p>
          <a:p>
            <a:pPr marL="1258888" lvl="2" indent="-458788">
              <a:buFont typeface="Wingdings" pitchFamily="2" charset="2"/>
              <a:buChar char="v"/>
            </a:pPr>
            <a:r>
              <a:rPr lang="th-TH" sz="2800" dirty="0" smtClean="0">
                <a:cs typeface="+mn-cs"/>
              </a:rPr>
              <a:t>การรักษา</a:t>
            </a:r>
            <a:r>
              <a:rPr lang="th-TH" sz="2800" dirty="0">
                <a:cs typeface="+mn-cs"/>
              </a:rPr>
              <a:t>ความปลอดภัยภายในศูนย์คอมพิวเตอร์</a:t>
            </a:r>
            <a:endParaRPr lang="en-US" sz="2800" dirty="0">
              <a:cs typeface="+mn-cs"/>
            </a:endParaRPr>
          </a:p>
          <a:p>
            <a:pPr marL="514350" indent="-514350">
              <a:buAutoNum type="arabicPeriod"/>
            </a:pPr>
            <a:endParaRPr lang="th-TH" dirty="0">
              <a:cs typeface="+mn-cs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cs typeface="+mn-cs"/>
              </a:rPr>
              <a:t> 2.5. </a:t>
            </a:r>
            <a:r>
              <a:rPr lang="th-TH" b="1" dirty="0" smtClean="0">
                <a:cs typeface="+mn-cs"/>
              </a:rPr>
              <a:t>การควบคุมดูแลรักษาระบบงาน แฟ้มและฐานข้อมูล</a:t>
            </a:r>
            <a:r>
              <a:rPr lang="th-TH" dirty="0" smtClean="0">
                <a:cs typeface="+mn-cs"/>
              </a:rPr>
              <a:t/>
            </a:r>
            <a:br>
              <a:rPr lang="th-TH" dirty="0" smtClean="0">
                <a:cs typeface="+mn-cs"/>
              </a:rPr>
            </a:b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0" indent="-1143000">
              <a:buNone/>
            </a:pPr>
            <a:r>
              <a:rPr lang="en-US" b="1" dirty="0" smtClean="0">
                <a:cs typeface="+mn-cs"/>
              </a:rPr>
              <a:t>3. </a:t>
            </a:r>
            <a:r>
              <a:rPr lang="th-TH" b="1" dirty="0" smtClean="0">
                <a:cs typeface="+mn-cs"/>
              </a:rPr>
              <a:t>การดำเนินกิจกรรมการควบคุม</a:t>
            </a:r>
          </a:p>
          <a:p>
            <a:pPr lvl="1">
              <a:buNone/>
            </a:pPr>
            <a:r>
              <a:rPr lang="th-TH" sz="3200" dirty="0" smtClean="0">
                <a:cs typeface="+mn-cs"/>
              </a:rPr>
              <a:t>1</a:t>
            </a:r>
            <a:r>
              <a:rPr lang="th-TH" sz="3200" dirty="0">
                <a:cs typeface="+mn-cs"/>
              </a:rPr>
              <a:t>. กำหนดระบบการจัดเก็บ และสำรองแฟ้มข้อมูล ฐานข้อมูล และรายงานต่างๆ ให้เหมาะสมกับการใช้งาน</a:t>
            </a:r>
            <a:endParaRPr lang="en-US" sz="3200" dirty="0">
              <a:cs typeface="+mn-cs"/>
            </a:endParaRPr>
          </a:p>
          <a:p>
            <a:pPr lvl="1">
              <a:buNone/>
            </a:pPr>
            <a:r>
              <a:rPr lang="th-TH" sz="3200" dirty="0">
                <a:cs typeface="+mn-cs"/>
              </a:rPr>
              <a:t>2. จัดให้มีการสำรองข้อมูลให้ครบถ้วนตามความเหมาะสมของแต่ละระบบงาน และตามเวลาที่กำหนด</a:t>
            </a:r>
            <a:endParaRPr lang="en-US" sz="3200" dirty="0">
              <a:cs typeface="+mn-cs"/>
            </a:endParaRPr>
          </a:p>
          <a:p>
            <a:pPr lvl="1">
              <a:buNone/>
            </a:pPr>
            <a:r>
              <a:rPr lang="th-TH" sz="3200" dirty="0">
                <a:cs typeface="+mn-cs"/>
              </a:rPr>
              <a:t>3. จัดให้มีการทดสอบความถูกต้องของข้อมูลที่สำรองไว้เป็นครั้งคราวและทำรายงานผลการทดสอบ</a:t>
            </a:r>
            <a:endParaRPr lang="en-US" sz="3200" dirty="0">
              <a:cs typeface="+mn-cs"/>
            </a:endParaRPr>
          </a:p>
          <a:p>
            <a:pPr>
              <a:buNone/>
            </a:pPr>
            <a:endParaRPr lang="th-TH" dirty="0">
              <a:cs typeface="+mn-cs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cs typeface="+mn-cs"/>
              </a:rPr>
              <a:t> 2.5. </a:t>
            </a:r>
            <a:r>
              <a:rPr lang="th-TH" b="1" dirty="0" smtClean="0">
                <a:cs typeface="+mn-cs"/>
              </a:rPr>
              <a:t>การควบคุมดูแลรักษาระบบงาน แฟ้มและฐานข้อมูล</a:t>
            </a:r>
            <a:r>
              <a:rPr lang="th-TH" dirty="0" smtClean="0">
                <a:cs typeface="+mn-cs"/>
              </a:rPr>
              <a:t/>
            </a:r>
            <a:br>
              <a:rPr lang="th-TH" dirty="0" smtClean="0">
                <a:cs typeface="+mn-cs"/>
              </a:rPr>
            </a:b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>
                <a:cs typeface="+mn-cs"/>
              </a:rPr>
              <a:t>4. สารสนเทศ</a:t>
            </a:r>
            <a:r>
              <a:rPr lang="th-TH" b="1" dirty="0">
                <a:cs typeface="+mn-cs"/>
              </a:rPr>
              <a:t>และการสื่อสาร</a:t>
            </a:r>
            <a:endParaRPr lang="th-TH" dirty="0" smtClean="0">
              <a:cs typeface="+mn-cs"/>
            </a:endParaRPr>
          </a:p>
          <a:p>
            <a:pPr>
              <a:buNone/>
            </a:pPr>
            <a:r>
              <a:rPr lang="th-TH" dirty="0" smtClean="0">
                <a:cs typeface="+mn-cs"/>
              </a:rPr>
              <a:t>	ประชาสัมพันธ์</a:t>
            </a:r>
            <a:r>
              <a:rPr lang="th-TH" dirty="0">
                <a:cs typeface="+mn-cs"/>
              </a:rPr>
              <a:t>และชี้แจงมาตรการในการดูแลและเก็บรักษาระบบงาน ระบบข้อมูลให้เจ้าหน้าที่ที่เกี่ยวข้องทราบ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cs typeface="+mn-cs"/>
              </a:rPr>
              <a:t> 2.5. </a:t>
            </a:r>
            <a:r>
              <a:rPr lang="th-TH" b="1" dirty="0" smtClean="0">
                <a:cs typeface="+mn-cs"/>
              </a:rPr>
              <a:t>การควบคุมดูแลรักษาระบบงาน แฟ้มและฐานข้อมูล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h-TH" b="1" dirty="0" smtClean="0">
                <a:cs typeface="+mn-cs"/>
              </a:rPr>
              <a:t>5. การ</a:t>
            </a:r>
            <a:r>
              <a:rPr lang="th-TH" b="1" dirty="0">
                <a:cs typeface="+mn-cs"/>
              </a:rPr>
              <a:t>ติดตามและประเมินผล</a:t>
            </a:r>
            <a:endParaRPr lang="th-TH" dirty="0" smtClean="0">
              <a:cs typeface="+mn-cs"/>
            </a:endParaRPr>
          </a:p>
          <a:p>
            <a:pPr>
              <a:buNone/>
            </a:pPr>
            <a:r>
              <a:rPr lang="th-TH" dirty="0" smtClean="0">
                <a:cs typeface="+mn-cs"/>
              </a:rPr>
              <a:t>	ประเมิน</a:t>
            </a:r>
            <a:r>
              <a:rPr lang="th-TH" dirty="0">
                <a:cs typeface="+mn-cs"/>
              </a:rPr>
              <a:t>ความเหมาะสมของระบบจัดเก็บและสำรองแฟ้มข้อมูล ฐานข้อมูลและรายงาน</a:t>
            </a:r>
            <a:endParaRPr lang="en-US" dirty="0">
              <a:cs typeface="+mn-cs"/>
            </a:endParaRPr>
          </a:p>
          <a:p>
            <a:pPr>
              <a:buNone/>
            </a:pPr>
            <a:endParaRPr lang="th-TH" dirty="0"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>
                <a:cs typeface="+mn-cs"/>
              </a:rPr>
              <a:t>ขอบเขตการควบคุมภายในด้านเทคโนโลยีสารสนเทศ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b="1" dirty="0" smtClean="0">
                <a:solidFill>
                  <a:srgbClr val="FF0000"/>
                </a:solidFill>
                <a:cs typeface="+mn-cs"/>
              </a:rPr>
              <a:t>2. </a:t>
            </a:r>
            <a:r>
              <a:rPr lang="th-TH" sz="4000" b="1" dirty="0" smtClean="0">
                <a:solidFill>
                  <a:srgbClr val="FF0000"/>
                </a:solidFill>
                <a:cs typeface="+mn-cs"/>
              </a:rPr>
              <a:t>การควบคุมระบบงาน </a:t>
            </a:r>
            <a:r>
              <a:rPr lang="th-TH" dirty="0" smtClean="0">
                <a:cs typeface="+mn-cs"/>
              </a:rPr>
              <a:t>เป็น</a:t>
            </a:r>
            <a:r>
              <a:rPr lang="th-TH" dirty="0">
                <a:cs typeface="+mn-cs"/>
              </a:rPr>
              <a:t>การกำหนดวิธีการควบคุมสำหรับระบบงาน  ซึ่งได้แก่การควบคุมเกี่ยวกับการสร้างความมั่นใจว่าธุรกรรม ( </a:t>
            </a:r>
            <a:r>
              <a:rPr lang="en-US" dirty="0">
                <a:cs typeface="+mn-cs"/>
              </a:rPr>
              <a:t>Transaction </a:t>
            </a:r>
            <a:r>
              <a:rPr lang="th-TH" dirty="0">
                <a:cs typeface="+mn-cs"/>
              </a:rPr>
              <a:t>)  ทุกรายการ</a:t>
            </a:r>
            <a:r>
              <a:rPr lang="th-TH" dirty="0" smtClean="0">
                <a:cs typeface="+mn-cs"/>
              </a:rPr>
              <a:t>ที่เกี่ยวข้อง</a:t>
            </a:r>
            <a:r>
              <a:rPr lang="th-TH" dirty="0">
                <a:cs typeface="+mn-cs"/>
              </a:rPr>
              <a:t>ระบบงานคอมพิวเตอร์  ได้รับการอนุมัติ  มีการนำเข้า  ตรวจสอบ  และประมวลผล อย่างถูกต้อง  </a:t>
            </a:r>
            <a:r>
              <a:rPr lang="th-TH" dirty="0" smtClean="0">
                <a:cs typeface="+mn-cs"/>
              </a:rPr>
              <a:t>สมบูรณ์ </a:t>
            </a:r>
            <a:r>
              <a:rPr lang="th-TH" dirty="0">
                <a:cs typeface="+mn-cs"/>
              </a:rPr>
              <a:t>ภายในเวลาที่เหมาะสม  มีการป้องกันดูแลแฟ้มข้อมูล  	</a:t>
            </a:r>
            <a:r>
              <a:rPr lang="th-TH" dirty="0" smtClean="0">
                <a:cs typeface="+mn-cs"/>
              </a:rPr>
              <a:t>    </a:t>
            </a:r>
            <a:r>
              <a:rPr lang="th-TH" dirty="0">
                <a:cs typeface="+mn-cs"/>
              </a:rPr>
              <a:t>ฐานข้อมูล  หรือ  </a:t>
            </a:r>
            <a:r>
              <a:rPr lang="en-US" dirty="0">
                <a:cs typeface="+mn-cs"/>
              </a:rPr>
              <a:t>Output  </a:t>
            </a:r>
            <a:r>
              <a:rPr lang="th-TH" dirty="0">
                <a:cs typeface="+mn-cs"/>
              </a:rPr>
              <a:t>รวมทั้งการลดความสูญเสียที่อาจจะเกิดขึ้นจากการใช้ระบบงานและข้อมูล  และมีการควบคุมหรือลดโอกาสการทำลายระบบงานและข้อมูล</a:t>
            </a:r>
            <a:endParaRPr lang="en-US" dirty="0">
              <a:cs typeface="+mn-cs"/>
            </a:endParaRPr>
          </a:p>
          <a:p>
            <a:pPr>
              <a:buNone/>
            </a:pPr>
            <a:endParaRPr lang="th-TH" dirty="0"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8"/>
          </a:xfrm>
        </p:spPr>
        <p:txBody>
          <a:bodyPr>
            <a:noAutofit/>
          </a:bodyPr>
          <a:lstStyle/>
          <a:p>
            <a:r>
              <a:rPr lang="th-TH" sz="4000" b="1" dirty="0" smtClean="0">
                <a:cs typeface="+mn-cs"/>
              </a:rPr>
              <a:t>1. การควบคุมทั่วไป</a:t>
            </a:r>
            <a:endParaRPr lang="th-TH" sz="4000" dirty="0">
              <a:cs typeface="+mn-cs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42910" y="1700808"/>
            <a:ext cx="7929618" cy="2085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 1.1 </a:t>
            </a:r>
            <a:r>
              <a:rPr lang="th-TH" sz="3200" dirty="0" smtClean="0"/>
              <a:t>การควบคุมด้านการบริหาร</a:t>
            </a:r>
            <a:r>
              <a:rPr lang="th-TH" sz="3200" dirty="0" smtClean="0"/>
              <a:t>จัดการ</a:t>
            </a:r>
          </a:p>
          <a:p>
            <a:r>
              <a:rPr lang="en-US" sz="3200" dirty="0" smtClean="0"/>
              <a:t> 1.2 </a:t>
            </a:r>
            <a:r>
              <a:rPr lang="th-TH" sz="3200" dirty="0" smtClean="0"/>
              <a:t>การ</a:t>
            </a:r>
            <a:r>
              <a:rPr lang="th-TH" sz="3200" dirty="0" smtClean="0"/>
              <a:t>ควบคุมด้าน </a:t>
            </a:r>
            <a:r>
              <a:rPr lang="en-US" sz="3200" dirty="0" smtClean="0"/>
              <a:t>Hardware   Software </a:t>
            </a:r>
            <a:endParaRPr lang="th-TH" sz="3200" dirty="0" smtClean="0"/>
          </a:p>
          <a:p>
            <a:r>
              <a:rPr lang="th-TH" sz="3200" dirty="0" smtClean="0"/>
              <a:t>และ </a:t>
            </a:r>
            <a:r>
              <a:rPr lang="en-US" sz="3200" dirty="0" smtClean="0"/>
              <a:t>application</a:t>
            </a:r>
          </a:p>
          <a:p>
            <a:r>
              <a:rPr lang="en-US" sz="3200" dirty="0" smtClean="0"/>
              <a:t> </a:t>
            </a:r>
            <a:r>
              <a:rPr lang="en-US" sz="3200" dirty="0" smtClean="0"/>
              <a:t>1.3 </a:t>
            </a:r>
            <a:r>
              <a:rPr lang="th-TH" sz="3200" dirty="0" smtClean="0"/>
              <a:t>การ</a:t>
            </a:r>
            <a:r>
              <a:rPr lang="th-TH" sz="3200" dirty="0" smtClean="0"/>
              <a:t>ควบคุมด้านการรักษาความปลอดภัยของหน่วยงาน</a:t>
            </a:r>
            <a:endParaRPr lang="th-TH" sz="3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1.1 การควบคุมด้านการบริหารจัดการ</a:t>
            </a:r>
            <a:endParaRPr lang="th-TH" dirty="0">
              <a:cs typeface="+mn-cs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43444"/>
          </a:xfrm>
        </p:spPr>
        <p:txBody>
          <a:bodyPr>
            <a:noAutofit/>
          </a:bodyPr>
          <a:lstStyle/>
          <a:p>
            <a:pPr marL="971550" lvl="1" indent="-514350">
              <a:buNone/>
            </a:pPr>
            <a:r>
              <a:rPr lang="th-TH" sz="3200" b="1" dirty="0" smtClean="0"/>
              <a:t>1. ด้าน</a:t>
            </a:r>
            <a:r>
              <a:rPr lang="th-TH" sz="3200" b="1" dirty="0" smtClean="0"/>
              <a:t>สภาพแวดล้อม</a:t>
            </a:r>
            <a:endParaRPr lang="th-TH" sz="3200" b="1" dirty="0" smtClean="0">
              <a:cs typeface="+mn-cs"/>
            </a:endParaRPr>
          </a:p>
          <a:p>
            <a:pPr marL="1371600" lvl="2" indent="-514350">
              <a:buFont typeface="+mj-lt"/>
              <a:buAutoNum type="arabicPeriod"/>
            </a:pPr>
            <a:r>
              <a:rPr lang="th-TH" dirty="0" smtClean="0">
                <a:cs typeface="+mn-cs"/>
              </a:rPr>
              <a:t>นโยบาย</a:t>
            </a:r>
            <a:r>
              <a:rPr lang="th-TH" dirty="0">
                <a:cs typeface="+mn-cs"/>
              </a:rPr>
              <a:t>ด้านเทคโนโลยีสารสนเทศ </a:t>
            </a:r>
            <a:r>
              <a:rPr lang="en-US" dirty="0">
                <a:cs typeface="+mn-cs"/>
              </a:rPr>
              <a:t>(IT) </a:t>
            </a:r>
            <a:r>
              <a:rPr lang="th-TH" dirty="0">
                <a:cs typeface="+mn-cs"/>
              </a:rPr>
              <a:t>ของรัฐบาล</a:t>
            </a:r>
            <a:endParaRPr lang="en-US" dirty="0">
              <a:cs typeface="+mn-cs"/>
            </a:endParaRPr>
          </a:p>
          <a:p>
            <a:pPr marL="1371600" lvl="2" indent="-514350">
              <a:buFont typeface="+mj-lt"/>
              <a:buAutoNum type="arabicPeriod"/>
            </a:pPr>
            <a:r>
              <a:rPr lang="th-TH" dirty="0" smtClean="0">
                <a:cs typeface="+mn-cs"/>
              </a:rPr>
              <a:t> </a:t>
            </a:r>
            <a:r>
              <a:rPr lang="th-TH" dirty="0">
                <a:cs typeface="+mn-cs"/>
              </a:rPr>
              <a:t>นโยบายด้าน </a:t>
            </a:r>
            <a:r>
              <a:rPr lang="en-US" dirty="0">
                <a:cs typeface="+mn-cs"/>
              </a:rPr>
              <a:t>IT </a:t>
            </a:r>
            <a:r>
              <a:rPr lang="th-TH" dirty="0">
                <a:cs typeface="+mn-cs"/>
              </a:rPr>
              <a:t>หรือแผนแม่บท </a:t>
            </a:r>
            <a:r>
              <a:rPr lang="en-US" dirty="0">
                <a:cs typeface="+mn-cs"/>
              </a:rPr>
              <a:t>IT </a:t>
            </a:r>
            <a:r>
              <a:rPr lang="th-TH" dirty="0">
                <a:cs typeface="+mn-cs"/>
              </a:rPr>
              <a:t>ของหน่วยงาน</a:t>
            </a:r>
            <a:endParaRPr lang="en-US" dirty="0">
              <a:cs typeface="+mn-cs"/>
            </a:endParaRPr>
          </a:p>
          <a:p>
            <a:pPr marL="1371600" lvl="2" indent="-514350">
              <a:buFont typeface="+mj-lt"/>
              <a:buAutoNum type="arabicPeriod"/>
            </a:pPr>
            <a:r>
              <a:rPr lang="th-TH" dirty="0" smtClean="0">
                <a:cs typeface="+mn-cs"/>
              </a:rPr>
              <a:t>งบประมาณ</a:t>
            </a:r>
            <a:r>
              <a:rPr lang="th-TH" dirty="0">
                <a:cs typeface="+mn-cs"/>
              </a:rPr>
              <a:t>ที่ได้รับ</a:t>
            </a:r>
            <a:endParaRPr lang="en-US" dirty="0">
              <a:cs typeface="+mn-cs"/>
            </a:endParaRPr>
          </a:p>
          <a:p>
            <a:pPr marL="1371600" lvl="2" indent="-514350">
              <a:buFont typeface="+mj-lt"/>
              <a:buAutoNum type="arabicPeriod"/>
            </a:pPr>
            <a:r>
              <a:rPr lang="th-TH" dirty="0" smtClean="0">
                <a:cs typeface="+mn-cs"/>
              </a:rPr>
              <a:t>วิสัยทัศน์ </a:t>
            </a:r>
            <a:r>
              <a:rPr lang="th-TH" dirty="0">
                <a:cs typeface="+mn-cs"/>
              </a:rPr>
              <a:t>และความรู้ของผู้บริหาร</a:t>
            </a:r>
            <a:endParaRPr lang="en-US" dirty="0">
              <a:cs typeface="+mn-cs"/>
            </a:endParaRPr>
          </a:p>
          <a:p>
            <a:pPr marL="1371600" lvl="2" indent="-514350">
              <a:buFont typeface="+mj-lt"/>
              <a:buAutoNum type="arabicPeriod"/>
            </a:pPr>
            <a:r>
              <a:rPr lang="th-TH" dirty="0" smtClean="0">
                <a:cs typeface="+mn-cs"/>
              </a:rPr>
              <a:t>ชนิด</a:t>
            </a:r>
            <a:r>
              <a:rPr lang="th-TH" dirty="0">
                <a:cs typeface="+mn-cs"/>
              </a:rPr>
              <a:t>และประเภทของ </a:t>
            </a:r>
            <a:r>
              <a:rPr lang="en-US" dirty="0">
                <a:cs typeface="+mn-cs"/>
              </a:rPr>
              <a:t>Hardware </a:t>
            </a:r>
            <a:r>
              <a:rPr lang="th-TH" dirty="0">
                <a:cs typeface="+mn-cs"/>
              </a:rPr>
              <a:t>และ</a:t>
            </a:r>
            <a:r>
              <a:rPr lang="en-US" dirty="0">
                <a:cs typeface="+mn-cs"/>
              </a:rPr>
              <a:t> </a:t>
            </a:r>
            <a:r>
              <a:rPr lang="en-US" dirty="0" smtClean="0">
                <a:cs typeface="+mn-cs"/>
              </a:rPr>
              <a:t>Software</a:t>
            </a:r>
          </a:p>
          <a:p>
            <a:pPr marL="1371600" lvl="2" indent="-514350">
              <a:buFont typeface="+mj-lt"/>
              <a:buAutoNum type="arabicPeriod"/>
            </a:pPr>
            <a:r>
              <a:rPr lang="th-TH" dirty="0" smtClean="0">
                <a:cs typeface="+mn-cs"/>
              </a:rPr>
              <a:t>โครงสร้าง</a:t>
            </a:r>
            <a:r>
              <a:rPr lang="th-TH" dirty="0">
                <a:cs typeface="+mn-cs"/>
              </a:rPr>
              <a:t>ของศูนย์คอมพิวเตอร์ และการมอบหมายอำนาจหน้าที่และความรับผิดชอบ</a:t>
            </a:r>
            <a:endParaRPr lang="en-US" dirty="0">
              <a:cs typeface="+mn-cs"/>
            </a:endParaRPr>
          </a:p>
          <a:p>
            <a:pPr marL="1371600" lvl="2" indent="-514350">
              <a:buFont typeface="+mj-lt"/>
              <a:buAutoNum type="arabicPeriod"/>
            </a:pPr>
            <a:r>
              <a:rPr lang="th-TH" dirty="0" smtClean="0">
                <a:cs typeface="+mn-cs"/>
              </a:rPr>
              <a:t>จำนวน</a:t>
            </a:r>
            <a:r>
              <a:rPr lang="th-TH" dirty="0">
                <a:cs typeface="+mn-cs"/>
              </a:rPr>
              <a:t>เจ้าหน้าที่ที่มีความรู้ความสามารถด้าน </a:t>
            </a:r>
            <a:r>
              <a:rPr lang="en-US" dirty="0">
                <a:cs typeface="+mn-cs"/>
              </a:rPr>
              <a:t>IT </a:t>
            </a:r>
            <a:r>
              <a:rPr lang="th-TH" dirty="0">
                <a:cs typeface="+mn-cs"/>
              </a:rPr>
              <a:t>ในศูนย์คอมพิวเตอร์</a:t>
            </a:r>
            <a:endParaRPr lang="en-US" dirty="0">
              <a:cs typeface="+mn-cs"/>
            </a:endParaRPr>
          </a:p>
          <a:p>
            <a:pPr marL="1371600" lvl="2" indent="-514350">
              <a:buFont typeface="+mj-lt"/>
              <a:buAutoNum type="arabicPeriod"/>
            </a:pPr>
            <a:r>
              <a:rPr lang="th-TH" dirty="0" smtClean="0">
                <a:cs typeface="+mn-cs"/>
              </a:rPr>
              <a:t>การ</a:t>
            </a:r>
            <a:r>
              <a:rPr lang="th-TH" dirty="0">
                <a:cs typeface="+mn-cs"/>
              </a:rPr>
              <a:t>เปลี่ยนแปลงอย่างรวดเร็วของเทคโนโลยีสมัยใหม่</a:t>
            </a:r>
            <a:endParaRPr lang="en-US" dirty="0">
              <a:cs typeface="+mn-cs"/>
            </a:endParaRPr>
          </a:p>
          <a:p>
            <a:pPr marL="1371600" lvl="2" indent="-514350">
              <a:buFont typeface="+mj-lt"/>
              <a:buAutoNum type="arabicPeriod"/>
            </a:pPr>
            <a:r>
              <a:rPr lang="th-TH" dirty="0" smtClean="0">
                <a:cs typeface="+mn-cs"/>
              </a:rPr>
              <a:t>ระเบียบ</a:t>
            </a:r>
            <a:r>
              <a:rPr lang="th-TH" dirty="0">
                <a:cs typeface="+mn-cs"/>
              </a:rPr>
              <a:t>และวิธีปฏิบัติ</a:t>
            </a:r>
            <a:endParaRPr lang="en-US" dirty="0">
              <a:cs typeface="+mn-cs"/>
            </a:endParaRPr>
          </a:p>
          <a:p>
            <a:pPr>
              <a:buNone/>
            </a:pPr>
            <a:endParaRPr lang="th-TH" sz="2800" b="1" dirty="0"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1.1 </a:t>
            </a:r>
            <a:r>
              <a:rPr lang="th-TH" b="1" dirty="0" smtClean="0"/>
              <a:t>การควบคุมด้านการบริหารจัดการ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pPr marL="914400" lvl="1" indent="-514350">
              <a:buNone/>
            </a:pPr>
            <a:r>
              <a:rPr lang="th-TH" sz="3600" b="1" dirty="0" smtClean="0"/>
              <a:t>2. ปัจจัย</a:t>
            </a:r>
            <a:r>
              <a:rPr lang="th-TH" sz="3600" b="1" dirty="0" smtClean="0"/>
              <a:t>เสี่ยง</a:t>
            </a:r>
            <a:endParaRPr lang="th-TH" sz="3600" dirty="0" smtClean="0">
              <a:cs typeface="+mn-cs"/>
            </a:endParaRPr>
          </a:p>
          <a:p>
            <a:pPr marL="1314450" lvl="2" indent="-514350">
              <a:buFont typeface="+mj-lt"/>
              <a:buAutoNum type="arabicPeriod"/>
            </a:pPr>
            <a:r>
              <a:rPr lang="th-TH" sz="2800" dirty="0" smtClean="0">
                <a:cs typeface="+mn-cs"/>
              </a:rPr>
              <a:t>แผน</a:t>
            </a:r>
            <a:r>
              <a:rPr lang="th-TH" sz="2800" dirty="0">
                <a:cs typeface="+mn-cs"/>
              </a:rPr>
              <a:t>แม่บท </a:t>
            </a:r>
            <a:r>
              <a:rPr lang="en-US" sz="2800" dirty="0">
                <a:cs typeface="+mn-cs"/>
              </a:rPr>
              <a:t>IT </a:t>
            </a:r>
            <a:r>
              <a:rPr lang="th-TH" sz="2800" dirty="0">
                <a:cs typeface="+mn-cs"/>
              </a:rPr>
              <a:t>ของหน่วยงานไม่สอดคล้องกับ</a:t>
            </a:r>
            <a:r>
              <a:rPr lang="th-TH" sz="2800" dirty="0" smtClean="0">
                <a:cs typeface="+mn-cs"/>
              </a:rPr>
              <a:t>นโยบายและ</a:t>
            </a:r>
            <a:r>
              <a:rPr lang="th-TH" sz="2800" dirty="0">
                <a:cs typeface="+mn-cs"/>
              </a:rPr>
              <a:t>ภารกิจของหน่วยงาน รวมทั้งไม่มีการประชาสัมพันธ์หรือทำความเข้าใจเกี่ยวกับนโยบายด้าน </a:t>
            </a:r>
            <a:r>
              <a:rPr lang="en-US" sz="2800" dirty="0">
                <a:cs typeface="+mn-cs"/>
              </a:rPr>
              <a:t>IT  </a:t>
            </a:r>
            <a:r>
              <a:rPr lang="th-TH" sz="2800" dirty="0">
                <a:cs typeface="+mn-cs"/>
              </a:rPr>
              <a:t>ให้เจ้าหน้าที่ที่เกี่ยวข้องทราบ</a:t>
            </a:r>
            <a:endParaRPr lang="en-US" sz="2800" dirty="0">
              <a:cs typeface="+mn-cs"/>
            </a:endParaRPr>
          </a:p>
          <a:p>
            <a:pPr marL="1314450" lvl="2" indent="-514350">
              <a:buFont typeface="+mj-lt"/>
              <a:buAutoNum type="arabicPeriod"/>
            </a:pPr>
            <a:r>
              <a:rPr lang="th-TH" sz="2800" dirty="0" smtClean="0">
                <a:cs typeface="+mn-cs"/>
              </a:rPr>
              <a:t>แผน</a:t>
            </a:r>
            <a:r>
              <a:rPr lang="th-TH" sz="2800" dirty="0">
                <a:cs typeface="+mn-cs"/>
              </a:rPr>
              <a:t>ระยะยาวและแผนระยะสั้นไม่สอดคล้องกับแผนแม่บท </a:t>
            </a:r>
            <a:r>
              <a:rPr lang="en-US" sz="2800" dirty="0">
                <a:cs typeface="+mn-cs"/>
              </a:rPr>
              <a:t>IT</a:t>
            </a:r>
          </a:p>
          <a:p>
            <a:pPr marL="1314450" lvl="2" indent="-514350">
              <a:buFont typeface="+mj-lt"/>
              <a:buAutoNum type="arabicPeriod"/>
            </a:pPr>
            <a:r>
              <a:rPr lang="th-TH" sz="2800" dirty="0" smtClean="0">
                <a:cs typeface="+mn-cs"/>
              </a:rPr>
              <a:t>ผู้บริหาร</a:t>
            </a:r>
            <a:r>
              <a:rPr lang="th-TH" sz="2800" dirty="0">
                <a:cs typeface="+mn-cs"/>
              </a:rPr>
              <a:t>ไม่เข้าใจและไม่สนับสนุนงานด้าน </a:t>
            </a:r>
            <a:r>
              <a:rPr lang="en-US" sz="2800" dirty="0">
                <a:cs typeface="+mn-cs"/>
              </a:rPr>
              <a:t>IT </a:t>
            </a:r>
          </a:p>
          <a:p>
            <a:pPr marL="1314450" lvl="2" indent="-514350">
              <a:buFont typeface="+mj-lt"/>
              <a:buAutoNum type="arabicPeriod"/>
            </a:pPr>
            <a:r>
              <a:rPr lang="th-TH" sz="2800" dirty="0" smtClean="0">
                <a:cs typeface="+mn-cs"/>
              </a:rPr>
              <a:t>เกิด</a:t>
            </a:r>
            <a:r>
              <a:rPr lang="th-TH" sz="2800" dirty="0">
                <a:cs typeface="+mn-cs"/>
              </a:rPr>
              <a:t>การผูกขาดจากผู้ขายบาง</a:t>
            </a:r>
            <a:r>
              <a:rPr lang="th-TH" sz="2800" dirty="0" smtClean="0">
                <a:cs typeface="+mn-cs"/>
              </a:rPr>
              <a:t>ราย</a:t>
            </a:r>
          </a:p>
          <a:p>
            <a:pPr marL="1314450" lvl="2" indent="-514350">
              <a:buFont typeface="+mj-lt"/>
              <a:buAutoNum type="arabicPeriod"/>
            </a:pPr>
            <a:r>
              <a:rPr lang="th-TH" sz="2800" dirty="0" smtClean="0">
                <a:cs typeface="+mn-cs"/>
              </a:rPr>
              <a:t>การ</a:t>
            </a:r>
            <a:r>
              <a:rPr lang="th-TH" sz="2800" dirty="0">
                <a:cs typeface="+mn-cs"/>
              </a:rPr>
              <a:t>จัดโครงการสร้างและ</a:t>
            </a:r>
            <a:r>
              <a:rPr lang="th-TH" sz="2800" dirty="0" smtClean="0">
                <a:cs typeface="+mn-cs"/>
              </a:rPr>
              <a:t>อัตรากำลังคนไม่</a:t>
            </a:r>
            <a:r>
              <a:rPr lang="th-TH" sz="2800" dirty="0" smtClean="0">
                <a:cs typeface="+mn-cs"/>
              </a:rPr>
              <a:t>เหมาะสม</a:t>
            </a:r>
            <a:endParaRPr lang="en-US" sz="2800" dirty="0"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3448</Words>
  <Application>Microsoft Office PowerPoint</Application>
  <PresentationFormat>นำเสนอทางหน้าจอ (4:3)</PresentationFormat>
  <Paragraphs>270</Paragraphs>
  <Slides>52</Slides>
  <Notes>1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52</vt:i4>
      </vt:variant>
    </vt:vector>
  </HeadingPairs>
  <TitlesOfParts>
    <vt:vector size="53" baseType="lpstr">
      <vt:lpstr>ชุดรูปแบบของ Office</vt:lpstr>
      <vt:lpstr>บทที่ 7 การควบคุมภายใน  ด้านเทศโนโลยีสารสนเทศ</vt:lpstr>
      <vt:lpstr>วัตถุประสงค์การควบคุมภายใน ด้านเทศโนโลยีสารสนเทศ  (IT)</vt:lpstr>
      <vt:lpstr>วัตถุประสงค์การควบคุมภายใน ด้านเทศโนโลยีสารสนเทศ  (IT)</vt:lpstr>
      <vt:lpstr>ขอบเขตการควบคุมภายในด้านเทคโนโลยีสารสนเทศ</vt:lpstr>
      <vt:lpstr>ขอบเขตการควบคุมภายในด้านเทคโนโลยีสารสนเทศ</vt:lpstr>
      <vt:lpstr>ขอบเขตการควบคุมภายในด้านเทคโนโลยีสารสนเทศ</vt:lpstr>
      <vt:lpstr>1. การควบคุมทั่วไป</vt:lpstr>
      <vt:lpstr>1.1 การควบคุมด้านการบริหารจัดการ</vt:lpstr>
      <vt:lpstr>1.1 การควบคุมด้านการบริหารจัดการ</vt:lpstr>
      <vt:lpstr>1.1 การควบคุมด้านการบริหารจัดการ</vt:lpstr>
      <vt:lpstr>1.1 การควบคุมด้านการบริหารจัดการ</vt:lpstr>
      <vt:lpstr>1.1 การควบคุมด้านการบริหารจัดการ</vt:lpstr>
      <vt:lpstr>1.1 การควบคุมด้านการบริหารจัดการ</vt:lpstr>
      <vt:lpstr>1.1 การควบคุมด้านการบริหารจัดการ</vt:lpstr>
      <vt:lpstr>1.2 การควบคุมด้าน Hardware   Software และ application</vt:lpstr>
      <vt:lpstr>1.2 การควบคุมด้าน Hardware   Software และ application</vt:lpstr>
      <vt:lpstr>1.2 การควบคุมด้าน Hardware   Software และ application</vt:lpstr>
      <vt:lpstr>1.2 การควบคุมด้าน Hardware   Software และ application</vt:lpstr>
      <vt:lpstr>1.2 การควบคุมด้าน Hardware   Software และ application</vt:lpstr>
      <vt:lpstr>1.2 การควบคุมด้าน Hardware   Software และ application</vt:lpstr>
      <vt:lpstr>1.2 การควบคุมด้าน Hardware   Software และ application</vt:lpstr>
      <vt:lpstr>1.3. การควบคุมด้านการรักษาความปลอดภัย  ของหน่วยงาน</vt:lpstr>
      <vt:lpstr>1.3. การควบคุมด้านการรักษาความปลอดภัย  ของหน่วยงาน</vt:lpstr>
      <vt:lpstr>1.3. การควบคุมด้านการรักษาความปลอดภัย  ของหน่วยงาน</vt:lpstr>
      <vt:lpstr>1.3. การควบคุมด้านการรักษาความปลอดภัย  ของหน่วยงาน</vt:lpstr>
      <vt:lpstr>1.3. การควบคุมด้านการรักษาความปลอดภัย  ของหน่วยงาน</vt:lpstr>
      <vt:lpstr>2. การควบคุมระบบงาน</vt:lpstr>
      <vt:lpstr>2.1 การควบคุมการเข้าถึงระบบงานแฟ้มข้อมูล และฐานข้อมูล</vt:lpstr>
      <vt:lpstr>2.1 การควบคุมการเข้าถึงระบบงานแฟ้มข้อมูล และฐานข้อมูล</vt:lpstr>
      <vt:lpstr>2.1 การควบคุมการเข้าถึงระบบงานแฟ้มข้อมูล และฐานข้อมูล</vt:lpstr>
      <vt:lpstr>2.1 การควบคุมการเข้าถึงระบบงานแฟ้มข้อมูล และฐานข้อมูล</vt:lpstr>
      <vt:lpstr>2.1 การควบคุมการเข้าถึงระบบงานแฟ้มข้อมูล และฐานข้อมูล</vt:lpstr>
      <vt:lpstr>2.2. การควบคุมการนำเข้าข้อมูล</vt:lpstr>
      <vt:lpstr>2.2. การควบคุมการนำเข้าข้อมูล</vt:lpstr>
      <vt:lpstr>2.2. การควบคุมการนำเข้าข้อมูล</vt:lpstr>
      <vt:lpstr>2.2. การควบคุมการนำเข้าข้อมูล</vt:lpstr>
      <vt:lpstr>2.2. การควบคุมการนำเข้าข้อมูล</vt:lpstr>
      <vt:lpstr> 2.3. การควบคุมด้านการประมวลผลเพื่อจัดทำข้อมูล สารสนเทศและรายงาน</vt:lpstr>
      <vt:lpstr> 2.3. การควบคุมด้านการประมวลผลเพื่อจัดทำข้อมูลสารสนเทศและรายงาน</vt:lpstr>
      <vt:lpstr> 2.3. การควบคุมด้านการประมวลผลเพื่อจัดทำข้อมูล สารสนเทศและรายงาน</vt:lpstr>
      <vt:lpstr> 2.3. การควบคุมด้านการประมวลผลเพื่อจัดทำข้อมูล สารสนเทศและรายงาน</vt:lpstr>
      <vt:lpstr> 2.3. การควบคุมด้านการประมวลผลเพื่อจัดทำข้อมูล สารสนเทศและรายงาน</vt:lpstr>
      <vt:lpstr>2.4. การควบคุมด้านการรับ – ส่งข้อมูล ระหว่างระบบงานและระหว่างหน่วยงาน</vt:lpstr>
      <vt:lpstr>2.4. การควบคุมด้านการรับ – ส่งข้อมูล ระหว่างระบบงานและระหว่างหน่วยงาน</vt:lpstr>
      <vt:lpstr>2.4. การควบคุมด้านการรับ – ส่งข้อมูล ระหว่างระบบงานและระหว่างหน่วยงาน</vt:lpstr>
      <vt:lpstr>2.4. การควบคุมด้านการรับ – ส่งข้อมูล ระหว่างระบบงานและระหว่างหน่วยงาน</vt:lpstr>
      <vt:lpstr>2.4. การควบคุมด้านการรับ – ส่งข้อมูล ระหว่างระบบงานและระหว่างหน่วยงาน</vt:lpstr>
      <vt:lpstr> 2.5. การควบคุมดูแลรักษาระบบงาน แฟ้มและฐานข้อมูล </vt:lpstr>
      <vt:lpstr> 2.5. การควบคุมดูแลรักษาระบบงาน แฟ้มและฐานข้อมูล </vt:lpstr>
      <vt:lpstr> 2.5. การควบคุมดูแลรักษาระบบงาน แฟ้มและฐานข้อมูล </vt:lpstr>
      <vt:lpstr> 2.5. การควบคุมดูแลรักษาระบบงาน แฟ้มและฐานข้อมูล </vt:lpstr>
      <vt:lpstr> 2.5. การควบคุมดูแลรักษาระบบงาน แฟ้มและฐานข้อมูล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การควบคุมภายในด้านเทศโนโลยีสารสนเทศ  (IT)</dc:title>
  <dc:creator>Chantra</dc:creator>
  <cp:lastModifiedBy>Chantra</cp:lastModifiedBy>
  <cp:revision>17</cp:revision>
  <dcterms:created xsi:type="dcterms:W3CDTF">2014-10-31T03:48:21Z</dcterms:created>
  <dcterms:modified xsi:type="dcterms:W3CDTF">2015-07-08T10:54:04Z</dcterms:modified>
</cp:coreProperties>
</file>