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8" r:id="rId4"/>
    <p:sldId id="258" r:id="rId5"/>
    <p:sldId id="338" r:id="rId6"/>
    <p:sldId id="339" r:id="rId7"/>
    <p:sldId id="340" r:id="rId8"/>
    <p:sldId id="341" r:id="rId9"/>
    <p:sldId id="261" r:id="rId10"/>
    <p:sldId id="262" r:id="rId11"/>
    <p:sldId id="329" r:id="rId12"/>
    <p:sldId id="263" r:id="rId13"/>
    <p:sldId id="264" r:id="rId14"/>
    <p:sldId id="265" r:id="rId15"/>
    <p:sldId id="330" r:id="rId16"/>
    <p:sldId id="266" r:id="rId17"/>
    <p:sldId id="343" r:id="rId18"/>
    <p:sldId id="273" r:id="rId19"/>
    <p:sldId id="326" r:id="rId20"/>
    <p:sldId id="268" r:id="rId21"/>
    <p:sldId id="269" r:id="rId22"/>
    <p:sldId id="270" r:id="rId23"/>
    <p:sldId id="271" r:id="rId24"/>
    <p:sldId id="272" r:id="rId25"/>
    <p:sldId id="274" r:id="rId26"/>
    <p:sldId id="276" r:id="rId27"/>
    <p:sldId id="331" r:id="rId28"/>
    <p:sldId id="277" r:id="rId29"/>
    <p:sldId id="278" r:id="rId30"/>
    <p:sldId id="310" r:id="rId31"/>
    <p:sldId id="279" r:id="rId32"/>
    <p:sldId id="280" r:id="rId33"/>
    <p:sldId id="281" r:id="rId34"/>
    <p:sldId id="311" r:id="rId35"/>
    <p:sldId id="344" r:id="rId3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B083-8FBE-4E64-A1D6-07AB84F49CFF}" type="datetimeFigureOut">
              <a:rPr lang="th-TH" smtClean="0"/>
              <a:pPr/>
              <a:t>26/01/59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136904" cy="3314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บทที่ 3</a:t>
            </a:r>
            <a:b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แนวคิดพื้นฐาน</a:t>
            </a:r>
            <a:b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ของ</a:t>
            </a:r>
            <a:r>
              <a:rPr lang="th-TH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การจัดการเชิงกลยุทธ์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ความหมายการจัดการเชิงกลยุทธ์ 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421088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การจัดการเชิงกลยุทธ์ หมายถึง 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	การ</a:t>
            </a:r>
            <a:r>
              <a:rPr lang="th-TH" sz="3600" dirty="0"/>
              <a:t>วางแผน การดำเนินการและการควบคุมในแนวทางเชิงกลยุทธ์ ซึ่งจะช่วยให้การบริหารเป็นไปอย่างมีประสิทธิภาพ และ ประสิทธิผล </a:t>
            </a:r>
            <a:endParaRPr lang="th-TH" sz="3600" dirty="0" smtClean="0"/>
          </a:p>
          <a:p>
            <a:pPr lvl="1">
              <a:buNone/>
            </a:pPr>
            <a:r>
              <a:rPr lang="th-TH" sz="3600" dirty="0" smtClean="0"/>
              <a:t>	จุดเน้น</a:t>
            </a:r>
            <a:r>
              <a:rPr lang="th-TH" sz="3600" dirty="0"/>
              <a:t>ของการบริหารเชิงกลยุทธ์มุ่งพิจารณาในเรื่องของ</a:t>
            </a:r>
            <a:r>
              <a:rPr lang="th-TH" sz="3600" dirty="0" smtClean="0"/>
              <a:t>การ</a:t>
            </a:r>
          </a:p>
          <a:p>
            <a:pPr lvl="1">
              <a:buNone/>
            </a:pPr>
            <a:r>
              <a:rPr lang="th-TH" sz="3600" dirty="0" smtClean="0"/>
              <a:t>บริหาร กลยุทธ์ที่คิดค้นขึ้นมาต้องอาศัยพื้นฐาน การบริหารเป็นหลัก</a:t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การจัดการเชิงกลยุทธ์ 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http://www.bloggang.com/data/amarittadham/picture/12309679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91440"/>
            <a:ext cx="4608512" cy="4821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นโยบาย</a:t>
            </a:r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ธุรกิจ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FF0000"/>
                </a:solidFill>
              </a:rPr>
              <a:t>นโยบายธุรกิจ (</a:t>
            </a:r>
            <a:r>
              <a:rPr lang="en-US" sz="3600" b="1" dirty="0">
                <a:solidFill>
                  <a:srgbClr val="FF0000"/>
                </a:solidFill>
              </a:rPr>
              <a:t>Business Policy) </a:t>
            </a:r>
            <a:r>
              <a:rPr lang="th-TH" sz="3600" dirty="0"/>
              <a:t>เป็นแนวทางอย่างกว้างๆที่กำหนดขึ้นมา เพื่อการเชื่อมโยงระหว่างการ</a:t>
            </a:r>
            <a:r>
              <a:rPr lang="th-TH" sz="3600" dirty="0" smtClean="0"/>
              <a:t>กำหนด    กล</a:t>
            </a:r>
            <a:r>
              <a:rPr lang="th-TH" sz="3600" dirty="0"/>
              <a:t>ยุทธ์ และ การดำเนินกลยุทธ์ขององค์กร </a:t>
            </a:r>
            <a:endParaRPr lang="th-TH" sz="3600" dirty="0" smtClean="0"/>
          </a:p>
          <a:p>
            <a:r>
              <a:rPr lang="th-TH" sz="3600" b="1" dirty="0" smtClean="0">
                <a:solidFill>
                  <a:srgbClr val="FF0000"/>
                </a:solidFill>
              </a:rPr>
              <a:t>การ</a:t>
            </a:r>
            <a:r>
              <a:rPr lang="th-TH" sz="3600" b="1" dirty="0">
                <a:solidFill>
                  <a:srgbClr val="FF0000"/>
                </a:solidFill>
              </a:rPr>
              <a:t>กำหนดนโยบายธุรกิจ </a:t>
            </a:r>
            <a:r>
              <a:rPr lang="th-TH" sz="3600" dirty="0"/>
              <a:t>มุ่งที่การคิดวิเคราะห์สภาวะการแข่งขันของธุรกิจในอุตสาหกรรม ด้วยการวิเคราะห์ตลาดและผลิตภัณฑ์ เพื่อนำมาจัดวางกลยุทธ์ระดับธุรกิจให้กับองค์การ พร้อมทั้งการกำหนดกลยุทธ์การดำเนินการต่างๆเพื่อบรรลุภารกิจหลักของบริษัท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นโยบายธุรกิจ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b="1" dirty="0">
                <a:solidFill>
                  <a:srgbClr val="FF0000"/>
                </a:solidFill>
              </a:rPr>
              <a:t>นโยบายธุรกิจ และ กลยุทธ์ </a:t>
            </a:r>
            <a:r>
              <a:rPr lang="th-TH" sz="3600" dirty="0"/>
              <a:t>เป็นแผนที่แต่ละองค์กรกำหนดขึ้น และเป็นส่วนหนึ่งของการจัดการเชิงกลยุทธ์ </a:t>
            </a:r>
            <a:endParaRPr lang="th-TH" sz="3600" dirty="0" smtClean="0"/>
          </a:p>
          <a:p>
            <a:r>
              <a:rPr lang="th-TH" sz="3600" b="1" dirty="0" smtClean="0"/>
              <a:t>นโยบาย</a:t>
            </a:r>
            <a:r>
              <a:rPr lang="th-TH" sz="3600" b="1" dirty="0"/>
              <a:t>ธุรกิจมุ่งที่กลยุทธ์ระดับธุรกิจ (</a:t>
            </a:r>
            <a:r>
              <a:rPr lang="en-US" sz="3600" b="1" dirty="0"/>
              <a:t>Business) </a:t>
            </a:r>
            <a:r>
              <a:rPr lang="th-TH" sz="3600" dirty="0"/>
              <a:t>ที่</a:t>
            </a:r>
            <a:r>
              <a:rPr lang="th-TH" sz="3600" b="1" dirty="0"/>
              <a:t>เน้นการแข่งขัน </a:t>
            </a:r>
            <a:r>
              <a:rPr lang="th-TH" sz="3600" dirty="0"/>
              <a:t>และ การวางกลยุทธ์ระดับต่างๆ ให้บรรลุตามทิศทางขององค์กร </a:t>
            </a:r>
            <a:r>
              <a:rPr lang="th-TH" sz="3600" dirty="0" smtClean="0"/>
              <a:t> </a:t>
            </a:r>
          </a:p>
          <a:p>
            <a:r>
              <a:rPr lang="th-TH" sz="3600" dirty="0" smtClean="0"/>
              <a:t>การ</a:t>
            </a:r>
            <a:r>
              <a:rPr lang="th-TH" sz="3600" dirty="0"/>
              <a:t>จัดการเชิงยุทธ์ มีจุดรวมที่องค์การโดยรวม </a:t>
            </a:r>
            <a:r>
              <a:rPr lang="th-TH" sz="3600" dirty="0" smtClean="0"/>
              <a:t>นอกเหนือจาก</a:t>
            </a:r>
            <a:r>
              <a:rPr lang="th-TH" sz="3600" dirty="0"/>
              <a:t>การดำเนินงาน ปัญหา วิกฤตการณ์</a:t>
            </a:r>
            <a:r>
              <a:rPr lang="th-TH" sz="3600" dirty="0" smtClean="0"/>
              <a:t>ประจำวันมุ่ง</a:t>
            </a:r>
            <a:r>
              <a:rPr lang="th-TH" sz="3600" dirty="0"/>
              <a:t>สู่การเติบโตและพัฒนาของธุรกิจในอนาคต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การจัดการเชิงกลยุทธ์ หรือ การบริหารเชิงกลยุทธ์ </a:t>
            </a:r>
            <a:r>
              <a:rPr lang="th-TH" sz="4000" dirty="0"/>
              <a:t>เป็นการจัดการที่เน้นการใช้กลยุทธ์ ภายใต้สภาพแวดล้อมที่เปลี่ยนแปลง ผลักดันให้องค์กรไปสู่ทิศทางที่ตั้งไว้ และ การนำกลยุทธ์ไปปฏิบัติ จะมีการควบคุมและประเมินผล โดยมีการจัดสรรทรัพยากรให้เหมาะสม</a:t>
            </a:r>
            <a:r>
              <a:rPr lang="th-TH" sz="4000" dirty="0" smtClean="0"/>
              <a:t/>
            </a:r>
            <a:br>
              <a:rPr lang="th-TH" sz="4000" dirty="0" smtClean="0"/>
            </a:br>
            <a:endParaRPr lang="th-TH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</a:t>
            </a:r>
            <a:r>
              <a:rPr lang="th-TH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คิดเชิงกลยุทธ์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การคิดเชิงกลยุทธ์ </a:t>
            </a:r>
            <a:r>
              <a:rPr lang="th-TH" sz="4000" dirty="0"/>
              <a:t>หมายถึง ความสามารถในการกำหนดแนวทางที่ดีที่สุด ภายใต้สภาวะต่างๆ เพื่อบรรลุเป้าหมายที่ต้องการ</a:t>
            </a: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endParaRPr lang="th-TH" sz="4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</a:t>
            </a:r>
            <a:r>
              <a:rPr lang="th-TH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คิดเชิงกลยุทธ์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4000" b="1" dirty="0" smtClean="0"/>
              <a:t>	</a:t>
            </a:r>
            <a:r>
              <a:rPr lang="th-TH" sz="3600" b="1" dirty="0" smtClean="0"/>
              <a:t>การ</a:t>
            </a:r>
            <a:r>
              <a:rPr lang="th-TH" sz="3600" b="1" dirty="0"/>
              <a:t>คิดเชิงกลยุทธ์ </a:t>
            </a:r>
            <a:r>
              <a:rPr lang="th-TH" sz="3600" dirty="0"/>
              <a:t>เป็นการคิดที่มุ่งชัยชนะ โดยใช้ “</a:t>
            </a:r>
            <a:r>
              <a:rPr lang="th-TH" sz="3600" b="1" dirty="0">
                <a:solidFill>
                  <a:srgbClr val="FF0000"/>
                </a:solidFill>
              </a:rPr>
              <a:t>ศาสตร์</a:t>
            </a:r>
            <a:r>
              <a:rPr lang="th-TH" sz="3600" dirty="0"/>
              <a:t>” และ </a:t>
            </a:r>
            <a:r>
              <a:rPr lang="th-TH" sz="3600" dirty="0">
                <a:solidFill>
                  <a:srgbClr val="FF0000"/>
                </a:solidFill>
              </a:rPr>
              <a:t>“ศิลป์</a:t>
            </a:r>
            <a:r>
              <a:rPr lang="th-TH" sz="3600" dirty="0"/>
              <a:t>” ในการ</a:t>
            </a:r>
            <a:r>
              <a:rPr lang="th-TH" sz="3600" dirty="0" smtClean="0"/>
              <a:t>วางแผน</a:t>
            </a:r>
            <a:endParaRPr lang="th-TH" sz="40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	</a:t>
            </a:r>
            <a:r>
              <a:rPr lang="th-TH" sz="3200" b="1" dirty="0" smtClean="0"/>
              <a:t>การ</a:t>
            </a:r>
            <a:r>
              <a:rPr lang="th-TH" sz="3200" b="1" dirty="0"/>
              <a:t>ใช้ความเป็นศาสตร์ </a:t>
            </a:r>
            <a:r>
              <a:rPr lang="th-TH" sz="3200" dirty="0"/>
              <a:t>คือ มีหลักการวางแผนอย่างเป็นขั้นตอนที่สามารถถ่ายทอดและเรียนรู้กัน</a:t>
            </a:r>
            <a:r>
              <a:rPr lang="th-TH" sz="3200" dirty="0" smtClean="0"/>
              <a:t>ได้</a:t>
            </a:r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 </a:t>
            </a:r>
            <a:r>
              <a:rPr lang="th-TH" sz="4000" b="1" dirty="0" smtClean="0"/>
              <a:t>	</a:t>
            </a:r>
            <a:r>
              <a:rPr lang="th-TH" sz="3200" b="1" dirty="0" smtClean="0"/>
              <a:t>การใช้ความเป็นศิลป์ </a:t>
            </a:r>
            <a:r>
              <a:rPr lang="th-TH" sz="3200" dirty="0" smtClean="0"/>
              <a:t>คือ แตกต่างกันไปตามความสามารถของแต่ละบุคคลในการที่จะรู้ว่าเวลาใด สถานการณ์ใดควรเลือกใช้กลยุทธ์แบบใด</a:t>
            </a:r>
          </a:p>
          <a:p>
            <a:pPr>
              <a:buNone/>
            </a:pPr>
            <a:r>
              <a:rPr lang="th-TH" sz="3600" dirty="0" smtClean="0"/>
              <a:t> 	</a:t>
            </a:r>
            <a:endParaRPr lang="th-TH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</a:t>
            </a:r>
            <a:r>
              <a:rPr lang="th-TH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คิดเชิงกลยุทธ์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 </a:t>
            </a:r>
            <a:r>
              <a:rPr lang="th-TH" sz="3600" b="1" dirty="0" smtClean="0"/>
              <a:t>การคิดเชิงกลยุทธ์ </a:t>
            </a:r>
            <a:r>
              <a:rPr lang="th-TH" sz="3600" dirty="0" smtClean="0"/>
              <a:t>เป็นการคิดที่ช่วยเพิ่มโอกาสแห่งความสำเร็จ มีการกำหนดเป้าหมาย และ มีวัตถุประสงค์ล่วงหน้าในการทำสิ่งต่างๆอย่างชัดเจน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 การคิดเชิงกลยุทธ์ </a:t>
            </a:r>
            <a:r>
              <a:rPr lang="th-TH" sz="3600" dirty="0" smtClean="0"/>
              <a:t>มีลักษณะเป็น</a:t>
            </a:r>
            <a:r>
              <a:rPr lang="th-TH" sz="3600" b="1" dirty="0" smtClean="0"/>
              <a:t>กระบวนการความคิด เกิดขึ้นเมื่อมีเป้าหมายบางอย่างที่ต้องการทำให้สำเร็จ </a:t>
            </a:r>
            <a:r>
              <a:rPr lang="th-TH" sz="3600" dirty="0" smtClean="0"/>
              <a:t>ต้องมีการกำหนดทางเลือกที่คิดว่ามีโอกาสประสบความสำเร็จมากที่สุด โดยประเมินกำลังความสามารถของตนเอง ประเมินสภาพแวดล้อม สามารถคาดการณ์อนาคตที่อาจเกิดขึ้น</a:t>
            </a:r>
            <a:endParaRPr lang="th-TH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การคิดเชิงกลยุทธ์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	</a:t>
            </a:r>
            <a:r>
              <a:rPr lang="th-TH" sz="3600" b="1" dirty="0" smtClean="0"/>
              <a:t>การ</a:t>
            </a:r>
            <a:r>
              <a:rPr lang="th-TH" sz="3600" b="1" dirty="0"/>
              <a:t>คิดเชิงกลยุทธ์ยังมีลักษณะยืดหยุ่นไม่ตายตัว </a:t>
            </a:r>
            <a:r>
              <a:rPr lang="th-TH" sz="3600" dirty="0"/>
              <a:t>แต่พลิกแพลงโอนอ่อนไปตามสถานการณ์ที่แตกต่างกัน การเตรียมความพร้อม จะช่วยให้เราสามารถปรับตัวรับการเปลี่ยนแปลงได้อย่าง</a:t>
            </a:r>
            <a:r>
              <a:rPr lang="th-TH" sz="3600" dirty="0" smtClean="0"/>
              <a:t>รวดเร็ว</a:t>
            </a:r>
          </a:p>
          <a:p>
            <a:pPr>
              <a:buFont typeface="Wingdings" pitchFamily="2" charset="2"/>
              <a:buChar char="v"/>
            </a:pPr>
            <a:r>
              <a:rPr lang="th-TH" sz="3600" dirty="0" smtClean="0"/>
              <a:t>	</a:t>
            </a:r>
            <a:r>
              <a:rPr lang="th-TH" sz="3600" b="1" dirty="0" smtClean="0"/>
              <a:t>การคิดเชิงกลยุทธ์ เป็นการคิดที่ช่วยเพิ่มโอกาสแห่งความสำเร็จ </a:t>
            </a:r>
            <a:r>
              <a:rPr lang="th-TH" sz="3600" dirty="0" smtClean="0"/>
              <a:t>ช่วยให้เราเป็นคนที่ไม่ทำสิ่งต่างๆอย่างเลื่อนลอย ช่วยให้เรามีโอกาสประสบความสำเร็จได้มากว่า คนที่ไม่รู้จักการคิดเชิงกลยุทธ์</a:t>
            </a:r>
            <a:endParaRPr lang="th-TH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การคิดเชิงกลยุทธ์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h-TH" dirty="0" smtClean="0"/>
              <a:t>	</a:t>
            </a:r>
            <a:r>
              <a:rPr lang="th-TH" b="1" dirty="0" smtClean="0"/>
              <a:t>การ</a:t>
            </a:r>
            <a:r>
              <a:rPr lang="th-TH" b="1" dirty="0"/>
              <a:t>คิดเชิงกลยุทธ์ เป็นการคิดที่มีศิลปะในเชิงการต่อสู้มากที่สุด</a:t>
            </a:r>
            <a:r>
              <a:rPr lang="th-TH" dirty="0"/>
              <a:t> </a:t>
            </a:r>
            <a:r>
              <a:rPr lang="th-TH" dirty="0" smtClean="0"/>
              <a:t>และ</a:t>
            </a:r>
            <a:r>
              <a:rPr lang="th-TH" dirty="0"/>
              <a:t>เป็นการคิดที่ต้อง “ออกแรงคิด” มากกว่าการคิดในลักษณะอื่น </a:t>
            </a:r>
            <a:endParaRPr lang="th-TH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	</a:t>
            </a:r>
            <a:r>
              <a:rPr lang="th-TH" b="1" dirty="0" smtClean="0"/>
              <a:t>เป็น</a:t>
            </a:r>
            <a:r>
              <a:rPr lang="th-TH" b="1" dirty="0"/>
              <a:t>การคิดที่ต้องการ</a:t>
            </a:r>
            <a:r>
              <a:rPr lang="th-TH" b="1" dirty="0" smtClean="0"/>
              <a:t>ทักษะการ</a:t>
            </a:r>
            <a:r>
              <a:rPr lang="th-TH" b="1" dirty="0"/>
              <a:t>คิด</a:t>
            </a:r>
            <a:r>
              <a:rPr lang="th-TH" b="1" dirty="0" smtClean="0"/>
              <a:t>มิติอื่นๆ ประกอบด้วย </a:t>
            </a:r>
            <a:r>
              <a:rPr lang="th-TH" b="1" dirty="0"/>
              <a:t>ทั้งการคิดเชิงรุก การคิดเชิงรับ ในการหลบหลีกอุปสรรค การแก้ปัญหา </a:t>
            </a:r>
            <a:r>
              <a:rPr lang="th-TH" dirty="0"/>
              <a:t>และ ฉกฉวยโอกาสจากความจำกัดที่มีอยู่ เพื่อให้บรรลุเป้าหมายแห่งชัยชนะ ที่กำหนดไว้ </a:t>
            </a:r>
            <a:endParaRPr lang="th-TH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	การ</a:t>
            </a:r>
            <a:r>
              <a:rPr lang="th-TH" dirty="0"/>
              <a:t>คิดเชิงกลยุทธ์จึงเป็นสิ่งที่ต้องฝึกหัดเสมอ และ ทำอย่างจริงจังเพื่อบรรลุผลที่ต้องการ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/>
              <a:t>แนวคิดพื้นฐานการจัดการเชิงกลยุทธ์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ใน</a:t>
            </a:r>
            <a:r>
              <a:rPr lang="th-TH" sz="3600" dirty="0"/>
              <a:t>ยุคโลกไร้พรมแดน ที่มีการเปลี่ยนแปลงเกิดขึ้นอย่างรวดเร็ว และ การแข่งขันที่รุนแรง ผู้บริหารจึงต้องติดตามสถานการณ์ ข้อมูล ข่าวสาร เพื่อคิดหากลยุทธ์ใหม่ๆมาใช้อยู่ตลอด ภายใต้ทรัพยากรที่มีอยู่ แสวงหาโอกาส และหลีกเลี่ยงอุปสรรคที่มาขัดขวาง </a:t>
            </a:r>
            <a:endParaRPr lang="th-TH" sz="3600" dirty="0" smtClean="0"/>
          </a:p>
          <a:p>
            <a:r>
              <a:rPr lang="th-TH" sz="3600" dirty="0" smtClean="0"/>
              <a:t>แนวคิดการจัดการใหม่ๆ ได้ถูกนำมาใช้ในการบริหารจัดการทั้งในองค์กรต่างๆ เพื่อการพัฒนาให้องค์กรสามารถแข่งขัน และ ก้าวสู่ความเป็นเลิศ ท่ามกลางกระแส</a:t>
            </a:r>
            <a:r>
              <a:rPr lang="th-TH" sz="3600" dirty="0" err="1" smtClean="0"/>
              <a:t>โลกาภิวัฒน์</a:t>
            </a:r>
            <a:endParaRPr lang="en-US" sz="3600" dirty="0" smtClean="0"/>
          </a:p>
          <a:p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การตัดสินใจทางธุรกิจ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/>
              <a:t>บทบาทหน้าที่หนึ่งของผู้บริหาร คือ ต้องทำการตัดสินใจในงานที่รับผิดชอบ </a:t>
            </a:r>
            <a:r>
              <a:rPr lang="th-TH" sz="3600" dirty="0" smtClean="0"/>
              <a:t> </a:t>
            </a:r>
          </a:p>
          <a:p>
            <a:r>
              <a:rPr lang="th-TH" sz="3600" dirty="0" smtClean="0"/>
              <a:t> </a:t>
            </a:r>
            <a:r>
              <a:rPr lang="th-TH" sz="3600" b="1" dirty="0" smtClean="0"/>
              <a:t>การ</a:t>
            </a:r>
            <a:r>
              <a:rPr lang="th-TH" sz="3600" b="1" dirty="0"/>
              <a:t>ตัดสินใจ (</a:t>
            </a:r>
            <a:r>
              <a:rPr lang="en-US" sz="3600" b="1" dirty="0"/>
              <a:t>Decision Making) </a:t>
            </a:r>
            <a:r>
              <a:rPr lang="th-TH" sz="3600" dirty="0"/>
              <a:t>เป็นกระบวนการ ในการรวบรวม ศึกษาและวิเคราะห์ข้อมูล เพื่อเลือกทางเลือกที่เหมาะสมกับสถานการณ์และข้อจำกัด ซึ่งเป็นงานสำคัญของผู้บริหารและผู้จัดการในระดับต่างๆ โดยเฉพาะในการเลือกโอกาส หรือ แก้ปัญหาที่เกิดขึ้นกับธุรกิจ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การตัดสินใจทางธุรกิจ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/>
              <a:t>การตัดสินใจ แบ่งเป็น 3 ประเภท </a:t>
            </a:r>
            <a:r>
              <a:rPr lang="th-TH" sz="3600" dirty="0" smtClean="0"/>
              <a:t>คือ</a:t>
            </a:r>
          </a:p>
          <a:p>
            <a:pPr lvl="1">
              <a:buNone/>
            </a:pPr>
            <a:r>
              <a:rPr lang="th-TH" sz="3600" dirty="0" smtClean="0"/>
              <a:t>	1. การตัดสินใจเชิงกลยุทธ์ (</a:t>
            </a:r>
            <a:r>
              <a:rPr lang="en-US" sz="3600" dirty="0" smtClean="0"/>
              <a:t>Strategic Decision)</a:t>
            </a:r>
          </a:p>
          <a:p>
            <a:pPr lvl="1">
              <a:buNone/>
            </a:pPr>
            <a:r>
              <a:rPr lang="th-TH" sz="3600" dirty="0" smtClean="0"/>
              <a:t>	2. การตัดสินใจด้านการบริหาร (</a:t>
            </a:r>
            <a:r>
              <a:rPr lang="en-US" sz="3600" dirty="0" smtClean="0"/>
              <a:t>Managerial Decision)</a:t>
            </a:r>
          </a:p>
          <a:p>
            <a:pPr lvl="1">
              <a:buNone/>
            </a:pPr>
            <a:r>
              <a:rPr lang="th-TH" sz="3600" dirty="0" smtClean="0"/>
              <a:t>	3. การตัดสินใจทางเทคนิค (</a:t>
            </a:r>
            <a:r>
              <a:rPr lang="en-US" sz="3600" dirty="0" smtClean="0"/>
              <a:t>Technical or Operational Decision) </a:t>
            </a:r>
            <a:br>
              <a:rPr lang="en-US" sz="3600" dirty="0" smtClean="0"/>
            </a:br>
            <a:endParaRPr lang="th-TH" sz="3600" dirty="0"/>
          </a:p>
        </p:txBody>
      </p:sp>
      <p:pic>
        <p:nvPicPr>
          <p:cNvPr id="18434" name="Picture 2" descr="http://www.bloggang.com/data/m/moonfleet/picture/1256562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653136"/>
            <a:ext cx="1821582" cy="1847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การตัดสินใจเชิงกลยุทธ์ </a:t>
            </a:r>
            <a:b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Strategic Decision)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ตัดสินใจที่มี</a:t>
            </a:r>
            <a:r>
              <a:rPr lang="th-TH" sz="3600" dirty="0" smtClean="0"/>
              <a:t>ความสำคัญอย่าง</a:t>
            </a:r>
            <a:r>
              <a:rPr lang="th-TH" sz="3600" dirty="0"/>
              <a:t>ยิ่งเพราะเกี่ยวกับอนาคตและความอยู่รอดของธุรกิจ </a:t>
            </a:r>
            <a:r>
              <a:rPr lang="th-TH" sz="3600" dirty="0" smtClean="0"/>
              <a:t> โดย</a:t>
            </a:r>
            <a:r>
              <a:rPr lang="th-TH" sz="3600" dirty="0"/>
              <a:t>ผู้บริหารจะพิจารณาใน 2 </a:t>
            </a:r>
            <a:r>
              <a:rPr lang="th-TH" sz="3600" dirty="0" smtClean="0"/>
              <a:t>ประเด็น</a:t>
            </a:r>
          </a:p>
          <a:p>
            <a:pPr lvl="2">
              <a:buFont typeface="Wingdings" pitchFamily="2" charset="2"/>
              <a:buChar char="v"/>
            </a:pPr>
            <a:r>
              <a:rPr lang="th-TH" sz="3600" dirty="0" smtClean="0"/>
              <a:t>ธุรกิจ</a:t>
            </a:r>
            <a:r>
              <a:rPr lang="th-TH" sz="3600" dirty="0"/>
              <a:t>ต้องการเป็นอะไรในอนาคต </a:t>
            </a:r>
            <a:endParaRPr lang="th-TH" sz="3600" dirty="0" smtClean="0"/>
          </a:p>
          <a:p>
            <a:pPr lvl="2">
              <a:buFont typeface="Wingdings" pitchFamily="2" charset="2"/>
              <a:buChar char="v"/>
            </a:pPr>
            <a:r>
              <a:rPr lang="th-TH" sz="3600" dirty="0" smtClean="0"/>
              <a:t>ธุรกิจ</a:t>
            </a:r>
            <a:r>
              <a:rPr lang="th-TH" sz="3600" dirty="0"/>
              <a:t>จะสามารถบรรลุความต้องการดังกล่าวได้อย่างไร </a:t>
            </a:r>
            <a:endParaRPr lang="th-TH" sz="3600" dirty="0" smtClean="0"/>
          </a:p>
          <a:p>
            <a:pPr lvl="1">
              <a:buNone/>
            </a:pPr>
            <a:r>
              <a:rPr lang="th-TH" sz="3200" dirty="0" smtClean="0"/>
              <a:t>	</a:t>
            </a:r>
            <a:r>
              <a:rPr lang="th-TH" sz="3600" dirty="0" smtClean="0"/>
              <a:t>การ</a:t>
            </a:r>
            <a:r>
              <a:rPr lang="th-TH" sz="3600" dirty="0"/>
              <a:t>ตัดสินใจเชิงกลยุทธ์นี้ เป็นหน้าที่ของผู้บริหารระดับสูง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40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การตัดสินใจด้านการบริหาร</a:t>
            </a:r>
            <a:br>
              <a:rPr lang="th-TH" sz="40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th-TH" sz="40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40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Managerial Decision)</a:t>
            </a:r>
            <a:endParaRPr lang="th-TH" sz="40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เป็น</a:t>
            </a:r>
            <a:r>
              <a:rPr lang="th-TH" sz="3600" dirty="0"/>
              <a:t>การตัดสินใจ ที่เกี่ยวข้องกับการจัดการและการบริหารงานขององค์การ เช่น โครงสร้างองค์การ การบริหารการผลิต การบริหารการตลาด การบริหารการเงิน การบริหารทรัพยากรมนุษย์ การตัดสินใจด้านบริหารเป็นหน้าที่ของผู้บริหารระดับกลาง หรือ ผู้บริหารธุรกิจ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การตัดสินใจทางเทคนิค </a:t>
            </a:r>
            <a:br>
              <a:rPr lang="th-TH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th-TH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Technical or Operational Decision)</a:t>
            </a:r>
            <a:endParaRPr lang="th-TH" sz="36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เป็น</a:t>
            </a:r>
            <a:r>
              <a:rPr lang="th-TH" sz="3600" dirty="0"/>
              <a:t>การตัดสินใจเกี่ยวกับการปฏิบัติการขององค์การ มักเป็นการตัดสินใจในระยะสั้นกว่า และ ไม่ซับซ้อนเท่าการตัดสินใจด้านการบริหาร การตัดสินใจทางเทคนิค เป็นหน้าที่ของผู้บริหารระดับต้น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สาเหตุการจัดการเชิงกลยุทธ์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50728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800" dirty="0" smtClean="0"/>
              <a:t>	ผู้บริหาร</a:t>
            </a:r>
            <a:r>
              <a:rPr lang="th-TH" sz="3800" dirty="0"/>
              <a:t>จึงต้องมีการวิเคราะห์ผลกระทบของสภาพแวดล้อมที่เปลี่ยนแปลงไป เพื่อจะได้ปรับตัวได้ทัน </a:t>
            </a:r>
            <a:r>
              <a:rPr lang="th-TH" sz="3800" dirty="0" smtClean="0"/>
              <a:t>      </a:t>
            </a:r>
            <a:endParaRPr lang="th-TH" dirty="0" smtClean="0"/>
          </a:p>
          <a:p>
            <a:pPr lvl="1">
              <a:buFont typeface="Wingdings" pitchFamily="2" charset="2"/>
              <a:buChar char="v"/>
            </a:pPr>
            <a:r>
              <a:rPr lang="th-TH" sz="3500" dirty="0" smtClean="0"/>
              <a:t>เมื่อพิจารณาลักษณะสภาพแวดล้อมในปัจจุบัน จะพบว่ามีความสลับซับซ้อนเพิ่มขึ้น ซึ่งเกิดจากปัจจัยต่างๆ ที่มีความสัมพันธ์เกี่ยวเนื่องกัน และผลกระทบที่เกิดต่ออุตสาหกรรมหนึ่ง จะส่งผลต่ออุตสาหกรรมอื่น </a:t>
            </a:r>
          </a:p>
          <a:p>
            <a:pPr lvl="1">
              <a:buFont typeface="Wingdings" pitchFamily="2" charset="2"/>
              <a:buChar char="v"/>
            </a:pPr>
            <a:r>
              <a:rPr lang="th-TH" sz="3500" dirty="0" smtClean="0"/>
              <a:t>	การ</a:t>
            </a:r>
            <a:r>
              <a:rPr lang="th-TH" sz="3500" dirty="0"/>
              <a:t>ตัดสินใจดำเนินธุรกิจ จึงต้องพิจารณาอย่างละเอียดรอบคอบ </a:t>
            </a:r>
            <a:endParaRPr lang="th-TH" sz="3500" dirty="0" smtClean="0"/>
          </a:p>
          <a:p>
            <a:pPr lvl="1">
              <a:buFont typeface="Wingdings" pitchFamily="2" charset="2"/>
              <a:buChar char="v"/>
            </a:pPr>
            <a:r>
              <a:rPr lang="th-TH" sz="3500" dirty="0" smtClean="0"/>
              <a:t>	การ</a:t>
            </a:r>
            <a:r>
              <a:rPr lang="th-TH" sz="3500" dirty="0"/>
              <a:t>เปลี่ยนแปลงของสภาพแวดล้อมมีการเปลี่ยนแปลงมากขึ้น โดยเฉพาะอย่างยิ่ง การเปลี่ยนแปลงทางเทคโนโลยี ซึ่งมีอยู่อย่างต่อเนื่อง รวดเร็ว ทำให้วงจรชีวิตผลิตภัณฑ์สั้นลง มีผลทำให้การบริหารองค์กรมีการปรับตัวอยู่ตลอด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สาเหตุการจัดการเชิงกลยุทธ์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	การเปลี่ยนแปลงของสภาพแวดล้อม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	สภาพแวดล้อมทั้งทาง ด้านเศรษฐกิจ สังคม วัฒนธรรม เทคโนโลยี มีการเปลี่ยนแปลงอยู่ตลอด  </a:t>
            </a:r>
          </a:p>
          <a:p>
            <a:pPr>
              <a:buNone/>
            </a:pPr>
            <a:r>
              <a:rPr lang="th-TH" sz="3600" dirty="0" smtClean="0"/>
              <a:t>		1</a:t>
            </a:r>
            <a:r>
              <a:rPr lang="th-TH" sz="3600" dirty="0"/>
              <a:t>. การแข่งขันที่ไร้</a:t>
            </a:r>
            <a:r>
              <a:rPr lang="th-TH" sz="3600" dirty="0" smtClean="0"/>
              <a:t>พรมแดน   </a:t>
            </a:r>
          </a:p>
          <a:p>
            <a:pPr>
              <a:buNone/>
            </a:pPr>
            <a:r>
              <a:rPr lang="th-TH" sz="3600" dirty="0" smtClean="0"/>
              <a:t>		2</a:t>
            </a:r>
            <a:r>
              <a:rPr lang="th-TH" sz="3600" dirty="0"/>
              <a:t>. การเปลี่ยนแปลง และ นวัตกรรมทางเทคโนโลยี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	</a:t>
            </a:r>
            <a:endParaRPr lang="th-TH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สาเหตุการจัดการเชิงกลยุทธ์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		ผู้บริหาร</a:t>
            </a:r>
            <a:r>
              <a:rPr lang="th-TH" sz="3600" dirty="0"/>
              <a:t>ต้องตระหนักถึงความสำคัญของสภาวะแวดล้อม </a:t>
            </a:r>
            <a:r>
              <a:rPr lang="th-TH" sz="3600" dirty="0" smtClean="0"/>
              <a:t>โดย</a:t>
            </a:r>
            <a:r>
              <a:rPr lang="th-TH" sz="3600" dirty="0"/>
              <a:t>พยายามที่จะวิเคราะห์สภาพแวดล้อมภายนอกและภายใน เพื่อประเมินจุดแข็งและจุดอ่อนของกิจการ และ แสวงหาช่องทางและโอกาสในการดำเนินธุรกิจอย่างถูกต้อง และทำให้องค์กรธุรกิจมีการเจริญเติบโต และ พัฒนาอย่างเหมาะสม สามารถสร้างความได้เปรียบทางการแข่งขัน ได้อย่างมีประสิทธิภาพ </a:t>
            </a:r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		</a:t>
            </a:r>
            <a:r>
              <a:rPr lang="th-TH" sz="3600" b="1" dirty="0" smtClean="0">
                <a:solidFill>
                  <a:srgbClr val="FF0000"/>
                </a:solidFill>
              </a:rPr>
              <a:t>การจัดการเชิงกลยุทธ์ เป็นสาเหตุความเป็นเลิศของการบริหาร หรือ ความสำเร็จของกิจการ</a:t>
            </a:r>
            <a:r>
              <a:rPr lang="th-TH" sz="3600" dirty="0" smtClean="0"/>
              <a:t> </a:t>
            </a:r>
            <a:br>
              <a:rPr lang="th-TH" sz="3600" dirty="0" smtClean="0"/>
            </a:br>
            <a:r>
              <a:rPr lang="th-TH" sz="3600" dirty="0" smtClean="0"/>
              <a:t>	</a:t>
            </a:r>
            <a:endParaRPr lang="th-TH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ลักษณะของการจัดการเชิงกลยุทธ์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การจัดการเชิงกลยุทธ์ </a:t>
            </a:r>
            <a:r>
              <a:rPr lang="th-TH" sz="3600" dirty="0"/>
              <a:t>มีการคิดหาวิธีการ หรือ กลยุทธ์ทางเลือกต่างๆ เพื่อนำมาปฏิบัติ ให้บรรลุเป้าหมาย จึงควรที่จะคำนึงปัจจัยต่างๆ ดังต่อไปนี้ คือ ลักษณะธุรกิจที่ดำเนินอยู่ ลักษณะของธุรกิจในอนาคต สภาพแวดล้อม การจัดสรรทรัพยากร และ การปฏิบัติงานให้บรรลุวัตถุประสงค์ 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ลักษณะการจัดการเชิงกลยุทธ์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	1</a:t>
            </a:r>
            <a:r>
              <a:rPr lang="th-TH" sz="3600" dirty="0"/>
              <a:t>. เป็นการกำหนดวิสัยทัศน์ ทิศทาง และ วัตถุประสงค์ เพื่อให้องค์กรมีทิศทาง และ เป้าหมายที่ชัดเจน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2</a:t>
            </a:r>
            <a:r>
              <a:rPr lang="th-TH" sz="3600" dirty="0"/>
              <a:t>. เป็นการกำหนด วิธีการ หรือ แนวทาง ในการดำเนินงาน และ กิจกรรมต่างๆขององค์กร เพื่อให้องค์กรบรรลุถึงทิศทาง และ วัตถุประสงค์ที่กำหนดขึ้น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3</a:t>
            </a:r>
            <a:r>
              <a:rPr lang="th-TH" sz="3600" dirty="0"/>
              <a:t>. เป็นการนำเอาวิธีการ หรือ แนวทางการดำเนินงานที่คิดขึ้นมาประยุกต์ใช้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4</a:t>
            </a:r>
            <a:r>
              <a:rPr lang="th-TH" sz="3600" dirty="0"/>
              <a:t>. เป็นเครื่องมือวัดความสามารถในการบริหารของผู้บริหาร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แนวคิดพื้นฐานการจัดการเชิงกลยุทธ์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จัดการเชิงกล</a:t>
            </a:r>
            <a:r>
              <a:rPr lang="th-TH" sz="3600" dirty="0" smtClean="0"/>
              <a:t>ยุทธ์ได้</a:t>
            </a:r>
            <a:r>
              <a:rPr lang="th-TH" sz="3600" dirty="0"/>
              <a:t>พัฒนามาใช้ ทั้งในองค์กรภาครัฐและเอกชนอย่าง</a:t>
            </a:r>
            <a:r>
              <a:rPr lang="th-TH" sz="3600" dirty="0" smtClean="0"/>
              <a:t>แพร่หลาย</a:t>
            </a:r>
            <a:r>
              <a:rPr lang="th-TH" sz="3600" dirty="0"/>
              <a:t> </a:t>
            </a:r>
            <a:endParaRPr lang="th-TH" sz="3600" dirty="0" smtClean="0"/>
          </a:p>
          <a:p>
            <a:r>
              <a:rPr lang="th-TH" sz="3600" b="1" dirty="0" smtClean="0"/>
              <a:t>การ</a:t>
            </a:r>
            <a:r>
              <a:rPr lang="th-TH" sz="3600" b="1" dirty="0"/>
              <a:t>จัดการที่ใช้กล</a:t>
            </a:r>
            <a:r>
              <a:rPr lang="th-TH" sz="3600" b="1" dirty="0" smtClean="0"/>
              <a:t>ยุทธ์</a:t>
            </a:r>
            <a:r>
              <a:rPr lang="th-TH" sz="3600" dirty="0" smtClean="0"/>
              <a:t> </a:t>
            </a:r>
            <a:r>
              <a:rPr lang="th-TH" sz="3600" dirty="0"/>
              <a:t>ต้องอาศัยความร่วมมือ จากทุกคนในองค์กร ช่วยกันคิด ช่วยกันผลักดันให้องค์กรไปสู่ทิศทางที่มุ่งหวัง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ลักษณะการจัดการเชิงกลยุทธ์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	5</a:t>
            </a:r>
            <a:r>
              <a:rPr lang="th-TH" sz="3600" dirty="0"/>
              <a:t>. มีผลต่อทิศทางการดำเนินงานในระยะยาวขององค์กร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6</a:t>
            </a:r>
            <a:r>
              <a:rPr lang="th-TH" sz="3600" dirty="0"/>
              <a:t>. ได้มาซึ่งความได้เปรียบทางการแข่งขันขององค์กร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7</a:t>
            </a:r>
            <a:r>
              <a:rPr lang="th-TH" sz="3600" dirty="0"/>
              <a:t>. นำไปสู่การเปลี่ยนแปลง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8</a:t>
            </a:r>
            <a:r>
              <a:rPr lang="th-TH" sz="3600" dirty="0"/>
              <a:t>. เกี่ยวข้องกับการดำเนินงานในระดับต่างๆขององค์กร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9</a:t>
            </a:r>
            <a:r>
              <a:rPr lang="th-TH" sz="3600" dirty="0"/>
              <a:t>. เกี่ยวข้องกับปัจจัยแวดล้อมภายนอก และ ภายใน รวมทั้งค่านิยม ทัศนคติ ความคาดหวังของบุคคลฝ่ายต่างๆ เช่น ผู้ถือหุ้น สังคม รัฐบาล พนักงาน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ความแตกต่างระหว่าง</a:t>
            </a:r>
            <a:b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การจัดการโดยทั่วไป กับ 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4016" y="1844824"/>
            <a:ext cx="4499992" cy="47525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800" b="1" dirty="0" smtClean="0"/>
              <a:t>การ</a:t>
            </a:r>
            <a:r>
              <a:rPr lang="th-TH" sz="2800" b="1" dirty="0"/>
              <a:t>จัดการทั่วไป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1</a:t>
            </a:r>
            <a:r>
              <a:rPr lang="th-TH" sz="2800" dirty="0"/>
              <a:t>. เน้น บทบาท หน้าที่ ของผู้บริหาร </a:t>
            </a:r>
            <a:r>
              <a:rPr lang="en-US" sz="2800" dirty="0"/>
              <a:t>POSDC </a:t>
            </a:r>
            <a:r>
              <a:rPr lang="th-TH" sz="2800" dirty="0"/>
              <a:t>และ การจัดการภายในองค์ การมากกว่า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2</a:t>
            </a:r>
            <a:r>
              <a:rPr lang="th-TH" sz="2800" dirty="0"/>
              <a:t>. คำนึงแต่เฉพาะ ฝ่าย หรือ เฉพาะแผนกของตนเอง และ ผู้ที่เกี่ยวข้องกับตนเอง มากกว่า ที่เกี่ยวข้องกับองค์กร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3</a:t>
            </a:r>
            <a:r>
              <a:rPr lang="th-TH" sz="2800" dirty="0"/>
              <a:t>. แต่ละแผนก มุ่งสนใจเป้าหมายของตนมากว่า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4</a:t>
            </a:r>
            <a:r>
              <a:rPr lang="th-TH" sz="2800" dirty="0"/>
              <a:t>. มีความเชี่ยวชาญในหน้าที่ หรือ งานเฉพาะด้าน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/>
            </a:r>
            <a:br>
              <a:rPr lang="th-TH" sz="2800" dirty="0" smtClean="0"/>
            </a:br>
            <a:endParaRPr lang="th-TH" sz="2800" dirty="0"/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4716016" y="1855365"/>
            <a:ext cx="4248472" cy="4741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การจัดการเชิงกลยุทธ์</a:t>
            </a: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พิจารณา และ คำนึงถึงปัจจัยต่างๆ โดยเฉพาะ ปัจจัยภายนอกมากกว่า เพื่อสร้างความได้เปรียบในการแข่งขันในระยะยาว</a:t>
            </a:r>
            <a:b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คำนึงถึงความต้องการ และ ความสำคัญ ของผู้ที่มีส่วนเกี่ยวข้องกับองค์กร</a:t>
            </a:r>
            <a:b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มุ่งเน้น การบรรลุถึงเป้าหมาย โดยรวมทั้งองค์กร</a:t>
            </a:r>
            <a:b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รวม และ ประสาน ความเชี่ยวชาญ แต่ละ สาขาเข้าด้วยกัน</a:t>
            </a:r>
            <a:b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40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ที่มาของกลยุทธ์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b="1" dirty="0" smtClean="0"/>
              <a:t>	1</a:t>
            </a:r>
            <a:r>
              <a:rPr lang="th-TH" b="1" dirty="0"/>
              <a:t>. กลยุทธ์ที่เกิดจาก การวางแผน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โดย</a:t>
            </a:r>
            <a:r>
              <a:rPr lang="th-TH" dirty="0"/>
              <a:t>ปกติ องค์กรจะมีการวางแผนเชิงกลยุทธ์ไว้ล่วงหน้า ซึ่งกระบวนการวางแผน ในทางกลยุทธ์จะมีการวิเคราะห์ปัจจัยภายใน ภายนอกองค์กร กำหนดทิศทางขององค์กร การจัดทำกลยุทธ์ การนำกลยุทธ์ไปปฏิบัติ และ การควบคุมประเมินกลยุทธ์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2</a:t>
            </a:r>
            <a:r>
              <a:rPr lang="th-TH" b="1" dirty="0"/>
              <a:t>. กลยุทธ์</a:t>
            </a:r>
            <a:r>
              <a:rPr lang="th-TH" b="1" dirty="0" smtClean="0"/>
              <a:t>ที่ไม่ได้เกิดจาก</a:t>
            </a:r>
            <a:r>
              <a:rPr lang="th-TH" b="1" dirty="0"/>
              <a:t>การวางแผน หรือ กลยุทธ์ฉับพลัน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ใช้</a:t>
            </a:r>
            <a:r>
              <a:rPr lang="th-TH" dirty="0"/>
              <a:t>ในกรณี ที่เกิดเหตุการณ์ที่คาดไม่ถึง หรือ เกิดปัญหาที่ไม่คาดคิดมาก่อน จึงไม่มีการวางแผนกลยุทธ์ที่วางไว้รองรับล่วงหน้า สำหรับเหตุการณ์นั้นๆ ทำให้ต้องมีการคิดวางกลยุทธ์เพื่อแก้ไขสถานการณ์ ณ ขณะนั้นขึ้นมา</a:t>
            </a:r>
            <a:r>
              <a:rPr lang="th-TH" dirty="0" smtClean="0"/>
              <a:t>ทันที</a:t>
            </a: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40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วิธีการจัดทำ กลยุทธ์ ของผู้บริหาร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th-TH" b="1" dirty="0" smtClean="0"/>
              <a:t>ผู้บริหาร</a:t>
            </a:r>
            <a:r>
              <a:rPr lang="th-TH" b="1" dirty="0"/>
              <a:t>ระดับสูงเป็นผู้พัฒนาแผน และ ใช้กล</a:t>
            </a:r>
            <a:r>
              <a:rPr lang="th-TH" b="1" dirty="0" smtClean="0"/>
              <a:t>ยุทธ์</a:t>
            </a:r>
            <a:r>
              <a:rPr lang="en-US" dirty="0" smtClean="0"/>
              <a:t> </a:t>
            </a:r>
            <a:r>
              <a:rPr lang="th-TH" dirty="0" smtClean="0"/>
              <a:t>วิธี</a:t>
            </a:r>
            <a:r>
              <a:rPr lang="th-TH" dirty="0"/>
              <a:t>นี้ ผู้บริหารเป็นทั้งนักกลยุทธ์ และ เจ้าของกิจการ จะควบคุม กำหนดกลยุทธ์เอง และ รับผิดชอบต่อกลยุทธ์ที่เลือก</a:t>
            </a:r>
            <a:r>
              <a:rPr lang="th-TH" dirty="0" smtClean="0"/>
              <a:t>ไว้</a:t>
            </a:r>
          </a:p>
          <a:p>
            <a:pPr>
              <a:buNone/>
            </a:pPr>
            <a:r>
              <a:rPr lang="th-TH" b="1" dirty="0" smtClean="0"/>
              <a:t>2. ผู้บริหารมอบหมายให้ผู้อื่นกำหนดและใช้กลยุทธ์ </a:t>
            </a:r>
            <a:r>
              <a:rPr lang="th-TH" dirty="0" smtClean="0"/>
              <a:t>	 ผู้บริหารระดับบนไม่สนใจจัดทำกลยุทธ์ แต่จะเลือกกลยุทธ์ที่เหมาะสม จากข้อแนะนำของ ผู้บริหารระดับล่าง หรือ เจ้าหน้าที่ ทีมงาน ที่จัดตั้งขึ้นมาโดยเฉพาะ และ เปิดโอกาสให้ทุกคนมีส่วนร่วมแสดงความคิดเห็นเกี่ยวกับกลยุทธ์ ซึ่งมักเป็นกลยุทธ์ที่เน้นผลระยะสั้น </a:t>
            </a:r>
            <a:br>
              <a:rPr lang="th-TH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40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วิธีการจัดทำ กลยุทธ์ ของผู้บริหาร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3</a:t>
            </a:r>
            <a:r>
              <a:rPr lang="th-TH" b="1" dirty="0"/>
              <a:t>. ร่วมกันกำหนดและใช้กลยุทธ์ </a:t>
            </a:r>
            <a:r>
              <a:rPr lang="en-US" b="1" dirty="0" smtClean="0"/>
              <a:t> </a:t>
            </a:r>
            <a:r>
              <a:rPr lang="th-TH" dirty="0" smtClean="0"/>
              <a:t>ผู้บริหาร</a:t>
            </a:r>
            <a:r>
              <a:rPr lang="th-TH" dirty="0"/>
              <a:t>เข้าไปช่วยเหลือพนักงานกำหนดกลยุทธ์ ทำให้พนักงานมีความรู้สึกยอมรับ ผูกพันที่จะประยุกต์ใช้กลยุทธ์ ให้ประสบความสำเร็จ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4</a:t>
            </a:r>
            <a:r>
              <a:rPr lang="th-TH" b="1" dirty="0"/>
              <a:t>. สนับสนุนให้ผู้อื่นจัดทำและใช้กลยุทธ์ </a:t>
            </a:r>
            <a:r>
              <a:rPr lang="en-US" b="1" dirty="0" smtClean="0"/>
              <a:t> </a:t>
            </a:r>
            <a:r>
              <a:rPr lang="th-TH" dirty="0" smtClean="0"/>
              <a:t>ผู้บริหาร</a:t>
            </a:r>
            <a:r>
              <a:rPr lang="th-TH" dirty="0"/>
              <a:t>สูงสุดเป็นผู้กำหนดทิศทางองค์กร และ มอบหมายให้ผู้บริหารแต่ละหน่วยธุรกิจจัดทำกลยุทธ์ หรือ ให้ผู้บริหารระดับล่างกำหนดกลยุทธ์แล้วส่งมาให้ประเมิน ซึ่งเหมาะสำหรับองค์กรขนาดใหญ่ที่มีการขยายตัวไปสู่ธุรกิจประเภทต่างๆ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40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แบบฝึกหัด</a:t>
            </a:r>
            <a:endParaRPr lang="th-TH" sz="40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การคิดเชิงกลยุทธ์มีลักษณะอย่างไร ให้นักศึกษายกตัวอย่างสถานการณ์มา 1 ตัวอย่าง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ความหมาย</a:t>
            </a:r>
            <a:r>
              <a:rPr lang="th-TH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ของ กลยุทธ์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08512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กล</a:t>
            </a:r>
            <a:r>
              <a:rPr lang="th-TH" sz="3600" b="1" dirty="0"/>
              <a:t>ยุทธ์ (</a:t>
            </a:r>
            <a:r>
              <a:rPr lang="en-US" sz="3600" b="1" dirty="0"/>
              <a:t>Strategy)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3600" dirty="0" smtClean="0"/>
              <a:t>	เป็น</a:t>
            </a:r>
            <a:r>
              <a:rPr lang="th-TH" sz="3600" dirty="0"/>
              <a:t>วิธีการที่องค์การเลือกเพื่อจะดำเนินการจากจุดที่เป็นอยู่ในปัจจุบันไปยังจุดหมายปลายทางในอนาคตที่กำหนด</a:t>
            </a:r>
            <a:r>
              <a:rPr lang="th-TH" sz="3600" dirty="0" smtClean="0"/>
              <a:t>ไว้</a:t>
            </a:r>
          </a:p>
          <a:p>
            <a:r>
              <a:rPr lang="th-TH" sz="3600" b="1" dirty="0" smtClean="0">
                <a:solidFill>
                  <a:srgbClr val="FF0000"/>
                </a:solidFill>
              </a:rPr>
              <a:t>กล</a:t>
            </a:r>
            <a:r>
              <a:rPr lang="th-TH" sz="3600" b="1" dirty="0">
                <a:solidFill>
                  <a:srgbClr val="FF0000"/>
                </a:solidFill>
              </a:rPr>
              <a:t>ยุทธ์</a:t>
            </a:r>
            <a:r>
              <a:rPr lang="th-TH" sz="3600" dirty="0">
                <a:solidFill>
                  <a:srgbClr val="FF0000"/>
                </a:solidFill>
              </a:rPr>
              <a:t> </a:t>
            </a:r>
            <a:r>
              <a:rPr lang="th-TH" sz="3600" dirty="0"/>
              <a:t>เป็นคำที่ใช้ในวงการ</a:t>
            </a:r>
            <a:r>
              <a:rPr lang="th-TH" sz="3600" dirty="0" smtClean="0"/>
              <a:t>ธุรกิจ</a:t>
            </a:r>
          </a:p>
          <a:p>
            <a:r>
              <a:rPr lang="th-TH" sz="3600" dirty="0" smtClean="0"/>
              <a:t>การ</a:t>
            </a:r>
            <a:r>
              <a:rPr lang="th-TH" sz="3600" dirty="0"/>
              <a:t>ใช้กลยุทธ์มีมานานแล้วในทางการทหาร และ การทำ</a:t>
            </a:r>
            <a:r>
              <a:rPr lang="th-TH" sz="3600" dirty="0" smtClean="0"/>
              <a:t>สงคราม</a:t>
            </a:r>
          </a:p>
          <a:p>
            <a:r>
              <a:rPr lang="th-TH" sz="3600" dirty="0" smtClean="0"/>
              <a:t>หน่วยงาน</a:t>
            </a:r>
            <a:r>
              <a:rPr lang="th-TH" sz="3600" dirty="0"/>
              <a:t>ภาครัฐ จะใช้คำว่า</a:t>
            </a:r>
            <a:r>
              <a:rPr lang="th-TH" sz="3600" b="1" dirty="0"/>
              <a:t>ยุทธ์ศาสตร์ </a:t>
            </a:r>
            <a:r>
              <a:rPr lang="th-TH" sz="3600" dirty="0"/>
              <a:t>ส่วนภาคธุรกิจนิยมใช้คำว่า</a:t>
            </a:r>
            <a:r>
              <a:rPr lang="th-TH" sz="3600" b="1" dirty="0"/>
              <a:t>กลยุทธ์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ระดับกลยุทธ์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493096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h-TH" sz="3600" dirty="0" smtClean="0"/>
              <a:t>การ</a:t>
            </a:r>
            <a:r>
              <a:rPr lang="th-TH" sz="3600" dirty="0"/>
              <a:t>วิเคราะห์หาแนวทางจัดวางกลยุทธ์ต่างๆ เพื่อนำไปใช้</a:t>
            </a:r>
            <a:r>
              <a:rPr lang="th-TH" sz="3600" dirty="0" smtClean="0"/>
              <a:t>ใน</a:t>
            </a:r>
          </a:p>
          <a:p>
            <a:pPr lvl="1">
              <a:buNone/>
            </a:pPr>
            <a:r>
              <a:rPr lang="th-TH" sz="3600" dirty="0" smtClean="0"/>
              <a:t>การ</a:t>
            </a:r>
            <a:r>
              <a:rPr lang="th-TH" sz="3600" dirty="0"/>
              <a:t>บริหารสู่</a:t>
            </a:r>
            <a:r>
              <a:rPr lang="th-TH" sz="3600" dirty="0" smtClean="0"/>
              <a:t>ความเป็น</a:t>
            </a:r>
            <a:r>
              <a:rPr lang="th-TH" sz="3600" dirty="0"/>
              <a:t>เลิศ โดยทั่วๆ ไป องค์การธุรกิจที่</a:t>
            </a:r>
            <a:r>
              <a:rPr lang="th-TH" sz="3600" dirty="0" smtClean="0"/>
              <a:t>มี</a:t>
            </a:r>
          </a:p>
          <a:p>
            <a:pPr lvl="1">
              <a:buNone/>
            </a:pPr>
            <a:r>
              <a:rPr lang="th-TH" sz="3600" dirty="0" smtClean="0"/>
              <a:t>หน่วยงาน</a:t>
            </a:r>
            <a:r>
              <a:rPr lang="th-TH" sz="3600" dirty="0"/>
              <a:t>ธุรกิจหลายหน่วยงานจะ</a:t>
            </a:r>
            <a:r>
              <a:rPr lang="th-TH" sz="3600" dirty="0" smtClean="0"/>
              <a:t>มีกลยุทธ์ </a:t>
            </a:r>
            <a:r>
              <a:rPr lang="th-TH" sz="3600" dirty="0"/>
              <a:t>3 ระดับ </a:t>
            </a:r>
            <a:endParaRPr lang="th-TH" sz="3600" dirty="0" smtClean="0"/>
          </a:p>
          <a:p>
            <a:pPr marL="1600200" lvl="2" indent="-742950">
              <a:buAutoNum type="arabicPeriod"/>
            </a:pPr>
            <a:r>
              <a:rPr lang="th-TH" sz="3200" dirty="0" smtClean="0"/>
              <a:t>กลยุทธ์ระดับองค์การ หรือ ระดับบริษัท (</a:t>
            </a:r>
            <a:r>
              <a:rPr lang="en-US" sz="3200" dirty="0" smtClean="0"/>
              <a:t>Corporate </a:t>
            </a:r>
            <a:r>
              <a:rPr lang="en-US" sz="3200" dirty="0" err="1" smtClean="0"/>
              <a:t>stratey</a:t>
            </a:r>
            <a:r>
              <a:rPr lang="en-US" sz="3200" dirty="0" smtClean="0"/>
              <a:t>) </a:t>
            </a:r>
            <a:endParaRPr lang="th-TH" sz="3200" dirty="0" smtClean="0"/>
          </a:p>
          <a:p>
            <a:pPr marL="1600200" lvl="2" indent="-742950">
              <a:buAutoNum type="arabicPeriod"/>
            </a:pPr>
            <a:r>
              <a:rPr lang="th-TH" sz="3200" dirty="0" smtClean="0"/>
              <a:t>กลยุทธ์ระดับธุรกิจ (</a:t>
            </a:r>
            <a:r>
              <a:rPr lang="en-US" sz="3200" dirty="0" smtClean="0"/>
              <a:t>Business strategy) </a:t>
            </a:r>
            <a:endParaRPr lang="th-TH" sz="3200" dirty="0" smtClean="0"/>
          </a:p>
          <a:p>
            <a:pPr marL="1600200" lvl="2" indent="-742950">
              <a:buAutoNum type="arabicPeriod"/>
            </a:pPr>
            <a:r>
              <a:rPr lang="th-TH" sz="3200" dirty="0" smtClean="0"/>
              <a:t>กลยุทธ์ระดับหน้าที่ (</a:t>
            </a:r>
            <a:r>
              <a:rPr lang="en-US" sz="3200" dirty="0" smtClean="0"/>
              <a:t>Functional strategy) </a:t>
            </a: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ระดับกลยุทธ์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/>
              <a:t>1</a:t>
            </a:r>
            <a:r>
              <a:rPr lang="th-TH" sz="3600" b="1" dirty="0"/>
              <a:t>. กลยุทธ์ระดับองค์การ หรือ ระดับบริษัท (</a:t>
            </a:r>
            <a:r>
              <a:rPr lang="en-US" sz="3600" b="1" dirty="0"/>
              <a:t>Corporate </a:t>
            </a:r>
            <a:r>
              <a:rPr lang="en-US" sz="3600" b="1" dirty="0" err="1"/>
              <a:t>stratey</a:t>
            </a:r>
            <a:r>
              <a:rPr lang="en-US" sz="3600" b="1" dirty="0" smtClean="0"/>
              <a:t>) </a:t>
            </a:r>
            <a:r>
              <a:rPr lang="th-TH" sz="3600" dirty="0" smtClean="0"/>
              <a:t>มุ่ง</a:t>
            </a:r>
            <a:r>
              <a:rPr lang="th-TH" sz="3600" dirty="0"/>
              <a:t>พัฒนากลุ่มธุรกิจขององค์กร ครอบคลุมองค์กรโดยรวม โดยพิจารณา</a:t>
            </a:r>
            <a:r>
              <a:rPr lang="th-TH" sz="3600" dirty="0" smtClean="0"/>
              <a:t>ว่า</a:t>
            </a:r>
          </a:p>
          <a:p>
            <a:pPr lvl="2">
              <a:buNone/>
            </a:pPr>
            <a:r>
              <a:rPr lang="th-TH" sz="3600" dirty="0" smtClean="0"/>
              <a:t>	1.1 </a:t>
            </a:r>
            <a:r>
              <a:rPr lang="th-TH" sz="3600" dirty="0"/>
              <a:t>องค์กร ควรดำเนินธุรกิจอะไรบ้าง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1.2 </a:t>
            </a:r>
            <a:r>
              <a:rPr lang="th-TH" sz="3600" dirty="0"/>
              <a:t>องค์กร ควรจัดสรรทรัพยากรไปยังธุรกิจแต่ละอย่างอย่างไร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ระดับกลยุทธ์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/>
              <a:t>2. กลยุทธ์ระดับธุรกิจ (</a:t>
            </a:r>
            <a:r>
              <a:rPr lang="en-US" sz="3600" b="1" dirty="0"/>
              <a:t>Business strategy)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th-TH" sz="3600" dirty="0" smtClean="0"/>
              <a:t>มุ่ง</a:t>
            </a:r>
            <a:r>
              <a:rPr lang="th-TH" sz="3600" dirty="0"/>
              <a:t>การปรับปรุงฐานะการแข่งขันผลิตภัณฑ์ของบริษัท ซึ่งอยู่ในอุตสาหกรรมให้สูงขึ้น กลยุทธ์ระดับธุรกิจ จะพิจารณาครอบคลุม หน่วยธุรกิจเชิงกลยุทธ์แต่ละหน่วย โดยพิจารณาถึงการเพิ่มกำไรของการผลิตและการจัดจำหน่ายของผลิตภัณฑ์ให้สูงขึ้น ให้สามารถแข่งขันได้นั้นเอง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ระดับกลยุทธ์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/>
              <a:t>3</a:t>
            </a:r>
            <a:r>
              <a:rPr lang="th-TH" sz="3600" b="1" dirty="0"/>
              <a:t>. กลยุทธ์ระดับหน้าที่ (</a:t>
            </a:r>
            <a:r>
              <a:rPr lang="en-US" sz="3600" b="1" dirty="0"/>
              <a:t>Functional strategy)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3600" dirty="0" smtClean="0"/>
              <a:t>	มุ่ง</a:t>
            </a:r>
            <a:r>
              <a:rPr lang="th-TH" sz="3600" dirty="0"/>
              <a:t>การใช้ทรัพยากรขององค์กร ให้มีประสิทธิภาพสูงสุด โดยแผนกงานตามหน้าที่ จะพัฒนากลยุทธ์ตามหน้าที่ เช่น กลยุทธ์การตลาด กลยุทธ์ทางการเงิน กลยุทธ์ทางทรัพยากรมนุษย์ ภายใต้ข้อจำกัดของกลยุทธ์ระดับบริษัท และ ระดับหน่วยธุรกิจ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การจัดการเชิงกลยุทธ์</a:t>
            </a:r>
            <a:endParaRPr lang="th-TH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/>
              <a:t>การจัดการเชิงกลยุทธ์ หมายถึง </a:t>
            </a:r>
            <a:r>
              <a:rPr lang="th-TH" b="1" dirty="0" smtClean="0"/>
              <a:t> </a:t>
            </a:r>
            <a:r>
              <a:rPr lang="th-TH" dirty="0" smtClean="0"/>
              <a:t>การ</a:t>
            </a:r>
            <a:r>
              <a:rPr lang="th-TH" dirty="0"/>
              <a:t>กำหนดทิศทางและเป้าหมายองค์กรอย่างเป็นระบบ ภายใต้สภาพแวดล้อมที่มีลักษณะไม่คงที่ </a:t>
            </a:r>
            <a:endParaRPr lang="th-TH" dirty="0" smtClean="0"/>
          </a:p>
          <a:p>
            <a:r>
              <a:rPr lang="th-TH" dirty="0" smtClean="0"/>
              <a:t>องค์กร</a:t>
            </a:r>
            <a:r>
              <a:rPr lang="th-TH" dirty="0"/>
              <a:t>ต้องวิเคราะห์และประเมินสภาพแวดล้อมเพื่อคิดค้นแนวทางการดำเนินงานให้สอดคล้องกับสถานการณ์ </a:t>
            </a:r>
            <a:r>
              <a:rPr lang="th-TH" dirty="0" smtClean="0"/>
              <a:t> </a:t>
            </a:r>
          </a:p>
          <a:p>
            <a:r>
              <a:rPr lang="th-TH" dirty="0" smtClean="0"/>
              <a:t>ผู้บริหาร</a:t>
            </a:r>
            <a:r>
              <a:rPr lang="th-TH" dirty="0"/>
              <a:t>องค์กรจะเป็นผู้รับผิดชอบในการตัดสินใจทิศทางขององค์กร ซึ่งเกี่ยวข้องกับผลกระทบในระยะยาว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ตัดสินใจกลยุทธ์ควรก่อให้เกิดความได้เปรียบในการแข่งขันต่อองค์กร </a:t>
            </a:r>
            <a:endParaRPr lang="th-TH" dirty="0" smtClean="0"/>
          </a:p>
          <a:p>
            <a:r>
              <a:rPr lang="th-TH" dirty="0" smtClean="0"/>
              <a:t>นอกจากนี้</a:t>
            </a:r>
            <a:r>
              <a:rPr lang="th-TH" dirty="0"/>
              <a:t>ยังเกี่ยวข้องกับกลยุทธ์ระดับต่างๆ ขององค์กร จะต้องสอดคล้องและเกื้อหนุนซึ่งกันและกัน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753</Words>
  <Application>Microsoft Office PowerPoint</Application>
  <PresentationFormat>นำเสนอทางหน้าจอ (4:3)</PresentationFormat>
  <Paragraphs>111</Paragraphs>
  <Slides>35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35</vt:i4>
      </vt:variant>
    </vt:vector>
  </HeadingPairs>
  <TitlesOfParts>
    <vt:vector size="36" baseType="lpstr">
      <vt:lpstr>ชุดรูปแบบของ Office</vt:lpstr>
      <vt:lpstr>บทที่ 3 แนวคิดพื้นฐาน ของการจัดการเชิงกลยุทธ์</vt:lpstr>
      <vt:lpstr>แนวคิดพื้นฐานการจัดการเชิงกลยุทธ์</vt:lpstr>
      <vt:lpstr>แนวคิดพื้นฐานการจัดการเชิงกลยุทธ์</vt:lpstr>
      <vt:lpstr>ความหมายของ กลยุทธ์ </vt:lpstr>
      <vt:lpstr>ระดับกลยุทธ์</vt:lpstr>
      <vt:lpstr>ระดับกลยุทธ์</vt:lpstr>
      <vt:lpstr>ระดับกลยุทธ์</vt:lpstr>
      <vt:lpstr>ระดับกลยุทธ์</vt:lpstr>
      <vt:lpstr>การจัดการเชิงกลยุทธ์</vt:lpstr>
      <vt:lpstr>ความหมายการจัดการเชิงกลยุทธ์ </vt:lpstr>
      <vt:lpstr>การจัดการเชิงกลยุทธ์ </vt:lpstr>
      <vt:lpstr>นโยบายธุรกิจ</vt:lpstr>
      <vt:lpstr>นโยบายธุรกิจ</vt:lpstr>
      <vt:lpstr>การจัดการเชิงกลยุทธ์</vt:lpstr>
      <vt:lpstr>การคิดเชิงกลยุทธ์</vt:lpstr>
      <vt:lpstr>การคิดเชิงกลยุทธ์</vt:lpstr>
      <vt:lpstr>การคิดเชิงกลยุทธ์</vt:lpstr>
      <vt:lpstr>การคิดเชิงกลยุทธ์</vt:lpstr>
      <vt:lpstr>การคิดเชิงกลยุทธ์</vt:lpstr>
      <vt:lpstr>การตัดสินใจทางธุรกิจ</vt:lpstr>
      <vt:lpstr>การตัดสินใจทางธุรกิจ</vt:lpstr>
      <vt:lpstr>การตัดสินใจเชิงกลยุทธ์  (Strategic Decision)</vt:lpstr>
      <vt:lpstr>การตัดสินใจด้านการบริหาร  (Managerial Decision)</vt:lpstr>
      <vt:lpstr>การตัดสินใจทางเทคนิค  (Technical or Operational Decision)</vt:lpstr>
      <vt:lpstr>สาเหตุการจัดการเชิงกลยุทธ์</vt:lpstr>
      <vt:lpstr>สาเหตุการจัดการเชิงกลยุทธ์</vt:lpstr>
      <vt:lpstr>สาเหตุการจัดการเชิงกลยุทธ์</vt:lpstr>
      <vt:lpstr>ลักษณะของการจัดการเชิงกลยุทธ์</vt:lpstr>
      <vt:lpstr>ลักษณะการจัดการเชิงกลยุทธ์</vt:lpstr>
      <vt:lpstr>ลักษณะการจัดการเชิงกลยุทธ์</vt:lpstr>
      <vt:lpstr>ความแตกต่างระหว่าง การจัดการโดยทั่วไป กับ การจัดการเชิงกลยุทธ์</vt:lpstr>
      <vt:lpstr>ที่มาของกลยุทธ์</vt:lpstr>
      <vt:lpstr>วิธีการจัดทำ กลยุทธ์ ของผู้บริหาร</vt:lpstr>
      <vt:lpstr>วิธีการจัดทำ กลยุทธ์ ของผู้บริหาร</vt:lpstr>
      <vt:lpstr>แบบฝึกหัด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แนวคิดพื้นฐานของการจัดการเชิงกลยุทธ์</dc:title>
  <dc:creator>kok</dc:creator>
  <cp:lastModifiedBy>kok</cp:lastModifiedBy>
  <cp:revision>49</cp:revision>
  <dcterms:created xsi:type="dcterms:W3CDTF">2016-01-06T10:17:31Z</dcterms:created>
  <dcterms:modified xsi:type="dcterms:W3CDTF">2016-01-26T07:34:29Z</dcterms:modified>
</cp:coreProperties>
</file>