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907D0-798D-4F4A-8F68-CBB80181A5C5}" type="datetimeFigureOut">
              <a:rPr lang="th-TH" smtClean="0"/>
              <a:pPr/>
              <a:t>18/03/59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87E3F-D3DD-4CA5-A656-DC4044CA543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บทที่ 15</a:t>
            </a:r>
            <a:br>
              <a:rPr lang="th-TH" b="1" dirty="0" smtClean="0"/>
            </a:br>
            <a:r>
              <a:rPr lang="th-TH" b="1" dirty="0" smtClean="0"/>
              <a:t>กล</a:t>
            </a:r>
            <a:r>
              <a:rPr lang="th-TH" b="1" dirty="0"/>
              <a:t>ยุทธ์เทคโนโลยี</a:t>
            </a:r>
            <a:r>
              <a:rPr lang="th-TH" b="1" dirty="0" smtClean="0"/>
              <a:t>สารสนเทศ</a:t>
            </a:r>
            <a:br>
              <a:rPr lang="th-TH" b="1" dirty="0" smtClean="0"/>
            </a:br>
            <a:r>
              <a:rPr lang="th-TH" b="1" dirty="0" smtClean="0"/>
              <a:t>ที่</a:t>
            </a:r>
            <a:r>
              <a:rPr lang="th-TH" b="1" dirty="0"/>
              <a:t>เกี่ยวกับการสื่อสารข้อมูล</a:t>
            </a:r>
            <a:endParaRPr lang="th-T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ประเด็นด้านการจัดการการสื่อสารข้อมูล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3.1</a:t>
            </a:r>
            <a:r>
              <a:rPr lang="th-TH" dirty="0" smtClean="0"/>
              <a:t> การบูร</a:t>
            </a:r>
            <a:r>
              <a:rPr lang="th-TH" dirty="0" err="1" smtClean="0"/>
              <a:t>ณา</a:t>
            </a:r>
            <a:r>
              <a:rPr lang="th-TH" dirty="0" smtClean="0"/>
              <a:t>การเครือข่ายและอุปกรณ์ต่าง ๆ  ดังที่ได้กล่าวมาแล้วว่ามีการเครือข่ายในองค์การหลายลักษณะ  เช่น เครือข่ายแลนหลายเครือข่าย ในแต่ละเครือข่ายอาจมีเทคโนโลยีที่ใช้แตกต่างกัน บางเครือข่ายอาจใช้เทคโนโลยีแบบไร้สาย บางเครือข่ายอาจเป็นแบบมีสาย บางเครือข่ายอาจผสมผสานกัน  ดังนั้น การเชื่อมโยงและการประยุกต์งานของระบบเครือข่ายที่มีลักษณะ เทคโนโลยีและจำนวนที่แตกต่างกันนั้นจึงเป็นเรื่องสำคัญ เพราะอาจมีปัญหาต่อการทำงานร่วมกันของอุปกรณ์และซอฟต์แวร์  จึงต้องมีการวางแผนการใช้งานระบบ โครงสร้างระบบ และมาตรฐานการใช้งานข้อมูล การใช้ซอฟต์แวร์ควรสามารถจัดการเส้นทางการสื่อสารข้อมูลที่เหมาะสมได้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3.2</a:t>
            </a:r>
            <a:r>
              <a:rPr lang="th-TH" dirty="0" smtClean="0"/>
              <a:t> การสูญเสียการควบคุมระบบสารสนเทศ  เนื่องจากข้อมูลถูกจัดเก็บในที่ต่าง ๆ  จึงต้องมีการจัดการระบบการเชื่อมโยงเครือข่าย ที่เหมาะสมกับการใช้ระบบสารสนเทศ  การกำหนดสิทธิการใช้ที่ซับซ้อน  วิธีการตรวจสอบ  ระบบการลงทะเบียนและตรวจสอบผู้ใช้ที่มีประสิทธิภาพ  เป็นต้น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ประเด็นด้านการจัดการการสื่อสารข้อมูล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3.3</a:t>
            </a:r>
            <a:r>
              <a:rPr lang="th-TH" dirty="0" smtClean="0"/>
              <a:t> </a:t>
            </a:r>
            <a:r>
              <a:rPr lang="th-TH" dirty="0" smtClean="0"/>
              <a:t>ค่าใช้จ่าย ที่ต้องพิจารณาพิเศษ คือ ค่าบำรุงรักษาของเครือข่ายที่กระจาย ซึ่งอาจเกี่ยวข้องกับอุปกรณ์ที่หลากหลายและต่างสถานที่  และการแก้ปัญหาทางเทคนิคของระบบ ซึ่งมักมีค่าใช้จ่ายแอบแฝงอยู่ด้วย</a:t>
            </a:r>
          </a:p>
          <a:p>
            <a:pPr>
              <a:buNone/>
            </a:pPr>
            <a:r>
              <a:rPr lang="en-US" dirty="0" smtClean="0"/>
              <a:t>3.4</a:t>
            </a:r>
            <a:r>
              <a:rPr lang="th-TH" dirty="0" smtClean="0"/>
              <a:t> การตัดสินใจใช้เทคโนโลยี  ต้องคำนึงถึงเงื่อนไข การปรับขยายขนาดระบบ ความเชื่อถือได้ของการทำงานของระบบ และความมั่นคงปลอดภัยของระบบ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กิจกรรม </a:t>
            </a:r>
            <a:endParaRPr lang="en-US" dirty="0" smtClean="0"/>
          </a:p>
          <a:p>
            <a:pPr lvl="0"/>
            <a:r>
              <a:rPr lang="th-TH" dirty="0" smtClean="0"/>
              <a:t>จงอธิบายกลยุทธ์เทคโนโลยีสารสนเทศที่เกี่ยวกับการสื่อสารข้อมูล</a:t>
            </a:r>
            <a:endParaRPr lang="en-US" dirty="0" smtClean="0"/>
          </a:p>
          <a:p>
            <a:pPr lvl="0"/>
            <a:r>
              <a:rPr lang="th-TH" dirty="0" smtClean="0"/>
              <a:t>จงอธิบายประเด็นด้านการจัดการการสื่อสารข้อมูล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b="1" dirty="0" smtClean="0"/>
              <a:t>แนวตอบกิจกรรม </a:t>
            </a:r>
            <a:endParaRPr lang="en-US" b="1" dirty="0" smtClean="0"/>
          </a:p>
          <a:p>
            <a:pPr lvl="0"/>
            <a:r>
              <a:rPr lang="th-TH" dirty="0" smtClean="0"/>
              <a:t>กลยุทธ์เทคโนโลยีสารสนเทศที่เกี่ยวกับการสื่อสารข้อมูล เกี่ยวข้องกับการใช้ระบบเครือข่ายคอมพิวเตอร์ในการสื่อสารส่งผ่านข้อมูล และการประยุกต์งานบนระบบเครือข่ายด้านต่างๆ เช่น ธุรกิจอิเล็กทรอนิกส์ การศึกษาด้วยระบบอิเล็กทรอนิกส์ การค้นคืนสารสนเทศ ฯลฯ</a:t>
            </a:r>
            <a:endParaRPr lang="en-US" dirty="0" smtClean="0"/>
          </a:p>
          <a:p>
            <a:pPr lvl="0"/>
            <a:r>
              <a:rPr lang="th-TH" dirty="0" smtClean="0"/>
              <a:t>การจัดการสื่อสารเกี่ยวข้องมาตรฐานของเทคโนโลยีการสื่อสารทั้งด้านฮาร์ดแวร์ซอฟต์แวร์และการประยุกต์งาน เพื่อให้อุปกรณ์ต่างๆ สามารถทำงานร่วมกันได้คือการจัดการจัดการด้านเทคนิค การควบคุมระบบจากหลายที่ค่าใช้จ่ายในการบำรุงรักษาที่อาจเกิดขึ้นโดยไม่ได้เตรียมไว้ การปรับขยายระบบ ความเชื่อถือได้ของระบบงาน และความมั่นคงปลอดภัยของระบบ</a:t>
            </a:r>
            <a:endParaRPr lang="en-US" smtClean="0"/>
          </a:p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.  </a:t>
            </a:r>
            <a:r>
              <a:rPr lang="th-TH" b="1" dirty="0" smtClean="0"/>
              <a:t>การสื่อสารข้อมูล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/>
              <a:t>	การ</a:t>
            </a:r>
            <a:r>
              <a:rPr lang="th-TH" dirty="0" smtClean="0"/>
              <a:t>สื่อสารข้อมูล หมายถึง การรับ </a:t>
            </a:r>
            <a:r>
              <a:rPr lang="en-US" dirty="0" smtClean="0"/>
              <a:t>– </a:t>
            </a:r>
            <a:r>
              <a:rPr lang="th-TH" dirty="0" smtClean="0"/>
              <a:t>ส่งข้อมูลระหว่างกัน มีการนำเทคโนโลยีการสื่อสารทางไกล ทั้งการสื่อสารไร้สายมาใช้กับการสื่อสารข้อมูลระหว่างเครือข่ายคอมพิวเตอร์อย่างกว้างขวาง เช่น การนำเทคโนโลยีอินเทอร์เน็ตมาใช้ภายในองค์การ เรียกว่าอินทราเน็ต </a:t>
            </a:r>
            <a:r>
              <a:rPr lang="en-US" dirty="0" smtClean="0"/>
              <a:t>(</a:t>
            </a:r>
            <a:r>
              <a:rPr lang="th-TH" dirty="0" smtClean="0"/>
              <a:t>ละนำระบบอินทราเน็ตมาเชื่อมโยงเพื่อการสื่อสารข้อมูลระหว่างต่างองค์การเพื่อความสะดวกและสนองตอบต่อการปฏิบัติงานและบริการร่วมกัน เรียกว่า</a:t>
            </a:r>
            <a:r>
              <a:rPr lang="th-TH" dirty="0" err="1" smtClean="0"/>
              <a:t>เอ็กซ์ทราเน็ต</a:t>
            </a:r>
            <a:r>
              <a:rPr lang="th-TH" dirty="0" smtClean="0"/>
              <a:t> </a:t>
            </a:r>
            <a:r>
              <a:rPr lang="en-US" dirty="0" smtClean="0"/>
              <a:t>(extranet)  </a:t>
            </a:r>
            <a:r>
              <a:rPr lang="th-TH" dirty="0" smtClean="0"/>
              <a:t>การเชื่อมต่อเครือข่ายอินเทอร์เน็ตมีเทคโนโลยีการสื่อสารข้อมูลความเร็วสูง  และสามารถรับการทำงานข้อมูลได้ทุกรูปแบบ ทั้งตัวอักขระ ภาพและเสียง ในขณะเดียวกัน เกิดบริษัทและผู้ให้บริการด้านการสื่อสารทางไกลมากมาย ช่วยเพิ่มขีดความสามารถในการให้บริการสารสนเทศ เช่น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</a:t>
            </a:r>
            <a:r>
              <a:rPr lang="th-TH" b="1" dirty="0" smtClean="0"/>
              <a:t>สื่อสาร</a:t>
            </a:r>
            <a:r>
              <a:rPr lang="th-TH" b="1" dirty="0" smtClean="0"/>
              <a:t>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	บริการ</a:t>
            </a:r>
            <a:r>
              <a:rPr lang="th-TH" dirty="0" smtClean="0"/>
              <a:t>เครือข่ายมูลค่าเพิ่มหรือแวน </a:t>
            </a:r>
            <a:r>
              <a:rPr lang="en-US" dirty="0" smtClean="0"/>
              <a:t>(Value–Added Network – VAN)  </a:t>
            </a:r>
            <a:r>
              <a:rPr lang="th-TH" dirty="0" smtClean="0"/>
              <a:t>ซึ่งเป็นบริษัทที่ให้บริการนำส่ง</a:t>
            </a:r>
            <a:r>
              <a:rPr lang="th-TH" dirty="0" err="1" smtClean="0"/>
              <a:t>สารสนเทศดิจิทัล</a:t>
            </a:r>
            <a:r>
              <a:rPr lang="th-TH" dirty="0" smtClean="0"/>
              <a:t>จากที่หนึ่งไปยังอีกที่หนึ่ง  บริษัทเหล่านี้มักมีเครือข่ายเฉพาะของตน  โดยมีบริการเพิ่มคุณค่า เช่น การให้บริการเข้ารหัสข้อมูล การให้บริการไปรษณีย์อิเล็กทรอนิกส์แบบมั่นคง </a:t>
            </a:r>
            <a:r>
              <a:rPr lang="en-US" dirty="0" smtClean="0"/>
              <a:t>(secured email) </a:t>
            </a:r>
            <a:r>
              <a:rPr lang="th-TH" dirty="0" smtClean="0"/>
              <a:t>การจัดทำรายงานเพื่อการจัดการต่าง ๆ เป็นต้น   บริการนี้จึงเป็นทางเลือกสำหรับบริการผู้ต้องการใช้สามารถสมัครเป็นสมาชิก ทำให้ลดต้นทุนดีกว่าที่จัดสร้างเครือข่ายเอง 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การสื่อสารข้อมูล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ผู้</a:t>
            </a:r>
            <a:r>
              <a:rPr lang="th-TH" dirty="0" smtClean="0"/>
              <a:t>ให้บริการอินเตอร์เน็ตหรือไอ</a:t>
            </a:r>
            <a:r>
              <a:rPr lang="th-TH" dirty="0" err="1" smtClean="0"/>
              <a:t>เอส</a:t>
            </a:r>
            <a:r>
              <a:rPr lang="th-TH" dirty="0" smtClean="0"/>
              <a:t>พี </a:t>
            </a:r>
            <a:r>
              <a:rPr lang="en-US" dirty="0" smtClean="0"/>
              <a:t>(Internet Service Provider – ISP) </a:t>
            </a:r>
            <a:r>
              <a:rPr lang="th-TH" dirty="0" smtClean="0"/>
              <a:t>  ให้บริการ</a:t>
            </a:r>
            <a:r>
              <a:rPr lang="th-TH" dirty="0" smtClean="0"/>
              <a:t>เชื่อมต่อกับอินเทอร์เน็ต</a:t>
            </a:r>
            <a:endParaRPr lang="en-US" dirty="0" smtClean="0"/>
          </a:p>
          <a:p>
            <a:r>
              <a:rPr lang="th-TH" dirty="0" smtClean="0"/>
              <a:t>ผู้</a:t>
            </a:r>
            <a:r>
              <a:rPr lang="th-TH" dirty="0" smtClean="0"/>
              <a:t>ให้บริการเนื้อหา </a:t>
            </a:r>
            <a:r>
              <a:rPr lang="en-US" dirty="0" smtClean="0"/>
              <a:t>(content provider) </a:t>
            </a:r>
            <a:r>
              <a:rPr lang="th-TH" dirty="0" smtClean="0"/>
              <a:t>เช่น ซีเอ็นเอ็น </a:t>
            </a:r>
            <a:r>
              <a:rPr lang="en-US" dirty="0" smtClean="0"/>
              <a:t>(CNN) </a:t>
            </a:r>
          </a:p>
          <a:p>
            <a:r>
              <a:rPr lang="th-TH" dirty="0" smtClean="0"/>
              <a:t>เว็บ</a:t>
            </a:r>
            <a:r>
              <a:rPr lang="th-TH" dirty="0" smtClean="0"/>
              <a:t>เซอร์วิส </a:t>
            </a:r>
            <a:r>
              <a:rPr lang="en-US" dirty="0" smtClean="0"/>
              <a:t>(web service) </a:t>
            </a:r>
            <a:r>
              <a:rPr lang="th-TH" dirty="0" smtClean="0"/>
              <a:t>เป็นบริการที่เอื้อให้สามารถขอใช้บริการต่าง ๆ บนเว็บได้ โดยไม่ต้องคำนึงว่าซอฟต์แวร์หรือข้อมูลที่ร้องขอนั้นอยู่ที่ใด  การให้บริการลักษณะนี้จำเป็นต้องมีมาตรฐานที่เอื้อต่อการแลกเปลี่ยนข้อมูลและการทำงานต่างระบบร่วมกัน  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การสื่อสารข้อมูล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เว็บ</a:t>
            </a:r>
            <a:r>
              <a:rPr lang="th-TH" dirty="0" smtClean="0"/>
              <a:t>ท่า </a:t>
            </a:r>
            <a:r>
              <a:rPr lang="en-US" dirty="0" smtClean="0"/>
              <a:t>(Web portal) </a:t>
            </a:r>
            <a:r>
              <a:rPr lang="th-TH" dirty="0" smtClean="0"/>
              <a:t>คือเว็บที่รวบรวมข้อมูลสำคัญที่ได้จัดหมวดหมู่อย่างเป็นระบบและเหมาะสมกับผู้ใช้  ข้อมูลสำคัญนี้อาจมาจากภายในและ</a:t>
            </a:r>
            <a:r>
              <a:rPr lang="en-US" dirty="0" smtClean="0"/>
              <a:t>/</a:t>
            </a:r>
            <a:r>
              <a:rPr lang="th-TH" dirty="0" smtClean="0"/>
              <a:t>หรือภายนอกองค์การ  ดังนั้นจึงเป็นการอำนวยความสะดวกแก่ผู้ใช้  เพราะเป็นจุดสำคัญในการเข้าถึงข้อมูลต่าง ๆ  </a:t>
            </a:r>
            <a:endParaRPr lang="en-US" dirty="0" smtClean="0"/>
          </a:p>
          <a:p>
            <a:r>
              <a:rPr lang="th-TH" dirty="0" smtClean="0"/>
              <a:t>อินเทอร์เน็ต </a:t>
            </a:r>
            <a:r>
              <a:rPr lang="en-US" dirty="0" smtClean="0"/>
              <a:t>2 (Internet 2)   </a:t>
            </a:r>
            <a:r>
              <a:rPr lang="th-TH" dirty="0" smtClean="0"/>
              <a:t>เป็นภาคีของมหาวิทยาลัยกว่า </a:t>
            </a:r>
            <a:r>
              <a:rPr lang="en-US" dirty="0" smtClean="0"/>
              <a:t>200</a:t>
            </a:r>
            <a:r>
              <a:rPr lang="th-TH" dirty="0" smtClean="0"/>
              <a:t> แห่ง หน่วยงานรัฐบาล และภาคอุตสาหกรรมในสหรัฐอเมริกา และประเทศต่าง ๆ เพื่อวิจัยและพัฒนาเทคโนโลยี เครือข่ายระดับสูงและซอฟต์แวร์ที่สนับสนุนเครือข่ายนี้ร่วมกัน โดยถือเป็นเครือข่ายรุ่นใหม่ที่ขยายจากเครือข่ายอินเทอร์เน็ตที่ใช้กันอย่างกว้างขวางทั่วโลก  </a:t>
            </a:r>
            <a:r>
              <a:rPr lang="en-US" dirty="0" smtClean="0"/>
              <a:t>. </a:t>
            </a:r>
            <a:endParaRPr lang="th-T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การสื่อสารข้อมูล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เทคโนโลยีการสื่อสารพัฒนาเร็วมาก การเชื่อมต่อเครือข่ายอินเทอร์เน็ตนั้นมีการพัฒนาเทคโนโลยีที่หลากหลาย โดยต่างเพิ่มสมรรถนะด้านความเร็วในการสื่อสาร เช่น ดี</a:t>
            </a:r>
            <a:r>
              <a:rPr lang="th-TH" dirty="0" err="1" smtClean="0"/>
              <a:t>เอสแอล</a:t>
            </a:r>
            <a:r>
              <a:rPr lang="th-TH" dirty="0" smtClean="0"/>
              <a:t> </a:t>
            </a:r>
            <a:r>
              <a:rPr lang="en-US" dirty="0" smtClean="0"/>
              <a:t>(Digital Subscriber Line -- DSL) </a:t>
            </a:r>
            <a:r>
              <a:rPr lang="th-TH" dirty="0" smtClean="0"/>
              <a:t>ไอเอสดีเอ็น </a:t>
            </a:r>
            <a:r>
              <a:rPr lang="en-US" dirty="0" smtClean="0"/>
              <a:t>(Integrated Services Digital Network -- ISDN)  </a:t>
            </a:r>
            <a:r>
              <a:rPr lang="th-TH" dirty="0" smtClean="0"/>
              <a:t>เป็นต้น ขณะเดียวกันเครือข่ายสื่อสารไร้สายมีการขยายการใช้งานอย่างมาก เพราะสะดวก และเอื้อกับอุปกรณ์สื่อสารที่ผู้ใช้มีอยู่อย่างกว้างขวาง โดยเฉพาะโทรศัพท์มือถือนั่นเอง  บริการสื่อสารไร้สายเหล่านี้มีมาตรฐานที่ครอบคลุมคลื่นความถี่และระยะทางด้วย  ตัวอย่าง คือ  ระบบวายฟาย </a:t>
            </a:r>
            <a:r>
              <a:rPr lang="en-US" dirty="0" smtClean="0"/>
              <a:t>(Wireless Fidelity – </a:t>
            </a:r>
            <a:r>
              <a:rPr lang="en-US" dirty="0" err="1" smtClean="0"/>
              <a:t>WiFi</a:t>
            </a:r>
            <a:r>
              <a:rPr lang="en-US" dirty="0" smtClean="0"/>
              <a:t>) </a:t>
            </a:r>
            <a:r>
              <a:rPr lang="th-TH" dirty="0" smtClean="0"/>
              <a:t>ซึ่งใช้กันมากในเครือข่ายแลน และมีมาตรฐานที่เอื้อในการทำงานร่วมกันได้แม้ใช้อุปกรณ์ต่างประเภทและต่างระบบ 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th-TH" b="1" dirty="0" smtClean="0"/>
              <a:t>การประยุกต์งานการสื่อสารข้อมูล</a:t>
            </a:r>
            <a:r>
              <a:rPr lang="th-TH" dirty="0" smtClean="0"/>
              <a:t> 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การ</a:t>
            </a:r>
            <a:r>
              <a:rPr lang="th-TH" dirty="0" smtClean="0"/>
              <a:t>ประยุกต์งานการสื่อสารข้อมูล  ที่ใช้กันทั่วไป ได้แก่</a:t>
            </a:r>
            <a:endParaRPr lang="en-US" dirty="0" smtClean="0"/>
          </a:p>
          <a:p>
            <a:pPr lvl="0"/>
            <a:r>
              <a:rPr lang="th-TH" dirty="0" smtClean="0"/>
              <a:t>การพาณิชย์อิเล็กทรอนิกส์และธุรกิจอิเล็กทรอนิกส์ ซึ่งใช้อีเมล์ เมล์เสียง การประชุมทางไกล  รวมทั้งการแลกเปลี่ยนข้อมูลอิเล็กทรอนิกส์หรืออีดีไอ </a:t>
            </a:r>
            <a:r>
              <a:rPr lang="en-US" dirty="0" smtClean="0"/>
              <a:t>(Electronic Data Interchange – EDI)  </a:t>
            </a:r>
            <a:r>
              <a:rPr lang="th-TH" dirty="0" smtClean="0"/>
              <a:t>คือ การแลกเปลี่ยนเอกสารธุรกรรมของบริษัทในการดำเนินธุรกิจทำให้ลดเวลาและค่าใช้จ่ายในการสั่งซื้อสั่งผลิตและการจัดเก็บสินค้าคงคลัง การโอนเงินทางอิเล็กทรอนิกส์   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th-TH" b="1" dirty="0" smtClean="0"/>
              <a:t>การประยุกต์งานการสื่อสารข้อมูล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dirty="0" smtClean="0"/>
              <a:t>การใช้ซอฟต์แวร์สนับสนุนการทำงานกลุ่ม ได้แก่ โปรแกรมอีเมล์ โปรแกรมจัดตารางทำงาน การจัดการโครงการ การตรวจแก้เอกสารโดยคนเป็นกลุ่ม และการใช้แฟ้มข้อมูลร่วมกันระหว่างหลายคน เป็นต้น</a:t>
            </a:r>
            <a:endParaRPr lang="en-US" dirty="0" smtClean="0"/>
          </a:p>
          <a:p>
            <a:pPr lvl="0"/>
            <a:r>
              <a:rPr lang="th-TH" dirty="0" smtClean="0"/>
              <a:t>บริการ</a:t>
            </a:r>
            <a:r>
              <a:rPr lang="th-TH" dirty="0" err="1" smtClean="0"/>
              <a:t>สารสนเทศดิจิทัล</a:t>
            </a:r>
            <a:r>
              <a:rPr lang="th-TH" dirty="0" smtClean="0"/>
              <a:t>  เช่น  การศึกษาทางไกล  การเรียนด้วยระบบอิเล็กทรอนิกส์  การใช้ระบบเครือข่ายไร้สายในการดำเนินธุรกิจ เช่น การโรงแรม การบิน การธนาคาร การท่องเที่ยว เช่น ใช้ระบบสารสนเทศบอกตำแหน่งสถานที่อยู่ปัจจุบัน และทิศทาง ตำแหน่ง สถานที่น่าสนใจในเส้นการเดินทาง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ประเด็นด้านการจัดการการสื่อสารข้อมูล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	</a:t>
            </a:r>
            <a:r>
              <a:rPr lang="th-TH" dirty="0" smtClean="0"/>
              <a:t>การสื่อสารข้อมูลโดยเฉพาะอินเทอร์เน็ต เป็นเทคโนโลยีที่สนับสนุนกลยุทธ์การดำเนินงานได้อย่างดี มีเทคโนโลยีใหม่ ๆ เกิดขึ้นมาก  ขณะเดียวกันการสื่อสารข้อมูลถือเป็นส่วนหนึ่งของการดำเนินงานทุกประเภท  ยิ่งหากเป็นองค์การที่มีการนำเทคโนโลยีสารสนเทศมาใช้อย่างกว้างขวาง  โครงสร้างพื้นฐานทางเทคโนโลยีสารสนเทศต้องครอบคลุมการสื่อสารข้อมูลที่รวดเร็ว มั่นคงปลอดภัย และเชื่อถือได้   ปัญหาด้านการจัดการการสื่อสารข้อมูลที่ต้องพิจารณาจึงมีหลายด้าน เนื่องจากเป็นเทคโนโลยีที่เปลี่ยนแปลงรวดเร็ว จึงต้องคำนึงถึงฮาร์ดแวร์ ซอฟต์แวร์การสื่อสาร มาตรฐาน และการประยุกต์ใช้ที่มีอยู่หลายระบบ เพื่อให้สามารถทำงานร่วมกัน และรองรับปริมาณการใช้งาน</a:t>
            </a:r>
            <a:r>
              <a:rPr lang="th-TH" dirty="0" smtClean="0"/>
              <a:t>ได้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900</Words>
  <Application>Microsoft Office PowerPoint</Application>
  <PresentationFormat>นำเสนอทางหน้าจอ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บทที่ 15 กลยุทธ์เทคโนโลยีสารสนเทศ ที่เกี่ยวกับการสื่อสารข้อมูล</vt:lpstr>
      <vt:lpstr>.  การสื่อสารข้อมูล </vt:lpstr>
      <vt:lpstr>การสื่อสารข้อมูล</vt:lpstr>
      <vt:lpstr>การสื่อสารข้อมูล</vt:lpstr>
      <vt:lpstr>การสื่อสารข้อมูล</vt:lpstr>
      <vt:lpstr>การสื่อสารข้อมูล</vt:lpstr>
      <vt:lpstr> การประยุกต์งานการสื่อสารข้อมูล  </vt:lpstr>
      <vt:lpstr> การประยุกต์งานการสื่อสารข้อมูล </vt:lpstr>
      <vt:lpstr>ประเด็นด้านการจัดการการสื่อสารข้อมูล</vt:lpstr>
      <vt:lpstr>ประเด็นด้านการจัดการการสื่อสารข้อมูล</vt:lpstr>
      <vt:lpstr>ประเด็นด้านการจัดการการสื่อสารข้อมูล</vt:lpstr>
      <vt:lpstr>ภาพนิ่ง 12</vt:lpstr>
      <vt:lpstr>ภาพนิ่ง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กลยุทธ์เทคโนโลยีสารสนเทศที่เกี่ยวกับการสื่อสารข้อมูล</dc:title>
  <dc:creator>kok</dc:creator>
  <cp:lastModifiedBy>kok</cp:lastModifiedBy>
  <cp:revision>3</cp:revision>
  <dcterms:created xsi:type="dcterms:W3CDTF">2016-01-13T08:26:10Z</dcterms:created>
  <dcterms:modified xsi:type="dcterms:W3CDTF">2016-03-18T09:09:45Z</dcterms:modified>
</cp:coreProperties>
</file>